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2"/>
  </p:handoutMasterIdLst>
  <p:sldIdLst>
    <p:sldId id="256" r:id="rId3"/>
    <p:sldId id="299" r:id="rId4"/>
    <p:sldId id="286" r:id="rId5"/>
    <p:sldId id="326" r:id="rId6"/>
    <p:sldId id="347" r:id="rId7"/>
    <p:sldId id="348" r:id="rId8"/>
    <p:sldId id="300" r:id="rId9"/>
    <p:sldId id="345" r:id="rId10"/>
    <p:sldId id="301" r:id="rId11"/>
    <p:sldId id="351" r:id="rId12"/>
    <p:sldId id="346" r:id="rId13"/>
    <p:sldId id="302" r:id="rId14"/>
    <p:sldId id="303" r:id="rId15"/>
    <p:sldId id="327" r:id="rId16"/>
    <p:sldId id="310" r:id="rId17"/>
    <p:sldId id="312" r:id="rId18"/>
    <p:sldId id="313" r:id="rId19"/>
    <p:sldId id="333" r:id="rId20"/>
    <p:sldId id="334" r:id="rId21"/>
    <p:sldId id="335" r:id="rId22"/>
    <p:sldId id="336" r:id="rId23"/>
    <p:sldId id="337" r:id="rId24"/>
    <p:sldId id="349" r:id="rId25"/>
    <p:sldId id="350" r:id="rId26"/>
    <p:sldId id="338" r:id="rId27"/>
    <p:sldId id="314" r:id="rId28"/>
    <p:sldId id="331" r:id="rId29"/>
    <p:sldId id="332" r:id="rId30"/>
    <p:sldId id="330" r:id="rId3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BC340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1"/>
    <p:restoredTop sz="94603"/>
  </p:normalViewPr>
  <p:slideViewPr>
    <p:cSldViewPr showGuides="1">
      <p:cViewPr varScale="1">
        <p:scale>
          <a:sx n="107" d="100"/>
          <a:sy n="107" d="100"/>
        </p:scale>
        <p:origin x="-1746" y="-96"/>
      </p:cViewPr>
      <p:guideLst>
        <p:guide orient="horz" pos="2160"/>
        <p:guide pos="287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4210" name="KSO_BT1"/>
          <p:cNvSpPr>
            <a:spLocks noGrp="1"/>
          </p:cNvSpPr>
          <p:nvPr>
            <p:ph type="ctrTitle"/>
          </p:nvPr>
        </p:nvSpPr>
        <p:spPr>
          <a:xfrm>
            <a:off x="685800" y="1646238"/>
            <a:ext cx="4241800" cy="1470025"/>
          </a:xfrm>
        </p:spPr>
        <p:txBody>
          <a:bodyPr/>
          <a:lstStyle>
            <a:lvl1pPr algn="ctr">
              <a:defRPr/>
            </a:lvl1pPr>
          </a:lstStyle>
          <a:p>
            <a:pPr lvl="0"/>
            <a:r>
              <a:rPr lang="zh-CN" altLang="en-US" noProof="0" smtClean="0"/>
              <a:t>单击此处编辑母版标题样式</a:t>
            </a:r>
            <a:endParaRPr lang="zh-CN" altLang="en-US" noProof="0" smtClean="0"/>
          </a:p>
        </p:txBody>
      </p:sp>
      <p:sp>
        <p:nvSpPr>
          <p:cNvPr id="94214" name="KSO_BC1"/>
          <p:cNvSpPr>
            <a:spLocks noGrp="1"/>
          </p:cNvSpPr>
          <p:nvPr>
            <p:ph type="subTitle" idx="1"/>
          </p:nvPr>
        </p:nvSpPr>
        <p:spPr>
          <a:xfrm>
            <a:off x="687388" y="3251200"/>
            <a:ext cx="4238625" cy="496888"/>
          </a:xfrm>
        </p:spPr>
        <p:txBody>
          <a:bodyPr/>
          <a:lstStyle>
            <a:lvl1pPr marL="0" indent="0" algn="ctr">
              <a:buFontTx/>
              <a:buNone/>
              <a:defRPr>
                <a:solidFill>
                  <a:schemeClr val="accent2"/>
                </a:solidFill>
              </a:defRPr>
            </a:lvl1pPr>
          </a:lstStyle>
          <a:p>
            <a:pPr lvl="0"/>
            <a:r>
              <a:rPr lang="zh-CN" altLang="en-US" noProof="0" smtClean="0"/>
              <a:t>单击此处编辑母版副标题样式</a:t>
            </a:r>
            <a:endParaRPr lang="zh-CN" altLang="en-US" noProof="0" smtClean="0"/>
          </a:p>
        </p:txBody>
      </p:sp>
      <p:sp>
        <p:nvSpPr>
          <p:cNvPr id="7" name="KSO_FD"/>
          <p:cNvSpPr>
            <a:spLocks noGrp="1"/>
          </p:cNvSpPr>
          <p:nvPr>
            <p:ph type="dt" sz="half" idx="2"/>
          </p:nvPr>
        </p:nvSpPr>
        <p:spPr>
          <a:xfrm>
            <a:off x="457200" y="6392863"/>
            <a:ext cx="2133600" cy="392113"/>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8" name="KSO_FT"/>
          <p:cNvSpPr>
            <a:spLocks noGrp="1"/>
          </p:cNvSpPr>
          <p:nvPr>
            <p:ph type="ftr" sz="quarter" idx="3"/>
          </p:nvPr>
        </p:nvSpPr>
        <p:spPr>
          <a:xfrm>
            <a:off x="3124200" y="6392863"/>
            <a:ext cx="2895600" cy="392113"/>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9" name="KSO_FN"/>
          <p:cNvSpPr>
            <a:spLocks noGrp="1"/>
          </p:cNvSpPr>
          <p:nvPr>
            <p:ph type="sldNum" sz="quarter" idx="4"/>
          </p:nvPr>
        </p:nvSpPr>
        <p:spPr>
          <a:xfrm>
            <a:off x="6553200" y="6392863"/>
            <a:ext cx="2133600" cy="3921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zh-CN" dirty="0">
                <a:ea typeface="华文细黑" panose="02010600040101010101" pitchFamily="2" charset="-122"/>
              </a:rPr>
            </a:fld>
            <a:endParaRPr lang="en-US" altLang="zh-CN" dirty="0">
              <a:ea typeface="华文细黑" panose="020106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161925"/>
            <a:ext cx="2071688" cy="60579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161925"/>
            <a:ext cx="6067425" cy="60579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161925"/>
            <a:ext cx="8291513" cy="7000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027113"/>
            <a:ext cx="4068763" cy="51927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0263" y="1027113"/>
            <a:ext cx="4070350" cy="51927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027113"/>
            <a:ext cx="4068763"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0263" y="1027113"/>
            <a:ext cx="4070350"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130000"/>
              <a:buFontTx/>
              <a:buNone/>
              <a:defRPr/>
            </a:pPr>
            <a:endParaRPr kumimoji="0" lang="zh-CN" altLang="en-US" sz="3200" b="0"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KSO_BT1"/>
          <p:cNvSpPr>
            <a:spLocks noGrp="1"/>
          </p:cNvSpPr>
          <p:nvPr>
            <p:ph type="title"/>
          </p:nvPr>
        </p:nvSpPr>
        <p:spPr>
          <a:xfrm>
            <a:off x="419100" y="161925"/>
            <a:ext cx="8291513" cy="700088"/>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chemeClr val="bg1"/>
                </a:solidFill>
                <a:latin typeface="Arial" panose="020B0604020202020204" pitchFamily="34" charset="0"/>
                <a:ea typeface="华文细黑" panose="020106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chemeClr val="bg1"/>
                </a:solidFill>
                <a:latin typeface="Arial" panose="020B0604020202020204" pitchFamily="34" charset="0"/>
                <a:ea typeface="华文细黑" panose="0201060004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chemeClr val="bg1"/>
                </a:solidFill>
                <a:ea typeface="华文细黑" panose="02010600040101010101" pitchFamily="2" charset="-122"/>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1030" name="KSO_BC1"/>
          <p:cNvSpPr>
            <a:spLocks noGrp="1"/>
          </p:cNvSpPr>
          <p:nvPr>
            <p:ph type="body" idx="1"/>
          </p:nvPr>
        </p:nvSpPr>
        <p:spPr>
          <a:xfrm>
            <a:off x="419100" y="1027113"/>
            <a:ext cx="8291513" cy="51927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200" b="1">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chemeClr val="accent1"/>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130000"/>
        <a:buBlip>
          <a:blip r:embed="rId14"/>
        </a:buBlip>
        <a:defRPr sz="20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C7DC5C"/>
        </a:buClr>
        <a:buFont typeface="幼圆" panose="02010509060101010101" pitchFamily="49" charset="-122"/>
        <a:buChar char=" "/>
        <a:defRPr sz="1600">
          <a:solidFill>
            <a:srgbClr val="595959"/>
          </a:solidFill>
          <a:latin typeface="华文细黑" panose="02010600040101010101" pitchFamily="2" charset="-122"/>
          <a:ea typeface="华文细黑" panose="02010600040101010101" pitchFamily="2"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7pPr>
      <a:lvl8pPr marL="3429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8pPr>
      <a:lvl9pPr marL="38862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华文细黑" panose="0201060004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16"/>
          <p:cNvSpPr>
            <a:spLocks noGrp="1"/>
          </p:cNvSpPr>
          <p:nvPr>
            <p:ph idx="1"/>
          </p:nvPr>
        </p:nvSpPr>
        <p:spPr>
          <a:xfrm>
            <a:off x="228600" y="304800"/>
            <a:ext cx="8540750" cy="4422775"/>
          </a:xfrm>
          <a:ln/>
        </p:spPr>
        <p:txBody>
          <a:bodyPr vert="horz" wrap="square" lIns="91440" tIns="45720" rIns="91440" bIns="45720" anchor="t" anchorCtr="0"/>
          <a:p>
            <a:pPr algn="ctr" eaLnBrk="1" hangingPunct="1">
              <a:lnSpc>
                <a:spcPct val="80000"/>
              </a:lnSpc>
              <a:buNone/>
            </a:pPr>
            <a:r>
              <a:rPr lang="zh-CN" altLang="en-US" sz="4400" b="1" dirty="0">
                <a:solidFill>
                  <a:srgbClr val="FF3300"/>
                </a:solidFill>
              </a:rPr>
              <a:t>湛江开大学前教育本科</a:t>
            </a:r>
            <a:endParaRPr lang="zh-CN" altLang="en-US" sz="4400" b="1" dirty="0">
              <a:solidFill>
                <a:srgbClr val="FF3300"/>
              </a:solidFill>
            </a:endParaRPr>
          </a:p>
          <a:p>
            <a:pPr algn="ctr" eaLnBrk="1" hangingPunct="1">
              <a:lnSpc>
                <a:spcPct val="80000"/>
              </a:lnSpc>
              <a:buNone/>
            </a:pPr>
            <a:r>
              <a:rPr lang="zh-CN" altLang="en-US" sz="4400" b="1" dirty="0">
                <a:solidFill>
                  <a:srgbClr val="FF3300"/>
                </a:solidFill>
              </a:rPr>
              <a:t>毕业论文动员</a:t>
            </a:r>
            <a:endParaRPr lang="zh-CN" altLang="en-US" sz="4400" b="1" dirty="0">
              <a:solidFill>
                <a:srgbClr val="FF3300"/>
              </a:solidFill>
            </a:endParaRPr>
          </a:p>
          <a:p>
            <a:pPr algn="ctr" eaLnBrk="1" hangingPunct="1">
              <a:lnSpc>
                <a:spcPct val="80000"/>
              </a:lnSpc>
              <a:buNone/>
            </a:pPr>
            <a:r>
              <a:rPr lang="zh-CN" altLang="en-US" sz="4400" b="1" dirty="0">
                <a:solidFill>
                  <a:srgbClr val="FF3300"/>
                </a:solidFill>
              </a:rPr>
              <a:t>                             </a:t>
            </a:r>
            <a:endParaRPr lang="zh-CN" altLang="en-US" sz="2800" b="1" dirty="0">
              <a:solidFill>
                <a:schemeClr val="tx1"/>
              </a:solidFill>
            </a:endParaRPr>
          </a:p>
          <a:p>
            <a:pPr algn="ctr" eaLnBrk="1" hangingPunct="1">
              <a:lnSpc>
                <a:spcPct val="80000"/>
              </a:lnSpc>
              <a:buNone/>
            </a:pPr>
            <a:endParaRPr lang="en-US" altLang="zh-CN" sz="1800" b="1" dirty="0">
              <a:solidFill>
                <a:schemeClr val="tx1"/>
              </a:solidFill>
            </a:endParaRPr>
          </a:p>
          <a:p>
            <a:pPr eaLnBrk="1" hangingPunct="1">
              <a:lnSpc>
                <a:spcPct val="80000"/>
              </a:lnSpc>
              <a:buNone/>
            </a:pPr>
            <a:endParaRPr lang="en-US" altLang="zh-CN" sz="1800" dirty="0">
              <a:solidFill>
                <a:schemeClr val="tx1"/>
              </a:solidFill>
            </a:endParaRPr>
          </a:p>
        </p:txBody>
      </p:sp>
      <p:pic>
        <p:nvPicPr>
          <p:cNvPr id="5137" name="Picture 17" descr="A000220150821C69PPIC"/>
          <p:cNvPicPr>
            <a:picLocks noChangeAspect="1"/>
          </p:cNvPicPr>
          <p:nvPr/>
        </p:nvPicPr>
        <p:blipFill>
          <a:blip r:embed="rId1"/>
          <a:stretch>
            <a:fillRect/>
          </a:stretch>
        </p:blipFill>
        <p:spPr>
          <a:xfrm>
            <a:off x="0" y="2362200"/>
            <a:ext cx="5715000" cy="40560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wedge">
                                      <p:cBhvr>
                                        <p:cTn id="7"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广开各时间节点必须严格注意</a:t>
            </a:r>
            <a:endParaRPr lang="zh-CN" altLang="en-US"/>
          </a:p>
        </p:txBody>
      </p:sp>
      <p:pic>
        <p:nvPicPr>
          <p:cNvPr id="6" name="内容占位符 5"/>
          <p:cNvPicPr>
            <a:picLocks noChangeAspect="1"/>
          </p:cNvPicPr>
          <p:nvPr>
            <p:ph idx="1"/>
          </p:nvPr>
        </p:nvPicPr>
        <p:blipFill>
          <a:blip r:embed="rId1"/>
          <a:stretch>
            <a:fillRect/>
          </a:stretch>
        </p:blipFill>
        <p:spPr>
          <a:xfrm>
            <a:off x="152400" y="1249680"/>
            <a:ext cx="4622165" cy="4939665"/>
          </a:xfrm>
          <a:prstGeom prst="rect">
            <a:avLst/>
          </a:prstGeom>
        </p:spPr>
      </p:pic>
      <p:pic>
        <p:nvPicPr>
          <p:cNvPr id="7" name="图片 6"/>
          <p:cNvPicPr>
            <a:picLocks noChangeAspect="1"/>
          </p:cNvPicPr>
          <p:nvPr/>
        </p:nvPicPr>
        <p:blipFill>
          <a:blip r:embed="rId2"/>
          <a:stretch>
            <a:fillRect/>
          </a:stretch>
        </p:blipFill>
        <p:spPr>
          <a:xfrm>
            <a:off x="4652010" y="1066800"/>
            <a:ext cx="4168140" cy="5305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查重</a:t>
            </a:r>
            <a:endParaRPr lang="zh-CN" altLang="en-US">
              <a:solidFill>
                <a:srgbClr val="FF0000"/>
              </a:solidFill>
            </a:endParaRPr>
          </a:p>
        </p:txBody>
      </p:sp>
      <p:sp>
        <p:nvSpPr>
          <p:cNvPr id="3" name="内容占位符 2"/>
          <p:cNvSpPr>
            <a:spLocks noGrp="1"/>
          </p:cNvSpPr>
          <p:nvPr>
            <p:ph idx="1"/>
          </p:nvPr>
        </p:nvSpPr>
        <p:spPr/>
        <p:txBody>
          <a:bodyPr/>
          <a:p>
            <a:r>
              <a:rPr lang="zh-CN" altLang="en-US">
                <a:solidFill>
                  <a:srgbClr val="FF3300"/>
                </a:solidFill>
              </a:rPr>
              <a:t>广东开放大学</a:t>
            </a:r>
            <a:r>
              <a:rPr lang="zh-CN" altLang="en-US">
                <a:solidFill>
                  <a:schemeClr val="tx1"/>
                </a:solidFill>
              </a:rPr>
              <a:t>本科学生毕业论文（设计）均应参加查重检测，查重检测统一使用“维普论文相似性检测服务”</a:t>
            </a:r>
            <a:endParaRPr lang="zh-CN" altLang="en-US"/>
          </a:p>
          <a:p>
            <a:r>
              <a:rPr lang="zh-CN" altLang="en-US">
                <a:solidFill>
                  <a:srgbClr val="FF0000"/>
                </a:solidFill>
              </a:rPr>
              <a:t>国家开放大学本科论文</a:t>
            </a:r>
            <a:r>
              <a:rPr lang="zh-CN" altLang="en-US">
                <a:solidFill>
                  <a:schemeClr val="tx1"/>
                </a:solidFill>
                <a:sym typeface="+mn-ea"/>
              </a:rPr>
              <a:t>均应参加查重检测，查重检测统一使用“万方论文相似性检测服务”</a:t>
            </a:r>
            <a:r>
              <a:rPr lang="zh-CN" altLang="en-US">
                <a:solidFill>
                  <a:srgbClr val="FF0000"/>
                </a:solidFill>
                <a:sym typeface="+mn-ea"/>
              </a:rPr>
              <a:t>https://jc.wanfangdata.com.cn/#/index</a:t>
            </a:r>
            <a:endParaRPr lang="zh-CN" altLang="en-US">
              <a:solidFill>
                <a:srgbClr val="FF0000"/>
              </a:solidFill>
              <a:sym typeface="+mn-ea"/>
            </a:endParaRPr>
          </a:p>
          <a:p>
            <a:pPr algn="just" eaLnBrk="1" hangingPunct="1">
              <a:lnSpc>
                <a:spcPct val="100000"/>
              </a:lnSpc>
            </a:pPr>
            <a:endParaRPr lang="zh-CN" altLang="en-US" dirty="0">
              <a:solidFill>
                <a:srgbClr val="FF0000"/>
              </a:solidFill>
              <a:sym typeface="+mn-ea"/>
            </a:endParaRPr>
          </a:p>
          <a:p>
            <a:pPr algn="just" eaLnBrk="1" hangingPunct="1">
              <a:lnSpc>
                <a:spcPct val="100000"/>
              </a:lnSpc>
            </a:pPr>
            <a:endParaRPr lang="zh-CN" altLang="en-US" dirty="0">
              <a:solidFill>
                <a:srgbClr val="FF0000"/>
              </a:solidFill>
              <a:sym typeface="+mn-ea"/>
            </a:endParaRPr>
          </a:p>
          <a:p>
            <a:pPr algn="just" eaLnBrk="1" hangingPunct="1">
              <a:lnSpc>
                <a:spcPct val="100000"/>
              </a:lnSpc>
            </a:pPr>
            <a:endParaRPr lang="zh-CN" altLang="en-US" dirty="0">
              <a:solidFill>
                <a:srgbClr val="FF0000"/>
              </a:solidFill>
              <a:sym typeface="+mn-ea"/>
            </a:endParaRPr>
          </a:p>
          <a:p>
            <a:pPr algn="just" eaLnBrk="1" hangingPunct="1">
              <a:lnSpc>
                <a:spcPct val="100000"/>
              </a:lnSpc>
            </a:pPr>
            <a:endParaRPr lang="zh-CN" altLang="en-US" dirty="0">
              <a:solidFill>
                <a:srgbClr val="FF0000"/>
              </a:solidFill>
              <a:sym typeface="+mn-ea"/>
            </a:endParaRPr>
          </a:p>
          <a:p>
            <a:pPr algn="just" eaLnBrk="1" hangingPunct="1">
              <a:lnSpc>
                <a:spcPct val="100000"/>
              </a:lnSpc>
            </a:pPr>
            <a:r>
              <a:rPr lang="zh-CN" altLang="en-US" dirty="0">
                <a:solidFill>
                  <a:schemeClr val="tx1"/>
                </a:solidFill>
                <a:sym typeface="+mn-ea"/>
              </a:rPr>
              <a:t>可以</a:t>
            </a:r>
            <a:r>
              <a:rPr lang="zh-CN" altLang="en-US" b="1" dirty="0">
                <a:solidFill>
                  <a:schemeClr val="tx1"/>
                </a:solidFill>
                <a:sym typeface="+mn-ea"/>
              </a:rPr>
              <a:t>引用网络资料，但引用部分不得超过原文章的</a:t>
            </a:r>
            <a:r>
              <a:rPr lang="en-US" altLang="zh-CN" b="1" dirty="0">
                <a:solidFill>
                  <a:schemeClr val="tx1"/>
                </a:solidFill>
                <a:sym typeface="+mn-ea"/>
              </a:rPr>
              <a:t>30%</a:t>
            </a:r>
            <a:r>
              <a:rPr lang="zh-CN" altLang="en-US" b="1" dirty="0">
                <a:solidFill>
                  <a:schemeClr val="tx1"/>
                </a:solidFill>
                <a:sym typeface="+mn-ea"/>
              </a:rPr>
              <a:t> （学位论文查重率不得超过</a:t>
            </a:r>
            <a:r>
              <a:rPr lang="en-US" altLang="zh-CN" b="1" dirty="0">
                <a:solidFill>
                  <a:schemeClr val="tx1"/>
                </a:solidFill>
                <a:sym typeface="+mn-ea"/>
              </a:rPr>
              <a:t>15 % </a:t>
            </a:r>
            <a:r>
              <a:rPr lang="zh-CN" altLang="en-US" b="1" dirty="0">
                <a:solidFill>
                  <a:schemeClr val="tx1"/>
                </a:solidFill>
                <a:sym typeface="+mn-ea"/>
              </a:rPr>
              <a:t>）</a:t>
            </a:r>
            <a:endParaRPr lang="en-US" altLang="zh-CN" dirty="0">
              <a:solidFill>
                <a:schemeClr val="tx1"/>
              </a:solidFill>
            </a:endParaRPr>
          </a:p>
          <a:p>
            <a:endParaRPr lang="zh-CN" altLang="en-US"/>
          </a:p>
        </p:txBody>
      </p:sp>
      <p:pic>
        <p:nvPicPr>
          <p:cNvPr id="4" name="图片 3"/>
          <p:cNvPicPr>
            <a:picLocks noChangeAspect="1"/>
          </p:cNvPicPr>
          <p:nvPr/>
        </p:nvPicPr>
        <p:blipFill>
          <a:blip r:embed="rId1"/>
          <a:stretch>
            <a:fillRect/>
          </a:stretch>
        </p:blipFill>
        <p:spPr>
          <a:xfrm>
            <a:off x="762000" y="2743200"/>
            <a:ext cx="3500755" cy="21291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b" anchorCtr="0"/>
          <a:p>
            <a:pPr eaLnBrk="1" hangingPunct="1"/>
            <a:r>
              <a:rPr lang="zh-CN" altLang="en-US" dirty="0">
                <a:solidFill>
                  <a:schemeClr val="tx1"/>
                </a:solidFill>
              </a:rPr>
              <a:t>二、教育类本科论文写作流程及时间要求</a:t>
            </a:r>
            <a:endParaRPr lang="zh-CN" altLang="en-US" dirty="0">
              <a:solidFill>
                <a:schemeClr val="tx1"/>
              </a:solidFill>
            </a:endParaRPr>
          </a:p>
        </p:txBody>
      </p:sp>
      <p:sp>
        <p:nvSpPr>
          <p:cNvPr id="9219" name="Rectangle 3"/>
          <p:cNvSpPr>
            <a:spLocks noGrp="1"/>
          </p:cNvSpPr>
          <p:nvPr>
            <p:ph idx="1"/>
          </p:nvPr>
        </p:nvSpPr>
        <p:spPr>
          <a:xfrm>
            <a:off x="457200" y="914400"/>
            <a:ext cx="8291513" cy="5192713"/>
          </a:xfrm>
          <a:ln/>
        </p:spPr>
        <p:txBody>
          <a:bodyPr vert="horz" wrap="square" lIns="91440" tIns="45720" rIns="91440" bIns="45720" anchor="t" anchorCtr="0"/>
          <a:p>
            <a:pPr eaLnBrk="1" hangingPunct="1">
              <a:lnSpc>
                <a:spcPct val="90000"/>
              </a:lnSpc>
            </a:pPr>
            <a:r>
              <a:rPr lang="en-US" altLang="zh-CN" sz="1600" b="1" dirty="0">
                <a:solidFill>
                  <a:srgbClr val="0000FF"/>
                </a:solidFill>
                <a:latin typeface="微软雅黑" panose="020B0503020204020204" pitchFamily="34" charset="-122"/>
              </a:rPr>
              <a:t>3.</a:t>
            </a:r>
            <a:r>
              <a:rPr lang="zh-CN" altLang="en-US" sz="1600" b="1" dirty="0">
                <a:solidFill>
                  <a:srgbClr val="0000FF"/>
                </a:solidFill>
                <a:latin typeface="微软雅黑" panose="020B0503020204020204" pitchFamily="34" charset="-122"/>
              </a:rPr>
              <a:t>电子版定稿论文上传阶段</a:t>
            </a:r>
            <a:r>
              <a:rPr lang="en-US" altLang="zh-CN" sz="1600" b="1" dirty="0">
                <a:solidFill>
                  <a:srgbClr val="0000FF"/>
                </a:solidFill>
                <a:latin typeface="微软雅黑" panose="020B0503020204020204" pitchFamily="34" charset="-122"/>
              </a:rPr>
              <a:t>   </a:t>
            </a:r>
            <a:r>
              <a:rPr lang="zh-CN" altLang="en-US" sz="1600" b="1" dirty="0">
                <a:solidFill>
                  <a:srgbClr val="FF3300"/>
                </a:solidFill>
                <a:latin typeface="微软雅黑" panose="020B0503020204020204" pitchFamily="34" charset="-122"/>
              </a:rPr>
              <a:t>时间为：9.20-10.8</a:t>
            </a:r>
            <a:endParaRPr lang="zh-CN" altLang="en-US" sz="1600" b="1" dirty="0">
              <a:solidFill>
                <a:srgbClr val="FF3300"/>
              </a:solidFill>
              <a:latin typeface="微软雅黑" panose="020B0503020204020204" pitchFamily="34" charset="-122"/>
            </a:endParaRPr>
          </a:p>
          <a:p>
            <a:pPr eaLnBrk="1" hangingPunct="1">
              <a:lnSpc>
                <a:spcPct val="90000"/>
              </a:lnSpc>
            </a:pPr>
            <a:r>
              <a:rPr lang="zh-CN" altLang="en-US" sz="1600" b="1" dirty="0">
                <a:solidFill>
                  <a:srgbClr val="FF3300"/>
                </a:solidFill>
                <a:latin typeface="微软雅黑" panose="020B0503020204020204" pitchFamily="34" charset="-122"/>
              </a:rPr>
              <a:t>https://vgms.fanyu.com/   广开论文登录平台     </a:t>
            </a:r>
            <a:endParaRPr lang="zh-CN" altLang="en-US" sz="1600" b="1" dirty="0">
              <a:solidFill>
                <a:srgbClr val="FF3300"/>
              </a:solidFill>
              <a:latin typeface="微软雅黑" panose="020B0503020204020204" pitchFamily="34" charset="-122"/>
            </a:endParaRPr>
          </a:p>
          <a:p>
            <a:pPr eaLnBrk="1" hangingPunct="1">
              <a:lnSpc>
                <a:spcPct val="90000"/>
              </a:lnSpc>
            </a:pPr>
            <a:r>
              <a:rPr lang="zh-CN" altLang="en-US" sz="1600" b="1" dirty="0">
                <a:solidFill>
                  <a:srgbClr val="FF3300"/>
                </a:solidFill>
                <a:latin typeface="微软雅黑" panose="020B0503020204020204" pitchFamily="34" charset="-122"/>
              </a:rPr>
              <a:t> 账号：学号   密码：123456  ， 登录进去之后完善一下个人信息，看是否有问题。</a:t>
            </a:r>
            <a:endParaRPr lang="zh-CN" altLang="en-US" sz="1600" b="1" dirty="0">
              <a:solidFill>
                <a:srgbClr val="FF3300"/>
              </a:solidFill>
              <a:latin typeface="微软雅黑" panose="020B0503020204020204" pitchFamily="34" charset="-122"/>
            </a:endParaRPr>
          </a:p>
          <a:p>
            <a:pPr eaLnBrk="1" hangingPunct="1">
              <a:lnSpc>
                <a:spcPct val="90000"/>
              </a:lnSpc>
            </a:pPr>
            <a:r>
              <a:rPr lang="zh-CN" altLang="en-US" sz="1600" dirty="0">
                <a:solidFill>
                  <a:schemeClr val="tx1"/>
                </a:solidFill>
              </a:rPr>
              <a:t>毕业论文定稿后，</a:t>
            </a:r>
            <a:r>
              <a:rPr lang="zh-CN" altLang="en-US" sz="1600" b="1" dirty="0">
                <a:solidFill>
                  <a:schemeClr val="tx1"/>
                </a:solidFill>
              </a:rPr>
              <a:t>请排好版并将电子版上传至省开大指定的</a:t>
            </a:r>
            <a:r>
              <a:rPr lang="zh-CN" altLang="en-US" sz="1600" b="1" dirty="0">
                <a:solidFill>
                  <a:schemeClr val="tx1"/>
                </a:solidFill>
                <a:latin typeface="微软雅黑" panose="020B0503020204020204" pitchFamily="34" charset="-122"/>
              </a:rPr>
              <a:t>“</a:t>
            </a:r>
            <a:r>
              <a:rPr lang="zh-CN" altLang="en-US" sz="1600" b="1" dirty="0">
                <a:solidFill>
                  <a:schemeClr val="tx1"/>
                </a:solidFill>
              </a:rPr>
              <a:t>本科毕业论文管理平台</a:t>
            </a:r>
            <a:r>
              <a:rPr lang="zh-CN" altLang="en-US" sz="1600" b="1" dirty="0">
                <a:solidFill>
                  <a:schemeClr val="tx1"/>
                </a:solidFill>
                <a:latin typeface="微软雅黑" panose="020B0503020204020204" pitchFamily="34" charset="-122"/>
              </a:rPr>
              <a:t>”</a:t>
            </a:r>
            <a:endParaRPr lang="zh-CN" altLang="en-US" sz="1600" b="1" dirty="0">
              <a:solidFill>
                <a:schemeClr val="tx1"/>
              </a:solidFill>
            </a:endParaRPr>
          </a:p>
          <a:p>
            <a:pPr eaLnBrk="1" hangingPunct="1">
              <a:lnSpc>
                <a:spcPct val="90000"/>
              </a:lnSpc>
            </a:pPr>
            <a:r>
              <a:rPr lang="zh-CN" altLang="en-US" sz="1800" b="1" dirty="0">
                <a:solidFill>
                  <a:srgbClr val="FF3300"/>
                </a:solidFill>
              </a:rPr>
              <a:t>具体顺序：</a:t>
            </a:r>
            <a:endParaRPr lang="en-US" altLang="zh-CN" sz="1800" b="1" dirty="0">
              <a:solidFill>
                <a:srgbClr val="FF3300"/>
              </a:solidFill>
            </a:endParaRPr>
          </a:p>
          <a:p>
            <a:pPr eaLnBrk="1" hangingPunct="1">
              <a:lnSpc>
                <a:spcPct val="90000"/>
              </a:lnSpc>
            </a:pPr>
            <a:r>
              <a:rPr lang="zh-CN" altLang="en-US" sz="1800" b="1" dirty="0">
                <a:solidFill>
                  <a:srgbClr val="FF3300"/>
                </a:solidFill>
              </a:rPr>
              <a:t>封面</a:t>
            </a:r>
            <a:endParaRPr lang="zh-CN" altLang="en-US" sz="1800" b="1" dirty="0">
              <a:solidFill>
                <a:srgbClr val="FF3300"/>
              </a:solidFill>
            </a:endParaRPr>
          </a:p>
          <a:p>
            <a:pPr eaLnBrk="1" hangingPunct="1">
              <a:lnSpc>
                <a:spcPct val="90000"/>
              </a:lnSpc>
            </a:pPr>
            <a:r>
              <a:rPr lang="zh-CN" altLang="en-US" sz="1800" b="1" dirty="0">
                <a:solidFill>
                  <a:srgbClr val="FF3300"/>
                </a:solidFill>
              </a:rPr>
              <a:t>目录</a:t>
            </a:r>
            <a:endParaRPr lang="en-US" altLang="zh-CN" sz="1800" b="1" dirty="0">
              <a:solidFill>
                <a:srgbClr val="FF3300"/>
              </a:solidFill>
            </a:endParaRPr>
          </a:p>
          <a:p>
            <a:pPr eaLnBrk="1" hangingPunct="1">
              <a:lnSpc>
                <a:spcPct val="90000"/>
              </a:lnSpc>
            </a:pPr>
            <a:r>
              <a:rPr lang="zh-CN" altLang="en-US" sz="1800" b="1" dirty="0">
                <a:solidFill>
                  <a:srgbClr val="FF3300"/>
                </a:solidFill>
              </a:rPr>
              <a:t>内容提要</a:t>
            </a:r>
            <a:endParaRPr lang="en-US" altLang="zh-CN" sz="1800" b="1" dirty="0">
              <a:solidFill>
                <a:srgbClr val="FF3300"/>
              </a:solidFill>
            </a:endParaRPr>
          </a:p>
          <a:p>
            <a:pPr eaLnBrk="1" hangingPunct="1">
              <a:lnSpc>
                <a:spcPct val="90000"/>
              </a:lnSpc>
            </a:pPr>
            <a:r>
              <a:rPr lang="zh-CN" altLang="en-US" sz="1800" b="1" dirty="0">
                <a:solidFill>
                  <a:srgbClr val="FF3300"/>
                </a:solidFill>
              </a:rPr>
              <a:t>正文</a:t>
            </a:r>
            <a:endParaRPr lang="zh-CN" altLang="en-US" sz="1800" b="1" dirty="0">
              <a:solidFill>
                <a:srgbClr val="FF3300"/>
              </a:solidFill>
            </a:endParaRPr>
          </a:p>
          <a:p>
            <a:pPr eaLnBrk="1" hangingPunct="1">
              <a:lnSpc>
                <a:spcPct val="90000"/>
              </a:lnSpc>
            </a:pPr>
            <a:r>
              <a:rPr lang="zh-CN" altLang="en-US" sz="1800" b="1" dirty="0">
                <a:solidFill>
                  <a:srgbClr val="FF3300"/>
                </a:solidFill>
              </a:rPr>
              <a:t>参考文献</a:t>
            </a:r>
            <a:endParaRPr lang="en-US" altLang="zh-CN" sz="1800" b="1" dirty="0">
              <a:solidFill>
                <a:srgbClr val="FF3300"/>
              </a:solidFill>
            </a:endParaRPr>
          </a:p>
          <a:p>
            <a:pPr eaLnBrk="1" hangingPunct="1">
              <a:lnSpc>
                <a:spcPct val="90000"/>
              </a:lnSpc>
            </a:pPr>
            <a:r>
              <a:rPr lang="zh-CN" altLang="en-US" sz="1800" b="1" dirty="0">
                <a:solidFill>
                  <a:srgbClr val="FF3300"/>
                </a:solidFill>
              </a:rPr>
              <a:t>承诺书</a:t>
            </a:r>
            <a:endParaRPr lang="zh-CN" altLang="en-US" sz="1800" b="1" dirty="0">
              <a:solidFill>
                <a:srgbClr val="FF3300"/>
              </a:solidFill>
            </a:endParaRPr>
          </a:p>
          <a:p>
            <a:pPr eaLnBrk="1" hangingPunct="1">
              <a:lnSpc>
                <a:spcPct val="90000"/>
              </a:lnSpc>
              <a:buNone/>
            </a:pPr>
            <a:r>
              <a:rPr lang="zh-CN" altLang="en-US" sz="1800" b="1" dirty="0">
                <a:solidFill>
                  <a:schemeClr val="tx1"/>
                </a:solidFill>
              </a:rPr>
              <a:t>上传前要先发给辅导老师审阅</a:t>
            </a:r>
            <a:endParaRPr lang="zh-CN" altLang="en-US" sz="1800" b="1" dirty="0">
              <a:solidFill>
                <a:schemeClr val="tx1"/>
              </a:solidFill>
            </a:endParaRPr>
          </a:p>
        </p:txBody>
      </p:sp>
      <p:pic>
        <p:nvPicPr>
          <p:cNvPr id="99332" name="Picture 4" descr="A000220150821C71PPIC"/>
          <p:cNvPicPr>
            <a:picLocks noChangeAspect="1"/>
          </p:cNvPicPr>
          <p:nvPr/>
        </p:nvPicPr>
        <p:blipFill>
          <a:blip r:embed="rId1"/>
          <a:stretch>
            <a:fillRect/>
          </a:stretch>
        </p:blipFill>
        <p:spPr>
          <a:xfrm>
            <a:off x="4038600" y="2743200"/>
            <a:ext cx="5257800" cy="37322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wheel(4)">
                                      <p:cBhvr>
                                        <p:cTn id="7" dur="3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b" anchorCtr="0"/>
          <a:p>
            <a:pPr eaLnBrk="1" hangingPunct="1"/>
            <a:r>
              <a:rPr lang="zh-CN" altLang="en-US" dirty="0">
                <a:solidFill>
                  <a:schemeClr val="tx1"/>
                </a:solidFill>
              </a:rPr>
              <a:t>二、教育类本科论文写作流程及时间要求</a:t>
            </a:r>
            <a:endParaRPr lang="zh-CN" altLang="en-US" dirty="0">
              <a:solidFill>
                <a:schemeClr val="tx1"/>
              </a:solidFill>
            </a:endParaRPr>
          </a:p>
        </p:txBody>
      </p:sp>
      <p:sp>
        <p:nvSpPr>
          <p:cNvPr id="10243" name="Rectangle 3"/>
          <p:cNvSpPr>
            <a:spLocks noGrp="1"/>
          </p:cNvSpPr>
          <p:nvPr>
            <p:ph idx="1"/>
          </p:nvPr>
        </p:nvSpPr>
        <p:spPr>
          <a:ln/>
        </p:spPr>
        <p:txBody>
          <a:bodyPr vert="horz" wrap="square" lIns="91440" tIns="45720" rIns="91440" bIns="45720" anchor="t" anchorCtr="0"/>
          <a:p>
            <a:pPr eaLnBrk="1" hangingPunct="1"/>
            <a:r>
              <a:rPr lang="en-US" altLang="zh-CN" b="1" dirty="0">
                <a:solidFill>
                  <a:srgbClr val="0000FF"/>
                </a:solidFill>
              </a:rPr>
              <a:t>4.</a:t>
            </a:r>
            <a:r>
              <a:rPr lang="zh-CN" altLang="en-US" b="1" dirty="0">
                <a:solidFill>
                  <a:srgbClr val="0000FF"/>
                </a:solidFill>
              </a:rPr>
              <a:t>论文答辩阶段</a:t>
            </a:r>
            <a:r>
              <a:rPr lang="zh-CN" altLang="en-US" b="1" dirty="0">
                <a:solidFill>
                  <a:schemeClr val="tx1"/>
                </a:solidFill>
              </a:rPr>
              <a:t>（国开只有申请学位者才需参加论文答辩，广开全部人都要参加答辩）</a:t>
            </a:r>
            <a:endParaRPr lang="zh-CN" altLang="en-US" dirty="0">
              <a:solidFill>
                <a:schemeClr val="tx1"/>
              </a:solidFill>
            </a:endParaRPr>
          </a:p>
          <a:p>
            <a:pPr eaLnBrk="1" hangingPunct="1"/>
            <a:r>
              <a:rPr lang="zh-CN" altLang="en-US" b="1" dirty="0">
                <a:solidFill>
                  <a:schemeClr val="tx1"/>
                </a:solidFill>
              </a:rPr>
              <a:t>申请学位的同学必须要参加由省开大老师主持的论文答辩</a:t>
            </a:r>
            <a:endParaRPr lang="zh-CN" altLang="en-US" dirty="0">
              <a:solidFill>
                <a:schemeClr val="tx1"/>
              </a:solidFill>
            </a:endParaRPr>
          </a:p>
          <a:p>
            <a:pPr eaLnBrk="1" hangingPunct="1"/>
            <a:r>
              <a:rPr lang="zh-CN" altLang="en-US" b="1" dirty="0">
                <a:solidFill>
                  <a:schemeClr val="tx1"/>
                </a:solidFill>
              </a:rPr>
              <a:t>学位论文除了要参加现场答辩、上传电子版论文外，还要装订并上交两份纸质版的定稿论文</a:t>
            </a:r>
            <a:endParaRPr lang="zh-CN" altLang="en-US" b="1" dirty="0">
              <a:solidFill>
                <a:schemeClr val="tx1"/>
              </a:solidFill>
            </a:endParaRPr>
          </a:p>
          <a:p>
            <a:pPr eaLnBrk="1" hangingPunct="1"/>
            <a:r>
              <a:rPr lang="zh-CN" altLang="en-US" b="1" dirty="0">
                <a:solidFill>
                  <a:schemeClr val="tx1"/>
                </a:solidFill>
              </a:rPr>
              <a:t>国开本科学前的学位论文纸质材料寄材料：</a:t>
            </a:r>
            <a:endParaRPr lang="zh-CN" altLang="en-US" b="1" dirty="0">
              <a:solidFill>
                <a:schemeClr val="tx1"/>
              </a:solidFill>
            </a:endParaRPr>
          </a:p>
          <a:p>
            <a:pPr eaLnBrk="1" hangingPunct="1"/>
            <a:r>
              <a:rPr lang="zh-CN" altLang="en-US" sz="1200" b="1" dirty="0">
                <a:solidFill>
                  <a:schemeClr val="tx1"/>
                </a:solidFill>
              </a:rPr>
              <a:t>联系人：杨继龙手机号码：17602027288地区：广东省 广州市 越秀区 详细地址：下塘西路1号邮政编码：510091</a:t>
            </a:r>
            <a:endParaRPr lang="zh-CN" altLang="en-US" sz="1200" b="1" dirty="0">
              <a:solidFill>
                <a:schemeClr val="tx1"/>
              </a:solidFill>
            </a:endParaRPr>
          </a:p>
          <a:p>
            <a:pPr eaLnBrk="1" hangingPunct="1"/>
            <a:r>
              <a:rPr lang="zh-CN" altLang="en-US" sz="1200" b="1" dirty="0">
                <a:solidFill>
                  <a:schemeClr val="tx1"/>
                </a:solidFill>
              </a:rPr>
              <a:t>1、论文一式三份，从摘要开始双面打印。</a:t>
            </a:r>
            <a:endParaRPr lang="zh-CN" altLang="en-US" sz="1200" b="1" dirty="0">
              <a:solidFill>
                <a:schemeClr val="tx1"/>
              </a:solidFill>
            </a:endParaRPr>
          </a:p>
          <a:p>
            <a:pPr eaLnBrk="1" hangingPunct="1"/>
            <a:r>
              <a:rPr lang="zh-CN" altLang="en-US" sz="1200" b="1" dirty="0">
                <a:solidFill>
                  <a:schemeClr val="tx1"/>
                </a:solidFill>
              </a:rPr>
              <a:t>2、评审表，一式三份。</a:t>
            </a:r>
            <a:endParaRPr lang="zh-CN" altLang="en-US" sz="1200" b="1" dirty="0">
              <a:solidFill>
                <a:schemeClr val="tx1"/>
              </a:solidFill>
            </a:endParaRPr>
          </a:p>
          <a:p>
            <a:pPr eaLnBrk="1" hangingPunct="1"/>
            <a:r>
              <a:rPr lang="zh-CN" altLang="en-US" sz="1200" b="1" dirty="0">
                <a:solidFill>
                  <a:schemeClr val="tx1"/>
                </a:solidFill>
              </a:rPr>
              <a:t>3、验收表，一式三份</a:t>
            </a:r>
            <a:endParaRPr lang="zh-CN" altLang="en-US" sz="1200" b="1" dirty="0">
              <a:solidFill>
                <a:schemeClr val="tx1"/>
              </a:solidFill>
            </a:endParaRPr>
          </a:p>
          <a:p>
            <a:pPr eaLnBrk="1" hangingPunct="1"/>
            <a:r>
              <a:rPr lang="zh-CN" altLang="en-US" sz="1200" b="1" dirty="0">
                <a:solidFill>
                  <a:schemeClr val="tx1"/>
                </a:solidFill>
              </a:rPr>
              <a:t>4、成绩汇总表，一式三份。5、查重报告一式三份</a:t>
            </a:r>
            <a:endParaRPr lang="zh-CN" altLang="en-US" sz="1200" b="1" dirty="0">
              <a:solidFill>
                <a:schemeClr val="tx1"/>
              </a:solidFill>
            </a:endParaRPr>
          </a:p>
          <a:p>
            <a:pPr eaLnBrk="1" hangingPunct="1"/>
            <a:r>
              <a:rPr lang="zh-CN" altLang="en-US" sz="1200" b="1" dirty="0">
                <a:solidFill>
                  <a:schemeClr val="tx1"/>
                </a:solidFill>
              </a:rPr>
              <a:t>6、承诺书一式三份</a:t>
            </a:r>
            <a:endParaRPr lang="zh-CN" altLang="en-US" sz="1200" b="1" dirty="0">
              <a:solidFill>
                <a:schemeClr val="tx1"/>
              </a:solidFill>
            </a:endParaRPr>
          </a:p>
          <a:p>
            <a:pPr eaLnBrk="1" hangingPunct="1"/>
            <a:r>
              <a:rPr lang="zh-CN" altLang="en-US" sz="1800" b="1" dirty="0">
                <a:solidFill>
                  <a:srgbClr val="FF0000"/>
                </a:solidFill>
              </a:rPr>
              <a:t>详细要求请咨询自己的辅导老师 </a:t>
            </a:r>
            <a:endParaRPr lang="zh-CN" altLang="en-US" sz="1800" b="1" dirty="0">
              <a:solidFill>
                <a:srgbClr val="FF0000"/>
              </a:solidFill>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p:nvPr/>
        </p:nvSpPr>
        <p:spPr>
          <a:xfrm rot="-5400000">
            <a:off x="-2441575" y="2959100"/>
            <a:ext cx="5903913" cy="922338"/>
          </a:xfrm>
          <a:prstGeom prst="rect">
            <a:avLst/>
          </a:prstGeom>
          <a:solidFill>
            <a:srgbClr val="00ADDC"/>
          </a:solidFill>
          <a:ln w="9525">
            <a:noFill/>
          </a:ln>
        </p:spPr>
        <p:txBody>
          <a:bodyPr anchor="b" anchorCtr="0"/>
          <a:p>
            <a:endParaRPr lang="zh-CN" altLang="zh-CN" sz="20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11267" name="直接连接符​​ 16"/>
          <p:cNvSpPr/>
          <p:nvPr/>
        </p:nvSpPr>
        <p:spPr>
          <a:xfrm flipV="1">
            <a:off x="1008063" y="476250"/>
            <a:ext cx="34925" cy="6048375"/>
          </a:xfrm>
          <a:prstGeom prst="line">
            <a:avLst/>
          </a:prstGeom>
          <a:ln w="6350" cap="flat" cmpd="sng">
            <a:solidFill>
              <a:srgbClr val="7F7F7F"/>
            </a:solidFill>
            <a:prstDash val="sysDash"/>
            <a:headEnd type="none" w="med" len="med"/>
            <a:tailEnd type="none" w="med" len="med"/>
          </a:ln>
        </p:spPr>
      </p:sp>
      <p:sp>
        <p:nvSpPr>
          <p:cNvPr id="11268" name="Rectangle 2"/>
          <p:cNvSpPr/>
          <p:nvPr/>
        </p:nvSpPr>
        <p:spPr>
          <a:xfrm>
            <a:off x="990600" y="452438"/>
            <a:ext cx="7696200" cy="815975"/>
          </a:xfrm>
          <a:prstGeom prst="rect">
            <a:avLst/>
          </a:prstGeom>
          <a:noFill/>
          <a:ln w="9525">
            <a:noFill/>
          </a:ln>
        </p:spPr>
        <p:txBody>
          <a:bodyPr lIns="288000" anchor="b" anchorCtr="0"/>
          <a:p>
            <a:endParaRPr lang="zh-CN" altLang="en-US" sz="2400" b="1" dirty="0">
              <a:latin typeface="Arial" panose="020B0604020202020204" pitchFamily="34" charset="0"/>
            </a:endParaRPr>
          </a:p>
        </p:txBody>
      </p:sp>
      <p:sp>
        <p:nvSpPr>
          <p:cNvPr id="11269" name="Rectangle 8"/>
          <p:cNvSpPr/>
          <p:nvPr/>
        </p:nvSpPr>
        <p:spPr>
          <a:xfrm>
            <a:off x="1295400" y="914400"/>
            <a:ext cx="7467600" cy="5723890"/>
          </a:xfrm>
          <a:prstGeom prst="rect">
            <a:avLst/>
          </a:prstGeom>
          <a:noFill/>
          <a:ln w="9525">
            <a:noFill/>
          </a:ln>
        </p:spPr>
        <p:txBody>
          <a:bodyPr>
            <a:spAutoFit/>
          </a:bodyPr>
          <a:p>
            <a:pPr>
              <a:lnSpc>
                <a:spcPct val="150000"/>
              </a:lnSpc>
            </a:pPr>
            <a:r>
              <a:rPr lang="en-US" altLang="zh-CN" sz="2000" b="1" dirty="0">
                <a:solidFill>
                  <a:srgbClr val="0000FF"/>
                </a:solidFill>
                <a:latin typeface="黑体" panose="02010609060101010101" pitchFamily="49" charset="-122"/>
                <a:sym typeface="微软雅黑" panose="020B0503020204020204" pitchFamily="34" charset="-122"/>
              </a:rPr>
              <a:t>5.</a:t>
            </a:r>
            <a:r>
              <a:rPr lang="zh-CN" altLang="en-US" sz="2000" b="1" dirty="0">
                <a:solidFill>
                  <a:srgbClr val="0000FF"/>
                </a:solidFill>
                <a:latin typeface="黑体" panose="02010609060101010101" pitchFamily="49" charset="-122"/>
                <a:sym typeface="微软雅黑" panose="020B0503020204020204" pitchFamily="34" charset="-122"/>
              </a:rPr>
              <a:t>论文写作有哪几种状态？</a:t>
            </a:r>
            <a:r>
              <a:rPr lang="zh-CN" altLang="en-US" sz="2000" b="1" dirty="0">
                <a:solidFill>
                  <a:srgbClr val="595959"/>
                </a:solidFill>
                <a:latin typeface="黑体" panose="02010609060101010101" pitchFamily="49" charset="-122"/>
                <a:sym typeface="微软雅黑" panose="020B0503020204020204" pitchFamily="34" charset="-122"/>
              </a:rPr>
              <a:t>  	      </a:t>
            </a:r>
            <a:endParaRPr lang="zh-CN" altLang="en-US" sz="2000" b="1"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论文写作有四种状态，分别对应于</a:t>
            </a:r>
            <a:endParaRPr lang="zh-CN" altLang="en-US" sz="3200"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初稿写作</a:t>
            </a:r>
            <a:endParaRPr lang="zh-CN" altLang="en-US" sz="3200"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指导通过</a:t>
            </a:r>
            <a:endParaRPr lang="zh-CN" altLang="en-US" sz="3200"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初审通过</a:t>
            </a:r>
            <a:endParaRPr lang="zh-CN" altLang="en-US" sz="3200"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复审通过</a:t>
            </a:r>
            <a:endParaRPr lang="zh-CN" altLang="en-US" sz="3200" dirty="0">
              <a:solidFill>
                <a:srgbClr val="595959"/>
              </a:solidFill>
              <a:latin typeface="黑体" panose="02010609060101010101" pitchFamily="49" charset="-122"/>
              <a:sym typeface="微软雅黑" panose="020B0503020204020204" pitchFamily="34" charset="-122"/>
            </a:endParaRPr>
          </a:p>
          <a:p>
            <a:pPr>
              <a:lnSpc>
                <a:spcPct val="150000"/>
              </a:lnSpc>
            </a:pPr>
            <a:r>
              <a:rPr lang="zh-CN" altLang="en-US" sz="3200" dirty="0">
                <a:solidFill>
                  <a:srgbClr val="595959"/>
                </a:solidFill>
                <a:latin typeface="黑体" panose="02010609060101010101" pitchFamily="49" charset="-122"/>
                <a:sym typeface="微软雅黑" panose="020B0503020204020204" pitchFamily="34" charset="-122"/>
              </a:rPr>
              <a:t>答辩的同学还要答辩、修改论文、上交纸质材料审核</a:t>
            </a:r>
            <a:endParaRPr lang="zh-CN" altLang="en-US" sz="3200" dirty="0">
              <a:solidFill>
                <a:srgbClr val="595959"/>
              </a:solidFill>
              <a:latin typeface="黑体" panose="02010609060101010101" pitchFamily="49" charset="-122"/>
              <a:sym typeface="微软雅黑" panose="020B0503020204020204" pitchFamily="34" charset="-122"/>
            </a:endParaRPr>
          </a:p>
        </p:txBody>
      </p:sp>
      <p:pic>
        <p:nvPicPr>
          <p:cNvPr id="11270" name="Picture 6" descr="A000220150821C08PPIC"/>
          <p:cNvPicPr>
            <a:picLocks noChangeAspect="1"/>
          </p:cNvPicPr>
          <p:nvPr/>
        </p:nvPicPr>
        <p:blipFill>
          <a:blip r:embed="rId1"/>
          <a:stretch>
            <a:fillRect/>
          </a:stretch>
        </p:blipFill>
        <p:spPr>
          <a:xfrm>
            <a:off x="4800600" y="2199640"/>
            <a:ext cx="3820795" cy="2413635"/>
          </a:xfrm>
          <a:prstGeom prst="rect">
            <a:avLst/>
          </a:prstGeom>
          <a:noFill/>
          <a:ln w="9525">
            <a:noFill/>
          </a:ln>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b" anchorCtr="0"/>
          <a:p>
            <a:pPr eaLnBrk="1" hangingPunct="1"/>
            <a:r>
              <a:rPr lang="zh-CN" altLang="en-US" sz="3600" b="0" dirty="0">
                <a:solidFill>
                  <a:schemeClr val="tx1"/>
                </a:solidFill>
              </a:rPr>
              <a:t>三、几点注意事项</a:t>
            </a:r>
            <a:endParaRPr lang="zh-CN" altLang="en-US" sz="3600" b="0" dirty="0">
              <a:solidFill>
                <a:schemeClr val="tx1"/>
              </a:solidFill>
            </a:endParaRPr>
          </a:p>
        </p:txBody>
      </p:sp>
      <p:sp>
        <p:nvSpPr>
          <p:cNvPr id="12291" name="Rectangle 3"/>
          <p:cNvSpPr>
            <a:spLocks noGrp="1"/>
          </p:cNvSpPr>
          <p:nvPr>
            <p:ph idx="1"/>
          </p:nvPr>
        </p:nvSpPr>
        <p:spPr>
          <a:ln/>
        </p:spPr>
        <p:txBody>
          <a:bodyPr vert="horz" wrap="square" lIns="91440" tIns="45720" rIns="91440" bIns="45720" anchor="t" anchorCtr="0"/>
          <a:p>
            <a:pPr eaLnBrk="1" hangingPunct="1">
              <a:buNone/>
            </a:pPr>
            <a:r>
              <a:rPr lang="en-US" altLang="zh-CN" b="1" dirty="0">
                <a:solidFill>
                  <a:srgbClr val="0000FF"/>
                </a:solidFill>
              </a:rPr>
              <a:t>1.</a:t>
            </a:r>
            <a:r>
              <a:rPr lang="zh-CN" altLang="en-US" b="1" dirty="0">
                <a:solidFill>
                  <a:srgbClr val="0000FF"/>
                </a:solidFill>
              </a:rPr>
              <a:t>写作流程安排</a:t>
            </a:r>
            <a:endParaRPr lang="zh-CN" altLang="en-US" b="1" dirty="0">
              <a:solidFill>
                <a:srgbClr val="0000FF"/>
              </a:solidFill>
            </a:endParaRPr>
          </a:p>
          <a:p>
            <a:pPr eaLnBrk="1" hangingPunct="1">
              <a:buNone/>
            </a:pPr>
            <a:r>
              <a:rPr lang="zh-CN" altLang="en-US" sz="2400" dirty="0">
                <a:solidFill>
                  <a:schemeClr val="tx1"/>
                </a:solidFill>
                <a:latin typeface="微软雅黑" panose="020B0503020204020204" pitchFamily="34" charset="-122"/>
              </a:rPr>
              <a:t>学校为我们每人安排了指导老师（联系方式详见分组名单）</a:t>
            </a:r>
            <a:endParaRPr lang="zh-CN" altLang="en-US" sz="2400" dirty="0">
              <a:solidFill>
                <a:schemeClr val="tx1"/>
              </a:solidFill>
              <a:latin typeface="微软雅黑" panose="020B0503020204020204" pitchFamily="34" charset="-122"/>
            </a:endParaRPr>
          </a:p>
          <a:p>
            <a:pPr eaLnBrk="1" hangingPunct="1">
              <a:buNone/>
            </a:pPr>
            <a:r>
              <a:rPr lang="zh-CN" altLang="en-US" sz="2400" dirty="0">
                <a:solidFill>
                  <a:schemeClr val="tx1"/>
                </a:solidFill>
                <a:latin typeface="微软雅黑" panose="020B0503020204020204" pitchFamily="34" charset="-122"/>
              </a:rPr>
              <a:t>尽快联系指导教师，一般通过电子邮件与指导教师沟通，注意邮件主题注明个人信息</a:t>
            </a:r>
            <a:endParaRPr lang="zh-CN" altLang="en-US" sz="2400" u="sng" dirty="0">
              <a:solidFill>
                <a:schemeClr val="tx1"/>
              </a:solidFill>
              <a:latin typeface="微软雅黑" panose="020B0503020204020204" pitchFamily="34" charset="-122"/>
            </a:endParaRPr>
          </a:p>
          <a:p>
            <a:pPr eaLnBrk="1" hangingPunct="1">
              <a:buNone/>
            </a:pPr>
            <a:r>
              <a:rPr lang="zh-CN" altLang="en-US" sz="2400" dirty="0">
                <a:solidFill>
                  <a:schemeClr val="tx1"/>
                </a:solidFill>
                <a:latin typeface="微软雅黑" panose="020B0503020204020204" pitchFamily="34" charset="-122"/>
              </a:rPr>
              <a:t>提交题目及提纲</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老师回复</a:t>
            </a:r>
            <a:r>
              <a:rPr lang="en-US" altLang="zh-CN" sz="2400" dirty="0">
                <a:solidFill>
                  <a:schemeClr val="tx1"/>
                </a:solidFill>
                <a:latin typeface="微软雅黑" panose="020B0503020204020204" pitchFamily="34" charset="-122"/>
              </a:rPr>
              <a:t>---</a:t>
            </a:r>
            <a:r>
              <a:rPr lang="zh-CN" altLang="en-US" sz="2400" dirty="0">
                <a:solidFill>
                  <a:srgbClr val="FF0000"/>
                </a:solidFill>
                <a:latin typeface="微软雅黑" panose="020B0503020204020204" pitchFamily="34" charset="-122"/>
                <a:sym typeface="+mn-ea"/>
              </a:rPr>
              <a:t>撰写提交开题报告（广开</a:t>
            </a:r>
            <a:r>
              <a:rPr lang="zh-CN" altLang="en-US" sz="2400" dirty="0">
                <a:solidFill>
                  <a:schemeClr val="tx1"/>
                </a:solidFill>
                <a:latin typeface="微软雅黑" panose="020B0503020204020204" pitchFamily="34" charset="-122"/>
                <a:sym typeface="+mn-ea"/>
              </a:rPr>
              <a:t>）</a:t>
            </a:r>
            <a:r>
              <a:rPr lang="en-US" altLang="zh-CN" sz="2400" dirty="0">
                <a:solidFill>
                  <a:schemeClr val="tx1"/>
                </a:solidFill>
                <a:latin typeface="微软雅黑" panose="020B0503020204020204" pitchFamily="34" charset="-122"/>
                <a:sym typeface="+mn-ea"/>
              </a:rPr>
              <a:t>-</a:t>
            </a:r>
            <a:r>
              <a:rPr lang="zh-CN" altLang="en-US" sz="2400" dirty="0">
                <a:solidFill>
                  <a:schemeClr val="tx1"/>
                </a:solidFill>
                <a:latin typeface="微软雅黑" panose="020B0503020204020204" pitchFamily="34" charset="-122"/>
              </a:rPr>
              <a:t>撰写提交初稿</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根据指导教师的反馈意见作出修改</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再提交</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再修改</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直至定稿</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答辩（广开（学位省主持，非学位校内组织</a:t>
            </a:r>
            <a:r>
              <a:rPr lang="en-US" altLang="zh-CN" sz="2400" dirty="0">
                <a:solidFill>
                  <a:schemeClr val="tx1"/>
                </a:solidFill>
                <a:latin typeface="微软雅黑" panose="020B0503020204020204" pitchFamily="34" charset="-122"/>
              </a:rPr>
              <a:t>+</a:t>
            </a:r>
            <a:r>
              <a:rPr lang="zh-CN" altLang="en-US" sz="2400" dirty="0">
                <a:solidFill>
                  <a:schemeClr val="tx1"/>
                </a:solidFill>
                <a:latin typeface="微软雅黑" panose="020B0503020204020204" pitchFamily="34" charset="-122"/>
              </a:rPr>
              <a:t>国开学位论文）</a:t>
            </a:r>
            <a:endParaRPr lang="zh-CN" altLang="en-US" sz="2400" dirty="0">
              <a:solidFill>
                <a:schemeClr val="tx1"/>
              </a:solidFill>
              <a:latin typeface="微软雅黑" panose="020B0503020204020204" pitchFamily="34" charset="-122"/>
            </a:endParaRPr>
          </a:p>
          <a:p>
            <a:pPr eaLnBrk="1" hangingPunct="1">
              <a:buNone/>
            </a:pPr>
            <a:r>
              <a:rPr lang="zh-CN" altLang="en-US" b="1" dirty="0">
                <a:solidFill>
                  <a:srgbClr val="FF3300"/>
                </a:solidFill>
              </a:rPr>
              <a:t>按规定的时间上传论文题目和定稿</a:t>
            </a:r>
            <a:endParaRPr lang="zh-CN" altLang="en-US" b="1" dirty="0">
              <a:solidFill>
                <a:srgbClr val="FF3300"/>
              </a:solidFill>
            </a:endParaRPr>
          </a:p>
          <a:p>
            <a:pPr eaLnBrk="1" hangingPunct="1">
              <a:buNone/>
            </a:pPr>
            <a:r>
              <a:rPr lang="zh-CN" altLang="en-US" b="1" dirty="0">
                <a:solidFill>
                  <a:srgbClr val="FF3300"/>
                </a:solidFill>
              </a:rPr>
              <a:t>成绩：</a:t>
            </a:r>
            <a:r>
              <a:rPr lang="en-US" altLang="zh-CN" b="1" dirty="0">
                <a:solidFill>
                  <a:srgbClr val="FF3300"/>
                </a:solidFill>
              </a:rPr>
              <a:t>50%</a:t>
            </a:r>
            <a:r>
              <a:rPr lang="zh-CN" altLang="en-US" b="1" dirty="0">
                <a:solidFill>
                  <a:srgbClr val="FF3300"/>
                </a:solidFill>
              </a:rPr>
              <a:t>指导老师评阅成绩</a:t>
            </a:r>
            <a:r>
              <a:rPr lang="en-US" altLang="zh-CN" b="1" dirty="0">
                <a:solidFill>
                  <a:srgbClr val="FF3300"/>
                </a:solidFill>
              </a:rPr>
              <a:t>+50%</a:t>
            </a:r>
            <a:r>
              <a:rPr lang="zh-CN" altLang="en-US" b="1" dirty="0">
                <a:solidFill>
                  <a:srgbClr val="FF3300"/>
                </a:solidFill>
              </a:rPr>
              <a:t>毕业论文答辩成绩比例合成</a:t>
            </a:r>
            <a:endParaRPr lang="zh-CN" altLang="en-US" b="1" dirty="0">
              <a:solidFill>
                <a:srgbClr val="FF330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ln/>
        </p:spPr>
        <p:txBody>
          <a:bodyPr vert="horz" wrap="square" lIns="91440" tIns="45720" rIns="91440" bIns="45720" anchor="b" anchorCtr="0"/>
          <a:p>
            <a:pPr eaLnBrk="1" hangingPunct="1"/>
            <a:r>
              <a:rPr lang="zh-CN" altLang="en-US" sz="3600" b="0" dirty="0">
                <a:solidFill>
                  <a:schemeClr val="tx1"/>
                </a:solidFill>
              </a:rPr>
              <a:t>三、几点注意事项</a:t>
            </a:r>
            <a:endParaRPr lang="zh-CN" altLang="en-US" sz="3600" b="0" dirty="0">
              <a:solidFill>
                <a:schemeClr val="tx1"/>
              </a:solidFill>
            </a:endParaRPr>
          </a:p>
        </p:txBody>
      </p:sp>
      <p:sp>
        <p:nvSpPr>
          <p:cNvPr id="13315" name="Rectangle 3"/>
          <p:cNvSpPr>
            <a:spLocks noGrp="1"/>
          </p:cNvSpPr>
          <p:nvPr>
            <p:ph idx="1"/>
          </p:nvPr>
        </p:nvSpPr>
        <p:spPr>
          <a:ln/>
        </p:spPr>
        <p:txBody>
          <a:bodyPr vert="horz" wrap="square" lIns="91440" tIns="45720" rIns="91440" bIns="45720" anchor="t" anchorCtr="0"/>
          <a:p>
            <a:pPr eaLnBrk="1" hangingPunct="1"/>
            <a:r>
              <a:rPr lang="en-US" altLang="zh-CN" sz="2400" b="1" dirty="0">
                <a:solidFill>
                  <a:srgbClr val="0000FF"/>
                </a:solidFill>
              </a:rPr>
              <a:t>2. </a:t>
            </a:r>
            <a:r>
              <a:rPr lang="zh-CN" altLang="en-US" sz="2400" b="1" dirty="0">
                <a:solidFill>
                  <a:srgbClr val="0000FF"/>
                </a:solidFill>
              </a:rPr>
              <a:t>思想上要高度重视</a:t>
            </a:r>
            <a:endParaRPr lang="zh-CN" altLang="en-US" sz="2400" b="1" dirty="0">
              <a:solidFill>
                <a:srgbClr val="0000FF"/>
              </a:solidFill>
            </a:endParaRPr>
          </a:p>
          <a:p>
            <a:pPr eaLnBrk="1" hangingPunct="1">
              <a:buNone/>
            </a:pPr>
            <a:r>
              <a:rPr lang="zh-CN" altLang="en-US" dirty="0">
                <a:solidFill>
                  <a:schemeClr val="tx1"/>
                </a:solidFill>
              </a:rPr>
              <a:t>     思想认识上要到位，必须完成论文，否则不能毕业。</a:t>
            </a:r>
            <a:endParaRPr lang="zh-CN" altLang="en-US" dirty="0">
              <a:solidFill>
                <a:schemeClr val="tx1"/>
              </a:solidFill>
            </a:endParaRPr>
          </a:p>
          <a:p>
            <a:pPr eaLnBrk="1" hangingPunct="1">
              <a:buNone/>
            </a:pPr>
            <a:r>
              <a:rPr lang="zh-CN" altLang="en-US" dirty="0">
                <a:solidFill>
                  <a:schemeClr val="tx1"/>
                </a:solidFill>
              </a:rPr>
              <a:t>     看成是对自己三年学习的总结；</a:t>
            </a:r>
            <a:endParaRPr lang="zh-CN" altLang="en-US" dirty="0">
              <a:solidFill>
                <a:schemeClr val="tx1"/>
              </a:solidFill>
            </a:endParaRPr>
          </a:p>
          <a:p>
            <a:pPr eaLnBrk="1" hangingPunct="1">
              <a:buNone/>
            </a:pPr>
            <a:r>
              <a:rPr lang="zh-CN" altLang="en-US" dirty="0">
                <a:solidFill>
                  <a:schemeClr val="tx1"/>
                </a:solidFill>
              </a:rPr>
              <a:t>     论文上交宜早不宜迟；</a:t>
            </a:r>
            <a:endParaRPr lang="zh-CN" altLang="en-US" dirty="0">
              <a:solidFill>
                <a:schemeClr val="tx1"/>
              </a:solidFill>
            </a:endParaRPr>
          </a:p>
          <a:p>
            <a:pPr eaLnBrk="1" hangingPunct="1">
              <a:buNone/>
            </a:pPr>
            <a:r>
              <a:rPr lang="zh-CN" altLang="en-US" dirty="0">
                <a:solidFill>
                  <a:schemeClr val="tx1"/>
                </a:solidFill>
              </a:rPr>
              <a:t>     积极主动的联系指导老师：</a:t>
            </a:r>
            <a:endParaRPr lang="zh-CN" altLang="en-US" dirty="0">
              <a:solidFill>
                <a:schemeClr val="tx1"/>
              </a:solidFill>
            </a:endParaRPr>
          </a:p>
          <a:p>
            <a:pPr eaLnBrk="1" hangingPunct="1">
              <a:buNone/>
            </a:pPr>
            <a:r>
              <a:rPr lang="zh-CN" altLang="en-US" dirty="0">
                <a:solidFill>
                  <a:schemeClr val="tx1"/>
                </a:solidFill>
              </a:rPr>
              <a:t>           要主动打电话或发邮件与指导老师联系</a:t>
            </a:r>
            <a:endParaRPr lang="zh-CN" altLang="en-US" dirty="0">
              <a:solidFill>
                <a:schemeClr val="tx1"/>
              </a:solidFill>
            </a:endParaRPr>
          </a:p>
          <a:p>
            <a:pPr eaLnBrk="1" hangingPunct="1">
              <a:buNone/>
            </a:pPr>
            <a:r>
              <a:rPr lang="zh-CN" altLang="en-US" dirty="0">
                <a:solidFill>
                  <a:schemeClr val="tx1"/>
                </a:solidFill>
              </a:rPr>
              <a:t>           多交流，提高写作成功的效率</a:t>
            </a:r>
            <a:endParaRPr lang="zh-CN" altLang="en-US" dirty="0">
              <a:solidFill>
                <a:schemeClr val="tx1"/>
              </a:solidFill>
            </a:endParaRPr>
          </a:p>
          <a:p>
            <a:pPr eaLnBrk="1" hangingPunct="1">
              <a:buNone/>
            </a:pPr>
            <a:r>
              <a:rPr lang="zh-CN" altLang="en-US" dirty="0">
                <a:solidFill>
                  <a:schemeClr val="tx1"/>
                </a:solidFill>
              </a:rPr>
              <a:t>           发了邮件，还要电话或短信确认老师收到了没有</a:t>
            </a:r>
            <a:endParaRPr lang="zh-CN" altLang="en-US" dirty="0">
              <a:solidFill>
                <a:schemeClr val="tx1"/>
              </a:solidFill>
            </a:endParaRPr>
          </a:p>
          <a:p>
            <a:pPr eaLnBrk="1" hangingPunct="1">
              <a:buNone/>
            </a:pPr>
            <a:endParaRPr lang="en-US" altLang="zh-CN"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b" anchorCtr="0"/>
          <a:p>
            <a:pPr eaLnBrk="1" hangingPunct="1"/>
            <a:r>
              <a:rPr lang="zh-CN" altLang="en-US" sz="3600" b="0" dirty="0">
                <a:solidFill>
                  <a:schemeClr val="tx1"/>
                </a:solidFill>
              </a:rPr>
              <a:t>三、几点注意事项</a:t>
            </a:r>
            <a:endParaRPr lang="zh-CN" altLang="en-US" sz="3600" b="0" dirty="0">
              <a:solidFill>
                <a:schemeClr val="tx1"/>
              </a:solidFill>
            </a:endParaRPr>
          </a:p>
        </p:txBody>
      </p:sp>
      <p:sp>
        <p:nvSpPr>
          <p:cNvPr id="14339" name="Rectangle 3"/>
          <p:cNvSpPr>
            <a:spLocks noGrp="1"/>
          </p:cNvSpPr>
          <p:nvPr>
            <p:ph idx="1"/>
          </p:nvPr>
        </p:nvSpPr>
        <p:spPr>
          <a:ln/>
        </p:spPr>
        <p:txBody>
          <a:bodyPr vert="horz" wrap="square" lIns="91440" tIns="45720" rIns="91440" bIns="45720" anchor="t" anchorCtr="0"/>
          <a:p>
            <a:pPr eaLnBrk="1" hangingPunct="1"/>
            <a:br>
              <a:rPr lang="en-US" altLang="zh-CN" dirty="0">
                <a:solidFill>
                  <a:srgbClr val="0000FF"/>
                </a:solidFill>
                <a:latin typeface="微软雅黑" panose="020B0503020204020204" pitchFamily="34" charset="-122"/>
              </a:rPr>
            </a:br>
            <a:r>
              <a:rPr lang="en-US" altLang="zh-CN" sz="2800" dirty="0">
                <a:solidFill>
                  <a:srgbClr val="0000FF"/>
                </a:solidFill>
                <a:latin typeface="微软雅黑" panose="020B0503020204020204" pitchFamily="34" charset="-122"/>
              </a:rPr>
              <a:t>3.</a:t>
            </a:r>
            <a:r>
              <a:rPr lang="zh-CN" altLang="en-US" sz="2800" dirty="0">
                <a:solidFill>
                  <a:srgbClr val="0000FF"/>
                </a:solidFill>
                <a:latin typeface="微软雅黑" panose="020B0503020204020204" pitchFamily="34" charset="-122"/>
              </a:rPr>
              <a:t>选题技巧、原则、范围、类型及举例</a:t>
            </a:r>
            <a:endParaRPr lang="zh-CN" altLang="en-US" sz="2800" dirty="0">
              <a:solidFill>
                <a:srgbClr val="0000FF"/>
              </a:solidFill>
              <a:latin typeface="微软雅黑" panose="020B0503020204020204" pitchFamily="34" charset="-122"/>
            </a:endParaRPr>
          </a:p>
          <a:p>
            <a:pPr eaLnBrk="1" hangingPunct="1"/>
            <a:r>
              <a:rPr lang="zh-CN" altLang="en-US" dirty="0">
                <a:solidFill>
                  <a:schemeClr val="tx1"/>
                </a:solidFill>
              </a:rPr>
              <a:t> 紧密结合所学专业，一定要结合所学专业选题</a:t>
            </a:r>
            <a:endParaRPr lang="zh-CN" altLang="en-US" dirty="0">
              <a:solidFill>
                <a:schemeClr val="tx1"/>
              </a:solidFill>
            </a:endParaRPr>
          </a:p>
          <a:p>
            <a:pPr eaLnBrk="1" hangingPunct="1">
              <a:buNone/>
            </a:pPr>
            <a:r>
              <a:rPr lang="zh-CN" altLang="en-US" dirty="0">
                <a:solidFill>
                  <a:schemeClr val="tx1"/>
                </a:solidFill>
              </a:rPr>
              <a:t>    结合湛江教育实际的现实问题、热点问题</a:t>
            </a:r>
            <a:endParaRPr lang="zh-CN" altLang="en-US" dirty="0">
              <a:solidFill>
                <a:schemeClr val="tx1"/>
              </a:solidFill>
            </a:endParaRPr>
          </a:p>
          <a:p>
            <a:pPr eaLnBrk="1" hangingPunct="1">
              <a:buNone/>
            </a:pPr>
            <a:r>
              <a:rPr lang="zh-CN" altLang="en-US" dirty="0">
                <a:solidFill>
                  <a:schemeClr val="tx1"/>
                </a:solidFill>
              </a:rPr>
              <a:t>    充分发挥自己的优势 </a:t>
            </a:r>
            <a:endParaRPr lang="zh-CN" altLang="en-US" dirty="0">
              <a:solidFill>
                <a:schemeClr val="tx1"/>
              </a:solidFill>
            </a:endParaRPr>
          </a:p>
          <a:p>
            <a:pPr eaLnBrk="1" hangingPunct="1">
              <a:buNone/>
            </a:pPr>
            <a:r>
              <a:rPr lang="zh-CN" altLang="en-US" dirty="0">
                <a:solidFill>
                  <a:schemeClr val="tx1"/>
                </a:solidFill>
              </a:rPr>
              <a:t>    大小适中、难易恰当、小题大作</a:t>
            </a:r>
            <a:endParaRPr lang="zh-CN" altLang="en-US" dirty="0">
              <a:solidFill>
                <a:schemeClr val="tx1"/>
              </a:solidFill>
            </a:endParaRPr>
          </a:p>
          <a:p>
            <a:pPr eaLnBrk="1" hangingPunct="1">
              <a:buNone/>
            </a:pPr>
            <a:r>
              <a:rPr lang="zh-CN" altLang="en-US" dirty="0">
                <a:solidFill>
                  <a:schemeClr val="tx1"/>
                </a:solidFill>
              </a:rPr>
              <a:t>    学会从各种资源中获取灵感，参考多样有用的文献</a:t>
            </a:r>
            <a:endParaRPr lang="zh-CN" altLang="en-US" dirty="0">
              <a:solidFill>
                <a:schemeClr val="tx1"/>
              </a:solidFill>
            </a:endParaRPr>
          </a:p>
          <a:p>
            <a:pPr eaLnBrk="1" hangingPunct="1">
              <a:buNone/>
            </a:pPr>
            <a:r>
              <a:rPr lang="zh-CN" altLang="en-US" dirty="0">
                <a:solidFill>
                  <a:schemeClr val="tx1"/>
                </a:solidFill>
              </a:rPr>
              <a:t>    </a:t>
            </a:r>
            <a:r>
              <a:rPr lang="zh-CN" altLang="en-US" b="1" dirty="0">
                <a:solidFill>
                  <a:srgbClr val="FF3300"/>
                </a:solidFill>
              </a:rPr>
              <a:t>如果不在教育部门工作，那就必须结合自己的专业或对教育工作某一方面的热点问题，选择一个论题。</a:t>
            </a:r>
            <a:endParaRPr lang="zh-CN" altLang="en-US" b="1" dirty="0">
              <a:solidFill>
                <a:srgbClr val="FF3300"/>
              </a:solidFill>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381000" y="381000"/>
            <a:ext cx="8291513" cy="700088"/>
          </a:xfrm>
          <a:ln/>
        </p:spPr>
        <p:txBody>
          <a:bodyPr vert="horz" wrap="square" lIns="91440" tIns="45720" rIns="91440" bIns="45720" anchor="b" anchorCtr="0"/>
          <a:p>
            <a:pPr eaLnBrk="1" hangingPunct="1"/>
            <a:br>
              <a:rPr lang="en-US" altLang="zh-CN" sz="2400" b="0" dirty="0">
                <a:solidFill>
                  <a:srgbClr val="0000FF"/>
                </a:solidFill>
              </a:rPr>
            </a:br>
            <a:br>
              <a:rPr lang="en-US" altLang="zh-CN" sz="2400" b="0" dirty="0">
                <a:solidFill>
                  <a:srgbClr val="0000FF"/>
                </a:solidFill>
              </a:rPr>
            </a:br>
            <a:br>
              <a:rPr lang="en-US" altLang="zh-CN" sz="2400" b="0" dirty="0">
                <a:solidFill>
                  <a:srgbClr val="0000FF"/>
                </a:solidFill>
              </a:rPr>
            </a:br>
            <a:br>
              <a:rPr lang="en-US" altLang="zh-CN" sz="2400" b="0" dirty="0">
                <a:solidFill>
                  <a:srgbClr val="0000FF"/>
                </a:solidFill>
              </a:rPr>
            </a:br>
            <a:br>
              <a:rPr lang="en-US" altLang="zh-CN" sz="2400" b="0" dirty="0">
                <a:solidFill>
                  <a:srgbClr val="0000FF"/>
                </a:solidFill>
              </a:rPr>
            </a:br>
            <a:br>
              <a:rPr lang="en-US" altLang="zh-CN" sz="2400" dirty="0">
                <a:solidFill>
                  <a:srgbClr val="0000FF"/>
                </a:solidFill>
              </a:rPr>
            </a:br>
            <a:br>
              <a:rPr lang="en-US" altLang="zh-CN" sz="2400" dirty="0">
                <a:solidFill>
                  <a:srgbClr val="0000FF"/>
                </a:solidFill>
              </a:rPr>
            </a:br>
            <a:br>
              <a:rPr lang="en-US" altLang="zh-CN" sz="2400" dirty="0">
                <a:solidFill>
                  <a:srgbClr val="0000FF"/>
                </a:solidFill>
              </a:rPr>
            </a:br>
            <a:r>
              <a:rPr lang="en-US" altLang="zh-CN" sz="2400" b="0" dirty="0">
                <a:solidFill>
                  <a:srgbClr val="0000FF"/>
                </a:solidFill>
              </a:rPr>
              <a:t>3.</a:t>
            </a:r>
            <a:r>
              <a:rPr lang="zh-CN" altLang="en-US" sz="2400" b="0" dirty="0">
                <a:solidFill>
                  <a:srgbClr val="0000FF"/>
                </a:solidFill>
              </a:rPr>
              <a:t>选题技巧、原则、范围、类型及举例</a:t>
            </a:r>
            <a:br>
              <a:rPr lang="zh-CN" altLang="en-US" sz="2400" b="0" dirty="0">
                <a:solidFill>
                  <a:srgbClr val="0000FF"/>
                </a:solidFill>
              </a:rPr>
            </a:br>
            <a:endParaRPr lang="zh-CN" altLang="en-US" sz="2400" b="0" dirty="0">
              <a:solidFill>
                <a:srgbClr val="0000FF"/>
              </a:solidFill>
            </a:endParaRPr>
          </a:p>
        </p:txBody>
      </p:sp>
      <p:sp>
        <p:nvSpPr>
          <p:cNvPr id="15363" name="Rectangle 3"/>
          <p:cNvSpPr>
            <a:spLocks noGrp="1"/>
          </p:cNvSpPr>
          <p:nvPr>
            <p:ph idx="1"/>
          </p:nvPr>
        </p:nvSpPr>
        <p:spPr>
          <a:xfrm>
            <a:off x="457200" y="1066800"/>
            <a:ext cx="8229600" cy="5059363"/>
          </a:xfrm>
          <a:ln/>
        </p:spPr>
        <p:txBody>
          <a:bodyPr vert="horz" wrap="square" lIns="91440" tIns="45720" rIns="91440" bIns="45720" anchor="t" anchorCtr="0"/>
          <a:p>
            <a:pPr eaLnBrk="1" hangingPunct="1">
              <a:lnSpc>
                <a:spcPct val="80000"/>
              </a:lnSpc>
              <a:buNone/>
            </a:pPr>
            <a:r>
              <a:rPr lang="zh-CN" altLang="en-US" sz="1800" dirty="0">
                <a:solidFill>
                  <a:srgbClr val="FF3300"/>
                </a:solidFill>
              </a:rPr>
              <a:t>（</a:t>
            </a:r>
            <a:r>
              <a:rPr lang="en-US" altLang="zh-CN" sz="1800" dirty="0">
                <a:solidFill>
                  <a:srgbClr val="FF3300"/>
                </a:solidFill>
              </a:rPr>
              <a:t>1</a:t>
            </a:r>
            <a:r>
              <a:rPr lang="zh-CN" altLang="en-US" sz="1800" dirty="0">
                <a:solidFill>
                  <a:srgbClr val="FF3300"/>
                </a:solidFill>
              </a:rPr>
              <a:t>）</a:t>
            </a:r>
            <a:r>
              <a:rPr lang="zh-CN" altLang="en-US" sz="2400" dirty="0">
                <a:solidFill>
                  <a:srgbClr val="FF3300"/>
                </a:solidFill>
              </a:rPr>
              <a:t>选题原则</a:t>
            </a:r>
            <a:endParaRPr lang="zh-CN" altLang="en-US" sz="2400" dirty="0">
              <a:solidFill>
                <a:srgbClr val="FF3300"/>
              </a:solidFill>
            </a:endParaRPr>
          </a:p>
          <a:p>
            <a:pPr eaLnBrk="1" hangingPunct="1">
              <a:lnSpc>
                <a:spcPct val="80000"/>
              </a:lnSpc>
              <a:buNone/>
            </a:pPr>
            <a:r>
              <a:rPr lang="zh-CN" altLang="en-US" sz="2400" dirty="0">
                <a:solidFill>
                  <a:schemeClr val="tx1"/>
                </a:solidFill>
              </a:rPr>
              <a:t>  选题必须符合专业培养总目标和毕业论文教学目的要求。 </a:t>
            </a:r>
            <a:endParaRPr lang="zh-CN" altLang="en-US" sz="2400" dirty="0">
              <a:solidFill>
                <a:schemeClr val="tx1"/>
              </a:solidFill>
            </a:endParaRPr>
          </a:p>
          <a:p>
            <a:pPr eaLnBrk="1" hangingPunct="1">
              <a:lnSpc>
                <a:spcPct val="80000"/>
              </a:lnSpc>
            </a:pPr>
            <a:r>
              <a:rPr lang="zh-CN" altLang="en-US" sz="2400" dirty="0">
                <a:solidFill>
                  <a:schemeClr val="tx1"/>
                </a:solidFill>
              </a:rPr>
              <a:t>选题应注重科学性和前沿性。 </a:t>
            </a:r>
            <a:endParaRPr lang="zh-CN" altLang="en-US" sz="2400" dirty="0">
              <a:solidFill>
                <a:schemeClr val="tx1"/>
              </a:solidFill>
            </a:endParaRPr>
          </a:p>
          <a:p>
            <a:pPr eaLnBrk="1" hangingPunct="1">
              <a:lnSpc>
                <a:spcPct val="80000"/>
              </a:lnSpc>
            </a:pPr>
            <a:r>
              <a:rPr lang="zh-CN" altLang="en-US" sz="2400" dirty="0">
                <a:solidFill>
                  <a:schemeClr val="tx1"/>
                </a:solidFill>
              </a:rPr>
              <a:t>鼓励学习者结合自己的工作实际，选择学前教育教学实践中迫切需要解决的问题作为课题进行研究。 </a:t>
            </a:r>
            <a:endParaRPr lang="zh-CN" altLang="en-US" sz="2400" dirty="0">
              <a:solidFill>
                <a:schemeClr val="tx1"/>
              </a:solidFill>
            </a:endParaRPr>
          </a:p>
          <a:p>
            <a:pPr eaLnBrk="1" hangingPunct="1">
              <a:lnSpc>
                <a:spcPct val="80000"/>
              </a:lnSpc>
            </a:pPr>
            <a:r>
              <a:rPr lang="zh-CN" altLang="en-US" sz="2400" dirty="0">
                <a:solidFill>
                  <a:schemeClr val="tx1"/>
                </a:solidFill>
              </a:rPr>
              <a:t>鼓励学习者选择具有一定探索性和创新性的课题，以培养学习者的创新意识和能力。 </a:t>
            </a:r>
            <a:endParaRPr lang="zh-CN" altLang="en-US" sz="2400" dirty="0">
              <a:solidFill>
                <a:schemeClr val="tx1"/>
              </a:solidFill>
            </a:endParaRPr>
          </a:p>
          <a:p>
            <a:pPr eaLnBrk="1" hangingPunct="1">
              <a:lnSpc>
                <a:spcPct val="80000"/>
              </a:lnSpc>
            </a:pPr>
            <a:r>
              <a:rPr lang="zh-CN" altLang="en-US" sz="2400" dirty="0">
                <a:solidFill>
                  <a:schemeClr val="tx1"/>
                </a:solidFill>
              </a:rPr>
              <a:t>指导教师应考虑学习者选题在时间、方法、经费和实际条件等方面的可行性，确保学习者在规定时间内能够按要求完成毕业论文。 </a:t>
            </a:r>
            <a:endParaRPr lang="zh-CN" altLang="en-US" sz="2400" dirty="0">
              <a:solidFill>
                <a:schemeClr val="tx1"/>
              </a:solidFill>
            </a:endParaRPr>
          </a:p>
          <a:p>
            <a:pPr eaLnBrk="1" hangingPunct="1">
              <a:lnSpc>
                <a:spcPct val="80000"/>
              </a:lnSpc>
            </a:pPr>
            <a:r>
              <a:rPr lang="zh-CN" altLang="en-US" sz="2400" dirty="0">
                <a:solidFill>
                  <a:srgbClr val="FF0000"/>
                </a:solidFill>
              </a:rPr>
              <a:t>一人一题，不允许数人共同完成一个题目。 选题前发给老师，不能重复选题</a:t>
            </a:r>
            <a:endParaRPr lang="zh-CN" altLang="en-US" sz="2400" dirty="0">
              <a:solidFill>
                <a:srgbClr val="FF0000"/>
              </a:solidFill>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b" anchorCtr="0"/>
          <a:p>
            <a:pPr eaLnBrk="1" hangingPunct="1"/>
            <a:br>
              <a:rPr lang="en-US" altLang="zh-CN" sz="2800" dirty="0">
                <a:solidFill>
                  <a:srgbClr val="3333FF"/>
                </a:solidFill>
              </a:rPr>
            </a:br>
            <a:endParaRPr lang="en-US" altLang="zh-CN" sz="2800" dirty="0">
              <a:solidFill>
                <a:srgbClr val="3333FF"/>
              </a:solidFill>
            </a:endParaRPr>
          </a:p>
        </p:txBody>
      </p:sp>
      <p:sp>
        <p:nvSpPr>
          <p:cNvPr id="16387" name="Rectangle 3"/>
          <p:cNvSpPr>
            <a:spLocks noGrp="1"/>
          </p:cNvSpPr>
          <p:nvPr>
            <p:ph idx="1"/>
          </p:nvPr>
        </p:nvSpPr>
        <p:spPr>
          <a:xfrm>
            <a:off x="457200" y="1143000"/>
            <a:ext cx="8229600" cy="4983163"/>
          </a:xfrm>
          <a:ln/>
        </p:spPr>
        <p:txBody>
          <a:bodyPr vert="horz" wrap="square" lIns="91440" tIns="45720" rIns="91440" bIns="45720" anchor="t" anchorCtr="0"/>
          <a:p>
            <a:pPr eaLnBrk="1" hangingPunct="1">
              <a:lnSpc>
                <a:spcPct val="80000"/>
              </a:lnSpc>
            </a:pPr>
            <a:endParaRPr lang="en-US" altLang="zh-CN" sz="1200" dirty="0">
              <a:latin typeface="宋体" panose="02010600030101010101" pitchFamily="2" charset="-122"/>
            </a:endParaRPr>
          </a:p>
          <a:p>
            <a:pPr eaLnBrk="1" hangingPunct="1">
              <a:lnSpc>
                <a:spcPct val="80000"/>
              </a:lnSpc>
            </a:pPr>
            <a:r>
              <a:rPr lang="zh-CN" altLang="en-US" dirty="0">
                <a:latin typeface="微软雅黑" panose="020B0503020204020204" pitchFamily="34" charset="-122"/>
              </a:rPr>
              <a:t>　</a:t>
            </a:r>
            <a:r>
              <a:rPr lang="zh-CN" altLang="en-US" dirty="0">
                <a:solidFill>
                  <a:srgbClr val="FF00FF"/>
                </a:solidFill>
                <a:latin typeface="微软雅黑" panose="020B0503020204020204" pitchFamily="34" charset="-122"/>
              </a:rPr>
              <a:t>（</a:t>
            </a:r>
            <a:r>
              <a:rPr lang="en-US" altLang="zh-CN" dirty="0">
                <a:solidFill>
                  <a:srgbClr val="FF00FF"/>
                </a:solidFill>
                <a:latin typeface="微软雅黑" panose="020B0503020204020204" pitchFamily="34" charset="-122"/>
              </a:rPr>
              <a:t>1</a:t>
            </a:r>
            <a:r>
              <a:rPr lang="zh-CN" altLang="en-US" dirty="0">
                <a:solidFill>
                  <a:srgbClr val="FF00FF"/>
                </a:solidFill>
                <a:latin typeface="微软雅黑" panose="020B0503020204020204" pitchFamily="34" charset="-122"/>
              </a:rPr>
              <a:t>）围绕本专业和自己教育教学的实践所进行的思考和创新。</a:t>
            </a:r>
            <a:endParaRPr lang="zh-CN" altLang="en-US" dirty="0">
              <a:solidFill>
                <a:srgbClr val="FF00FF"/>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例如：</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幼儿园教师必备的学科基础</a:t>
            </a:r>
            <a:r>
              <a:rPr lang="en-US" altLang="zh-CN" dirty="0">
                <a:solidFill>
                  <a:schemeClr val="tx1"/>
                </a:solidFill>
                <a:latin typeface="微软雅黑" panose="020B0503020204020204" pitchFamily="34" charset="-122"/>
              </a:rPr>
              <a:t>——</a:t>
            </a:r>
            <a:r>
              <a:rPr lang="zh-CN" altLang="en-US" dirty="0">
                <a:solidFill>
                  <a:schemeClr val="tx1"/>
                </a:solidFill>
                <a:latin typeface="微软雅黑" panose="020B0503020204020204" pitchFamily="34" charset="-122"/>
              </a:rPr>
              <a:t>基于</a:t>
            </a:r>
            <a:r>
              <a:rPr lang="en-US" altLang="zh-CN" dirty="0">
                <a:solidFill>
                  <a:schemeClr val="tx1"/>
                </a:solidFill>
                <a:latin typeface="微软雅黑" panose="020B0503020204020204" pitchFamily="34" charset="-122"/>
              </a:rPr>
              <a:t>《</a:t>
            </a:r>
            <a:r>
              <a:rPr lang="zh-CN" altLang="en-US" dirty="0">
                <a:solidFill>
                  <a:schemeClr val="tx1"/>
                </a:solidFill>
                <a:latin typeface="微软雅黑" panose="020B0503020204020204" pitchFamily="34" charset="-122"/>
              </a:rPr>
              <a:t>幼儿园教师专业标准</a:t>
            </a:r>
            <a:r>
              <a:rPr lang="en-US" altLang="zh-CN" dirty="0">
                <a:solidFill>
                  <a:schemeClr val="tx1"/>
                </a:solidFill>
                <a:latin typeface="微软雅黑" panose="020B0503020204020204" pitchFamily="34" charset="-122"/>
              </a:rPr>
              <a:t>》</a:t>
            </a:r>
            <a:endParaRPr lang="en-US" altLang="zh-CN"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现代化教学的技术支撑</a:t>
            </a:r>
            <a:r>
              <a:rPr lang="en-US" altLang="zh-CN" dirty="0">
                <a:solidFill>
                  <a:schemeClr val="tx1"/>
                </a:solidFill>
                <a:latin typeface="微软雅黑" panose="020B0503020204020204" pitchFamily="34" charset="-122"/>
              </a:rPr>
              <a:t>——</a:t>
            </a:r>
            <a:r>
              <a:rPr lang="zh-CN" altLang="en-US" dirty="0">
                <a:solidFill>
                  <a:schemeClr val="tx1"/>
                </a:solidFill>
                <a:latin typeface="微软雅黑" panose="020B0503020204020204" pitchFamily="34" charset="-122"/>
              </a:rPr>
              <a:t>谈幼儿园多媒体技术运用的利与弊</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基于幼儿学习方式的教育</a:t>
            </a:r>
            <a:r>
              <a:rPr lang="en-US" altLang="zh-CN" dirty="0">
                <a:solidFill>
                  <a:schemeClr val="tx1"/>
                </a:solidFill>
                <a:latin typeface="微软雅黑" panose="020B0503020204020204" pitchFamily="34" charset="-122"/>
              </a:rPr>
              <a:t>——</a:t>
            </a:r>
            <a:r>
              <a:rPr lang="zh-CN" altLang="en-US" dirty="0">
                <a:solidFill>
                  <a:schemeClr val="tx1"/>
                </a:solidFill>
                <a:latin typeface="微软雅黑" panose="020B0503020204020204" pitchFamily="34" charset="-122"/>
              </a:rPr>
              <a:t>如何更好的开展教学</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教师科学学前儿童观和教育观的探索 </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幼儿园去小学化的问题</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幼儿园男教师的专业认同</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家长对幼儿园开展双语教育的认识研究</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学前教育的意义与价值 </a:t>
            </a:r>
            <a:endParaRPr lang="zh-CN" altLang="en-US" dirty="0">
              <a:solidFill>
                <a:schemeClr val="tx1"/>
              </a:solidFill>
              <a:latin typeface="微软雅黑" panose="020B0503020204020204" pitchFamily="34" charset="-122"/>
            </a:endParaRPr>
          </a:p>
        </p:txBody>
      </p:sp>
      <p:sp>
        <p:nvSpPr>
          <p:cNvPr id="16388" name="Rectangle 4"/>
          <p:cNvSpPr/>
          <p:nvPr/>
        </p:nvSpPr>
        <p:spPr>
          <a:xfrm>
            <a:off x="381000" y="609600"/>
            <a:ext cx="8291513" cy="700088"/>
          </a:xfrm>
          <a:prstGeom prst="rect">
            <a:avLst/>
          </a:prstGeom>
          <a:noFill/>
          <a:ln w="9525">
            <a:noFill/>
          </a:ln>
        </p:spPr>
        <p:txBody>
          <a:bodyPr anchor="b" anchorCtr="0"/>
          <a:p>
            <a:pPr eaLnBrk="1" hangingPunct="1">
              <a:lnSpc>
                <a:spcPct val="90000"/>
              </a:lnSpc>
            </a:pP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r>
              <a:rPr lang="en-US" altLang="zh-CN" sz="2800" dirty="0">
                <a:solidFill>
                  <a:srgbClr val="0000FF"/>
                </a:solidFill>
                <a:latin typeface="Arial Black" panose="020B0A04020102020204" pitchFamily="34" charset="0"/>
                <a:ea typeface="微软雅黑" panose="020B0503020204020204" pitchFamily="34" charset="-122"/>
              </a:rPr>
              <a:t>3.</a:t>
            </a:r>
            <a:r>
              <a:rPr lang="zh-CN" altLang="en-US" sz="2800" dirty="0">
                <a:solidFill>
                  <a:srgbClr val="0000FF"/>
                </a:solidFill>
                <a:latin typeface="Arial Black" panose="020B0A04020102020204" pitchFamily="34" charset="0"/>
                <a:ea typeface="微软雅黑" panose="020B0503020204020204" pitchFamily="34" charset="-122"/>
              </a:rPr>
              <a:t>选题技巧、原则、范围、类型及举例</a:t>
            </a:r>
            <a:br>
              <a:rPr lang="zh-CN" altLang="en-US" sz="2800" dirty="0">
                <a:solidFill>
                  <a:srgbClr val="0000FF"/>
                </a:solidFill>
                <a:latin typeface="Arial Black" panose="020B0A04020102020204" pitchFamily="34" charset="0"/>
                <a:ea typeface="微软雅黑" panose="020B0503020204020204" pitchFamily="34" charset="-122"/>
              </a:rPr>
            </a:br>
            <a:endParaRPr lang="zh-CN" altLang="en-US" sz="2800" dirty="0">
              <a:solidFill>
                <a:srgbClr val="0000FF"/>
              </a:solidFill>
              <a:latin typeface="Arial Black" panose="020B0A04020102020204" pitchFamily="34" charset="0"/>
              <a:ea typeface="微软雅黑" panose="020B0503020204020204" pitchFamily="34" charset="-122"/>
            </a:endParaRPr>
          </a:p>
        </p:txBody>
      </p:sp>
      <p:pic>
        <p:nvPicPr>
          <p:cNvPr id="150533" name="Picture 5" descr="A000220151021A86PPSH"/>
          <p:cNvPicPr>
            <a:picLocks noChangeAspect="1"/>
          </p:cNvPicPr>
          <p:nvPr/>
        </p:nvPicPr>
        <p:blipFill>
          <a:blip r:embed="rId1"/>
          <a:stretch>
            <a:fillRect/>
          </a:stretch>
        </p:blipFill>
        <p:spPr>
          <a:xfrm>
            <a:off x="5715000" y="3962400"/>
            <a:ext cx="3024188" cy="25288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randombar(horizontal)">
                                      <p:cBhvr>
                                        <p:cTn id="7" dur="500"/>
                                        <p:tgtEl>
                                          <p:spTgt spid="15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xfrm>
            <a:off x="457200" y="457200"/>
            <a:ext cx="8291513" cy="700088"/>
          </a:xfrm>
          <a:ln/>
        </p:spPr>
        <p:txBody>
          <a:bodyPr vert="horz" wrap="square" lIns="91440" tIns="45720" rIns="91440" bIns="45720" anchor="b" anchorCtr="0"/>
          <a:p>
            <a:pPr eaLnBrk="1" hangingPunct="1"/>
            <a:r>
              <a:rPr lang="zh-CN" altLang="en-US" dirty="0">
                <a:solidFill>
                  <a:schemeClr val="tx1"/>
                </a:solidFill>
              </a:rPr>
              <a:t>目  录</a:t>
            </a:r>
            <a:endParaRPr lang="zh-CN" altLang="en-US" dirty="0">
              <a:solidFill>
                <a:schemeClr val="tx1"/>
              </a:solidFill>
            </a:endParaRPr>
          </a:p>
        </p:txBody>
      </p:sp>
      <p:sp>
        <p:nvSpPr>
          <p:cNvPr id="4099" name="Rectangle 3"/>
          <p:cNvSpPr>
            <a:spLocks noGrp="1"/>
          </p:cNvSpPr>
          <p:nvPr>
            <p:ph idx="1"/>
          </p:nvPr>
        </p:nvSpPr>
        <p:spPr>
          <a:xfrm>
            <a:off x="457200" y="1447800"/>
            <a:ext cx="8291513" cy="5192713"/>
          </a:xfrm>
          <a:ln/>
        </p:spPr>
        <p:txBody>
          <a:bodyPr vert="horz" wrap="square" lIns="91440" tIns="45720" rIns="91440" bIns="45720" anchor="t" anchorCtr="0"/>
          <a:p>
            <a:pPr eaLnBrk="1" hangingPunct="1"/>
            <a:r>
              <a:rPr lang="zh-CN" altLang="en-US" sz="3200" b="1" dirty="0">
                <a:solidFill>
                  <a:schemeClr val="tx1"/>
                </a:solidFill>
              </a:rPr>
              <a:t>一、本科论文写作的重要性</a:t>
            </a:r>
            <a:endParaRPr lang="zh-CN" altLang="en-US" sz="3200" b="1" dirty="0">
              <a:solidFill>
                <a:schemeClr val="tx1"/>
              </a:solidFill>
            </a:endParaRPr>
          </a:p>
          <a:p>
            <a:pPr eaLnBrk="1" hangingPunct="1"/>
            <a:r>
              <a:rPr lang="zh-CN" altLang="en-US" sz="3200" b="1" dirty="0">
                <a:solidFill>
                  <a:schemeClr val="tx1"/>
                </a:solidFill>
              </a:rPr>
              <a:t>二、教育类本科论文写作流程及时间要求</a:t>
            </a:r>
            <a:endParaRPr lang="zh-CN" altLang="en-US" sz="3200" b="1" dirty="0">
              <a:solidFill>
                <a:schemeClr val="tx1"/>
              </a:solidFill>
            </a:endParaRPr>
          </a:p>
          <a:p>
            <a:pPr eaLnBrk="1" hangingPunct="1"/>
            <a:r>
              <a:rPr lang="zh-CN" altLang="en-US" sz="3200" b="1" dirty="0">
                <a:solidFill>
                  <a:schemeClr val="tx1"/>
                </a:solidFill>
              </a:rPr>
              <a:t>三、省校论文管理平台操作说明</a:t>
            </a:r>
            <a:endParaRPr lang="zh-CN" altLang="en-US" sz="3200" b="1" dirty="0">
              <a:solidFill>
                <a:schemeClr val="tx1"/>
              </a:solidFill>
            </a:endParaRPr>
          </a:p>
          <a:p>
            <a:pPr eaLnBrk="1" hangingPunct="1"/>
            <a:r>
              <a:rPr lang="zh-CN" altLang="en-US" sz="3200" b="1" dirty="0">
                <a:solidFill>
                  <a:schemeClr val="tx1"/>
                </a:solidFill>
              </a:rPr>
              <a:t>四、几点注意事项</a:t>
            </a:r>
            <a:endParaRPr lang="zh-CN" altLang="en-US" sz="3200" b="1" dirty="0">
              <a:solidFill>
                <a:schemeClr val="tx1"/>
              </a:solidFill>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381000" y="685800"/>
            <a:ext cx="8291513" cy="700088"/>
          </a:xfrm>
          <a:ln/>
        </p:spPr>
        <p:txBody>
          <a:bodyPr vert="horz" wrap="square" lIns="91440" tIns="45720" rIns="91440" bIns="45720" anchor="b" anchorCtr="0"/>
          <a:p>
            <a:pPr eaLnBrk="1" hangingPunct="1"/>
            <a:br>
              <a:rPr lang="en-US" altLang="zh-CN" sz="2400" dirty="0">
                <a:solidFill>
                  <a:srgbClr val="FF00FF"/>
                </a:solidFill>
              </a:rPr>
            </a:br>
            <a:br>
              <a:rPr lang="en-US" altLang="zh-CN" sz="2400" dirty="0">
                <a:solidFill>
                  <a:srgbClr val="FF00FF"/>
                </a:solidFill>
              </a:rPr>
            </a:br>
            <a:br>
              <a:rPr lang="en-US" altLang="zh-CN" sz="2400" dirty="0">
                <a:solidFill>
                  <a:srgbClr val="FF00FF"/>
                </a:solidFill>
              </a:rPr>
            </a:br>
            <a:r>
              <a:rPr lang="zh-CN" altLang="en-US" sz="2400" dirty="0">
                <a:solidFill>
                  <a:srgbClr val="FF00FF"/>
                </a:solidFill>
              </a:rPr>
              <a:t>（</a:t>
            </a:r>
            <a:r>
              <a:rPr lang="en-US" altLang="zh-CN" sz="2400" dirty="0">
                <a:solidFill>
                  <a:srgbClr val="FF00FF"/>
                </a:solidFill>
              </a:rPr>
              <a:t>2</a:t>
            </a:r>
            <a:r>
              <a:rPr lang="zh-CN" altLang="en-US" sz="2400" dirty="0">
                <a:solidFill>
                  <a:srgbClr val="FF00FF"/>
                </a:solidFill>
              </a:rPr>
              <a:t>）幼儿园各领域教学可能遇到的问题</a:t>
            </a:r>
            <a:br>
              <a:rPr lang="zh-CN" altLang="en-US" sz="2400" dirty="0">
                <a:solidFill>
                  <a:srgbClr val="FF00FF"/>
                </a:solidFill>
              </a:rPr>
            </a:br>
            <a:endParaRPr lang="zh-CN" altLang="en-US" sz="2400" dirty="0">
              <a:solidFill>
                <a:srgbClr val="FF00FF"/>
              </a:solidFill>
            </a:endParaRPr>
          </a:p>
        </p:txBody>
      </p:sp>
      <p:sp>
        <p:nvSpPr>
          <p:cNvPr id="17411" name="Rectangle 3"/>
          <p:cNvSpPr>
            <a:spLocks noGrp="1"/>
          </p:cNvSpPr>
          <p:nvPr>
            <p:ph idx="1"/>
          </p:nvPr>
        </p:nvSpPr>
        <p:spPr>
          <a:xfrm>
            <a:off x="304800" y="1143000"/>
            <a:ext cx="8229600" cy="5105400"/>
          </a:xfrm>
          <a:ln/>
        </p:spPr>
        <p:txBody>
          <a:bodyPr vert="horz" wrap="square" lIns="91440" tIns="45720" rIns="91440" bIns="45720" anchor="t" anchorCtr="0"/>
          <a:p>
            <a:pPr eaLnBrk="1" hangingPunct="1">
              <a:lnSpc>
                <a:spcPct val="80000"/>
              </a:lnSpc>
            </a:pPr>
            <a:r>
              <a:rPr lang="zh-CN" altLang="en-US" dirty="0">
                <a:solidFill>
                  <a:schemeClr val="tx1"/>
                </a:solidFill>
              </a:rPr>
              <a:t>例如：</a:t>
            </a:r>
            <a:endParaRPr lang="zh-CN" altLang="en-US" dirty="0">
              <a:solidFill>
                <a:schemeClr val="tx1"/>
              </a:solidFill>
            </a:endParaRPr>
          </a:p>
          <a:p>
            <a:pPr eaLnBrk="1" hangingPunct="1">
              <a:lnSpc>
                <a:spcPct val="80000"/>
              </a:lnSpc>
            </a:pPr>
            <a:r>
              <a:rPr lang="zh-CN" altLang="en-US" dirty="0">
                <a:solidFill>
                  <a:schemeClr val="tx1"/>
                </a:solidFill>
              </a:rPr>
              <a:t>幼儿心理健康教育形式初探</a:t>
            </a:r>
            <a:endParaRPr lang="zh-CN" altLang="en-US" dirty="0">
              <a:solidFill>
                <a:schemeClr val="tx1"/>
              </a:solidFill>
            </a:endParaRPr>
          </a:p>
          <a:p>
            <a:pPr eaLnBrk="1" hangingPunct="1">
              <a:lnSpc>
                <a:spcPct val="80000"/>
              </a:lnSpc>
            </a:pPr>
            <a:r>
              <a:rPr lang="zh-CN" altLang="en-US" dirty="0">
                <a:solidFill>
                  <a:schemeClr val="tx1"/>
                </a:solidFill>
              </a:rPr>
              <a:t>对当前幼儿读写算教育热的思考</a:t>
            </a:r>
            <a:endParaRPr lang="zh-CN" altLang="en-US" dirty="0">
              <a:solidFill>
                <a:schemeClr val="tx1"/>
              </a:solidFill>
            </a:endParaRPr>
          </a:p>
          <a:p>
            <a:pPr eaLnBrk="1" hangingPunct="1">
              <a:lnSpc>
                <a:spcPct val="80000"/>
              </a:lnSpc>
            </a:pPr>
            <a:r>
              <a:rPr lang="zh-CN" altLang="en-US" dirty="0">
                <a:solidFill>
                  <a:schemeClr val="tx1"/>
                </a:solidFill>
              </a:rPr>
              <a:t>幼儿园教师的科学素养与幼儿园科学活动的开展</a:t>
            </a:r>
            <a:endParaRPr lang="zh-CN" altLang="en-US" dirty="0">
              <a:solidFill>
                <a:schemeClr val="tx1"/>
              </a:solidFill>
            </a:endParaRPr>
          </a:p>
          <a:p>
            <a:pPr eaLnBrk="1" hangingPunct="1">
              <a:lnSpc>
                <a:spcPct val="80000"/>
              </a:lnSpc>
            </a:pPr>
            <a:r>
              <a:rPr lang="zh-CN" altLang="en-US" dirty="0">
                <a:solidFill>
                  <a:schemeClr val="tx1"/>
                </a:solidFill>
              </a:rPr>
              <a:t>幼儿园应不应该有</a:t>
            </a:r>
            <a:r>
              <a:rPr lang="zh-CN" altLang="en-US" dirty="0">
                <a:solidFill>
                  <a:schemeClr val="tx1"/>
                </a:solidFill>
                <a:latin typeface="微软雅黑" panose="020B0503020204020204" pitchFamily="34" charset="-122"/>
              </a:rPr>
              <a:t>“</a:t>
            </a:r>
            <a:r>
              <a:rPr lang="zh-CN" altLang="en-US" dirty="0">
                <a:solidFill>
                  <a:schemeClr val="tx1"/>
                </a:solidFill>
              </a:rPr>
              <a:t>兴趣班</a:t>
            </a:r>
            <a:r>
              <a:rPr lang="zh-CN" altLang="en-US" dirty="0">
                <a:solidFill>
                  <a:schemeClr val="tx1"/>
                </a:solidFill>
                <a:latin typeface="微软雅黑" panose="020B0503020204020204" pitchFamily="34" charset="-122"/>
              </a:rPr>
              <a:t>”</a:t>
            </a:r>
            <a:endParaRPr lang="zh-CN" altLang="en-US" dirty="0">
              <a:solidFill>
                <a:schemeClr val="tx1"/>
              </a:solidFill>
            </a:endParaRPr>
          </a:p>
          <a:p>
            <a:pPr eaLnBrk="1" hangingPunct="1">
              <a:lnSpc>
                <a:spcPct val="80000"/>
              </a:lnSpc>
            </a:pPr>
            <a:r>
              <a:rPr lang="zh-CN" altLang="en-US" dirty="0">
                <a:solidFill>
                  <a:schemeClr val="tx1"/>
                </a:solidFill>
              </a:rPr>
              <a:t>幼儿心理健康教育方法探讨</a:t>
            </a:r>
            <a:endParaRPr lang="zh-CN" altLang="en-US" dirty="0">
              <a:solidFill>
                <a:schemeClr val="tx1"/>
              </a:solidFill>
            </a:endParaRPr>
          </a:p>
          <a:p>
            <a:pPr eaLnBrk="1" hangingPunct="1">
              <a:lnSpc>
                <a:spcPct val="80000"/>
              </a:lnSpc>
            </a:pPr>
            <a:r>
              <a:rPr lang="zh-CN" altLang="en-US" dirty="0">
                <a:solidFill>
                  <a:schemeClr val="tx1"/>
                </a:solidFill>
              </a:rPr>
              <a:t>幼儿园语言教育的内容与策略</a:t>
            </a:r>
            <a:endParaRPr lang="zh-CN" altLang="en-US" dirty="0">
              <a:solidFill>
                <a:schemeClr val="tx1"/>
              </a:solidFill>
            </a:endParaRPr>
          </a:p>
          <a:p>
            <a:pPr eaLnBrk="1" hangingPunct="1">
              <a:lnSpc>
                <a:spcPct val="80000"/>
              </a:lnSpc>
            </a:pPr>
            <a:r>
              <a:rPr lang="zh-CN" altLang="en-US" dirty="0">
                <a:solidFill>
                  <a:schemeClr val="tx1"/>
                </a:solidFill>
              </a:rPr>
              <a:t>幼儿园数学教育的内容与策略</a:t>
            </a:r>
            <a:endParaRPr lang="zh-CN" altLang="en-US" dirty="0">
              <a:solidFill>
                <a:schemeClr val="tx1"/>
              </a:solidFill>
            </a:endParaRPr>
          </a:p>
          <a:p>
            <a:pPr eaLnBrk="1" hangingPunct="1">
              <a:lnSpc>
                <a:spcPct val="80000"/>
              </a:lnSpc>
            </a:pPr>
            <a:r>
              <a:rPr lang="zh-CN" altLang="en-US" dirty="0">
                <a:solidFill>
                  <a:schemeClr val="tx1"/>
                </a:solidFill>
              </a:rPr>
              <a:t>幼儿园科学教育的内容与策略</a:t>
            </a:r>
            <a:endParaRPr lang="zh-CN" altLang="en-US" dirty="0">
              <a:solidFill>
                <a:schemeClr val="tx1"/>
              </a:solidFill>
            </a:endParaRPr>
          </a:p>
          <a:p>
            <a:pPr eaLnBrk="1" hangingPunct="1">
              <a:lnSpc>
                <a:spcPct val="80000"/>
              </a:lnSpc>
            </a:pPr>
            <a:r>
              <a:rPr lang="zh-CN" altLang="en-US" dirty="0">
                <a:solidFill>
                  <a:schemeClr val="tx1"/>
                </a:solidFill>
              </a:rPr>
              <a:t>幼儿园艺术教育的内容与策略</a:t>
            </a:r>
            <a:endParaRPr lang="zh-CN" altLang="en-US" dirty="0">
              <a:solidFill>
                <a:schemeClr val="tx1"/>
              </a:solidFill>
            </a:endParaRPr>
          </a:p>
          <a:p>
            <a:pPr eaLnBrk="1" hangingPunct="1">
              <a:lnSpc>
                <a:spcPct val="80000"/>
              </a:lnSpc>
            </a:pPr>
            <a:r>
              <a:rPr lang="zh-CN" altLang="en-US" dirty="0">
                <a:solidFill>
                  <a:schemeClr val="tx1"/>
                </a:solidFill>
              </a:rPr>
              <a:t>幼儿园健康教育的内容与策略</a:t>
            </a:r>
            <a:endParaRPr lang="zh-CN" altLang="en-US" dirty="0">
              <a:solidFill>
                <a:schemeClr val="tx1"/>
              </a:solidFill>
            </a:endParaRPr>
          </a:p>
        </p:txBody>
      </p:sp>
      <p:sp>
        <p:nvSpPr>
          <p:cNvPr id="17412" name="Rectangle 4"/>
          <p:cNvSpPr/>
          <p:nvPr/>
        </p:nvSpPr>
        <p:spPr>
          <a:xfrm>
            <a:off x="0" y="228600"/>
            <a:ext cx="8291513" cy="700088"/>
          </a:xfrm>
          <a:prstGeom prst="rect">
            <a:avLst/>
          </a:prstGeom>
          <a:noFill/>
          <a:ln w="9525">
            <a:noFill/>
          </a:ln>
        </p:spPr>
        <p:txBody>
          <a:bodyPr anchor="b" anchorCtr="0"/>
          <a:p>
            <a:pPr eaLnBrk="1" hangingPunct="1">
              <a:lnSpc>
                <a:spcPct val="90000"/>
              </a:lnSpc>
            </a:pP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r>
              <a:rPr lang="en-US" altLang="zh-CN" sz="2800" dirty="0">
                <a:solidFill>
                  <a:srgbClr val="0000FF"/>
                </a:solidFill>
                <a:latin typeface="Arial Black" panose="020B0A04020102020204" pitchFamily="34" charset="0"/>
                <a:ea typeface="微软雅黑" panose="020B0503020204020204" pitchFamily="34" charset="-122"/>
              </a:rPr>
              <a:t>3.</a:t>
            </a:r>
            <a:r>
              <a:rPr lang="zh-CN" altLang="en-US" sz="2800" dirty="0">
                <a:solidFill>
                  <a:srgbClr val="0000FF"/>
                </a:solidFill>
                <a:latin typeface="Arial Black" panose="020B0A04020102020204" pitchFamily="34" charset="0"/>
                <a:ea typeface="微软雅黑" panose="020B0503020204020204" pitchFamily="34" charset="-122"/>
              </a:rPr>
              <a:t>选题技巧、原则、范围、类型及举例</a:t>
            </a:r>
            <a:br>
              <a:rPr lang="zh-CN" altLang="en-US" sz="2800" dirty="0">
                <a:solidFill>
                  <a:srgbClr val="0000FF"/>
                </a:solidFill>
                <a:latin typeface="Arial Black" panose="020B0A04020102020204" pitchFamily="34" charset="0"/>
                <a:ea typeface="微软雅黑" panose="020B0503020204020204" pitchFamily="34" charset="-122"/>
              </a:rPr>
            </a:br>
            <a:endParaRPr lang="zh-CN" altLang="en-US" sz="2800" dirty="0">
              <a:solidFill>
                <a:srgbClr val="0000FF"/>
              </a:solidFill>
              <a:latin typeface="Arial Black" panose="020B0A04020102020204" pitchFamily="34" charset="0"/>
              <a:ea typeface="微软雅黑" panose="020B0503020204020204" pitchFamily="34" charset="-122"/>
            </a:endParaRPr>
          </a:p>
        </p:txBody>
      </p:sp>
      <p:pic>
        <p:nvPicPr>
          <p:cNvPr id="151557" name="Picture 5" descr="A000220151021B29PPSH"/>
          <p:cNvPicPr>
            <a:picLocks noChangeAspect="1"/>
          </p:cNvPicPr>
          <p:nvPr/>
        </p:nvPicPr>
        <p:blipFill>
          <a:blip r:embed="rId1"/>
          <a:stretch>
            <a:fillRect/>
          </a:stretch>
        </p:blipFill>
        <p:spPr>
          <a:xfrm>
            <a:off x="6024563" y="609600"/>
            <a:ext cx="3119437" cy="66421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slide(fromBottom)">
                                      <p:cBhvr>
                                        <p:cTn id="7"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228600" y="609600"/>
            <a:ext cx="8291513" cy="700088"/>
          </a:xfrm>
          <a:ln/>
        </p:spPr>
        <p:txBody>
          <a:bodyPr vert="horz" wrap="square" lIns="91440" tIns="45720" rIns="91440" bIns="45720" anchor="b" anchorCtr="0"/>
          <a:p>
            <a:pPr eaLnBrk="1" hangingPunct="1"/>
            <a:r>
              <a:rPr lang="zh-CN" altLang="en-US" sz="2800" dirty="0"/>
              <a:t>　</a:t>
            </a:r>
            <a:r>
              <a:rPr lang="zh-CN" altLang="en-US" sz="2400" dirty="0">
                <a:solidFill>
                  <a:srgbClr val="FF00FF"/>
                </a:solidFill>
                <a:latin typeface="黑体" panose="02010609060101010101" pitchFamily="49" charset="-122"/>
                <a:ea typeface="黑体" panose="02010609060101010101" pitchFamily="49" charset="-122"/>
              </a:rPr>
              <a:t>（</a:t>
            </a:r>
            <a:r>
              <a:rPr lang="en-US" altLang="zh-CN" sz="2400" dirty="0">
                <a:solidFill>
                  <a:srgbClr val="FF00FF"/>
                </a:solidFill>
                <a:latin typeface="黑体" panose="02010609060101010101" pitchFamily="49" charset="-122"/>
                <a:ea typeface="黑体" panose="02010609060101010101" pitchFamily="49" charset="-122"/>
              </a:rPr>
              <a:t>3</a:t>
            </a:r>
            <a:r>
              <a:rPr lang="zh-CN" altLang="en-US" sz="2400" dirty="0">
                <a:solidFill>
                  <a:srgbClr val="FF00FF"/>
                </a:solidFill>
                <a:latin typeface="黑体" panose="02010609060101010101" pitchFamily="49" charset="-122"/>
                <a:ea typeface="黑体" panose="02010609060101010101" pitchFamily="49" charset="-122"/>
              </a:rPr>
              <a:t>）幼儿园教师教育教学实践中所遇到的问题</a:t>
            </a:r>
            <a:endParaRPr lang="zh-CN" altLang="en-US" sz="2400" dirty="0">
              <a:latin typeface="黑体" panose="02010609060101010101" pitchFamily="49" charset="-122"/>
              <a:ea typeface="黑体" panose="02010609060101010101" pitchFamily="49" charset="-122"/>
            </a:endParaRPr>
          </a:p>
        </p:txBody>
      </p:sp>
      <p:sp>
        <p:nvSpPr>
          <p:cNvPr id="18435" name="Rectangle 3"/>
          <p:cNvSpPr>
            <a:spLocks noGrp="1"/>
          </p:cNvSpPr>
          <p:nvPr>
            <p:ph idx="1"/>
          </p:nvPr>
        </p:nvSpPr>
        <p:spPr>
          <a:xfrm>
            <a:off x="457200" y="1219200"/>
            <a:ext cx="8229600" cy="4906963"/>
          </a:xfrm>
          <a:ln/>
        </p:spPr>
        <p:txBody>
          <a:bodyPr vert="horz" wrap="square" lIns="91440" tIns="45720" rIns="91440" bIns="45720" anchor="t" anchorCtr="0"/>
          <a:p>
            <a:pPr eaLnBrk="1" hangingPunct="1">
              <a:lnSpc>
                <a:spcPct val="80000"/>
              </a:lnSpc>
              <a:buNone/>
            </a:pPr>
            <a:r>
              <a:rPr lang="zh-CN" altLang="en-US" dirty="0">
                <a:solidFill>
                  <a:schemeClr val="tx1"/>
                </a:solidFill>
              </a:rPr>
              <a:t>例如：</a:t>
            </a:r>
            <a:endParaRPr lang="zh-CN" altLang="en-US" dirty="0">
              <a:solidFill>
                <a:schemeClr val="tx1"/>
              </a:solidFill>
            </a:endParaRPr>
          </a:p>
          <a:p>
            <a:pPr eaLnBrk="1" hangingPunct="1">
              <a:lnSpc>
                <a:spcPct val="80000"/>
              </a:lnSpc>
            </a:pPr>
            <a:r>
              <a:rPr lang="zh-CN" altLang="en-US" dirty="0">
                <a:solidFill>
                  <a:schemeClr val="tx1"/>
                </a:solidFill>
              </a:rPr>
              <a:t>幼儿园教师的核心能力</a:t>
            </a:r>
            <a:endParaRPr lang="zh-CN" altLang="en-US" dirty="0">
              <a:solidFill>
                <a:schemeClr val="tx1"/>
              </a:solidFill>
            </a:endParaRPr>
          </a:p>
          <a:p>
            <a:pPr eaLnBrk="1" hangingPunct="1">
              <a:lnSpc>
                <a:spcPct val="80000"/>
              </a:lnSpc>
            </a:pPr>
            <a:r>
              <a:rPr lang="zh-CN" altLang="en-US" dirty="0">
                <a:solidFill>
                  <a:schemeClr val="tx1"/>
                </a:solidFill>
              </a:rPr>
              <a:t>幼儿园与小学的衔接</a:t>
            </a:r>
            <a:endParaRPr lang="zh-CN" altLang="en-US" dirty="0">
              <a:solidFill>
                <a:schemeClr val="tx1"/>
              </a:solidFill>
            </a:endParaRPr>
          </a:p>
          <a:p>
            <a:pPr eaLnBrk="1" hangingPunct="1">
              <a:lnSpc>
                <a:spcPct val="80000"/>
              </a:lnSpc>
            </a:pPr>
            <a:r>
              <a:rPr lang="zh-CN" altLang="en-US" dirty="0">
                <a:solidFill>
                  <a:schemeClr val="tx1"/>
                </a:solidFill>
              </a:rPr>
              <a:t>幼儿园社会教育的新挑战</a:t>
            </a:r>
            <a:endParaRPr lang="zh-CN" altLang="en-US" dirty="0">
              <a:solidFill>
                <a:schemeClr val="tx1"/>
              </a:solidFill>
            </a:endParaRPr>
          </a:p>
          <a:p>
            <a:pPr eaLnBrk="1" hangingPunct="1">
              <a:lnSpc>
                <a:spcPct val="80000"/>
              </a:lnSpc>
            </a:pPr>
            <a:r>
              <a:rPr lang="zh-CN" altLang="en-US" dirty="0">
                <a:solidFill>
                  <a:schemeClr val="tx1"/>
                </a:solidFill>
              </a:rPr>
              <a:t>幼儿同伴交往中混龄交往的研究</a:t>
            </a:r>
            <a:endParaRPr lang="zh-CN" altLang="en-US" dirty="0">
              <a:solidFill>
                <a:schemeClr val="tx1"/>
              </a:solidFill>
            </a:endParaRPr>
          </a:p>
          <a:p>
            <a:pPr eaLnBrk="1" hangingPunct="1">
              <a:lnSpc>
                <a:spcPct val="80000"/>
              </a:lnSpc>
            </a:pPr>
            <a:r>
              <a:rPr lang="zh-CN" altLang="en-US" dirty="0">
                <a:solidFill>
                  <a:schemeClr val="tx1"/>
                </a:solidFill>
              </a:rPr>
              <a:t>班级中教师对幼儿个别化教育的调查</a:t>
            </a:r>
            <a:endParaRPr lang="zh-CN" altLang="en-US" dirty="0">
              <a:solidFill>
                <a:schemeClr val="tx1"/>
              </a:solidFill>
            </a:endParaRPr>
          </a:p>
          <a:p>
            <a:pPr eaLnBrk="1" hangingPunct="1">
              <a:lnSpc>
                <a:spcPct val="80000"/>
              </a:lnSpc>
            </a:pPr>
            <a:r>
              <a:rPr lang="zh-CN" altLang="en-US" dirty="0">
                <a:solidFill>
                  <a:schemeClr val="tx1"/>
                </a:solidFill>
              </a:rPr>
              <a:t>教师对幼儿游戏指导策略的调查</a:t>
            </a:r>
            <a:endParaRPr lang="zh-CN" altLang="en-US" dirty="0">
              <a:solidFill>
                <a:schemeClr val="tx1"/>
              </a:solidFill>
            </a:endParaRPr>
          </a:p>
          <a:p>
            <a:pPr eaLnBrk="1" hangingPunct="1">
              <a:lnSpc>
                <a:spcPct val="80000"/>
              </a:lnSpc>
            </a:pPr>
            <a:r>
              <a:rPr lang="zh-CN" altLang="en-US" dirty="0">
                <a:solidFill>
                  <a:schemeClr val="tx1"/>
                </a:solidFill>
              </a:rPr>
              <a:t>幼儿园区角活动开展情况调查</a:t>
            </a:r>
            <a:endParaRPr lang="zh-CN" altLang="en-US" dirty="0">
              <a:solidFill>
                <a:schemeClr val="tx1"/>
              </a:solidFill>
            </a:endParaRPr>
          </a:p>
          <a:p>
            <a:pPr eaLnBrk="1" hangingPunct="1">
              <a:lnSpc>
                <a:spcPct val="80000"/>
              </a:lnSpc>
            </a:pPr>
            <a:r>
              <a:rPr lang="zh-CN" altLang="en-US" dirty="0">
                <a:solidFill>
                  <a:schemeClr val="tx1"/>
                </a:solidFill>
              </a:rPr>
              <a:t>幼儿园各年龄班阅读材料的选择情况调研</a:t>
            </a:r>
            <a:endParaRPr lang="zh-CN" altLang="en-US" dirty="0">
              <a:solidFill>
                <a:schemeClr val="tx1"/>
              </a:solidFill>
            </a:endParaRPr>
          </a:p>
          <a:p>
            <a:pPr eaLnBrk="1" hangingPunct="1">
              <a:lnSpc>
                <a:spcPct val="80000"/>
              </a:lnSpc>
            </a:pPr>
            <a:r>
              <a:rPr lang="zh-CN" altLang="en-US" dirty="0">
                <a:solidFill>
                  <a:schemeClr val="tx1"/>
                </a:solidFill>
              </a:rPr>
              <a:t>幼儿园活动区材料的选择、开发和利用情况调研</a:t>
            </a:r>
            <a:endParaRPr lang="zh-CN" altLang="en-US" dirty="0">
              <a:solidFill>
                <a:schemeClr val="tx1"/>
              </a:solidFill>
            </a:endParaRPr>
          </a:p>
          <a:p>
            <a:pPr eaLnBrk="1" hangingPunct="1">
              <a:lnSpc>
                <a:spcPct val="80000"/>
              </a:lnSpc>
            </a:pPr>
            <a:r>
              <a:rPr lang="zh-CN" altLang="en-US" dirty="0">
                <a:solidFill>
                  <a:schemeClr val="tx1"/>
                </a:solidFill>
              </a:rPr>
              <a:t>幼儿园课程综合化教育进展</a:t>
            </a:r>
            <a:endParaRPr lang="zh-CN" altLang="en-US" dirty="0">
              <a:solidFill>
                <a:schemeClr val="tx1"/>
              </a:solidFill>
            </a:endParaRPr>
          </a:p>
        </p:txBody>
      </p:sp>
      <p:sp>
        <p:nvSpPr>
          <p:cNvPr id="18436" name="Rectangle 4"/>
          <p:cNvSpPr/>
          <p:nvPr/>
        </p:nvSpPr>
        <p:spPr>
          <a:xfrm>
            <a:off x="304800" y="304800"/>
            <a:ext cx="8291513" cy="700088"/>
          </a:xfrm>
          <a:prstGeom prst="rect">
            <a:avLst/>
          </a:prstGeom>
          <a:noFill/>
          <a:ln w="9525">
            <a:noFill/>
          </a:ln>
        </p:spPr>
        <p:txBody>
          <a:bodyPr anchor="b" anchorCtr="0"/>
          <a:p>
            <a:pPr eaLnBrk="1" hangingPunct="1">
              <a:lnSpc>
                <a:spcPct val="90000"/>
              </a:lnSpc>
            </a:pP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r>
              <a:rPr lang="en-US" altLang="zh-CN" sz="2800" dirty="0">
                <a:solidFill>
                  <a:srgbClr val="0000FF"/>
                </a:solidFill>
                <a:latin typeface="Arial Black" panose="020B0A04020102020204" pitchFamily="34" charset="0"/>
                <a:ea typeface="微软雅黑" panose="020B0503020204020204" pitchFamily="34" charset="-122"/>
              </a:rPr>
              <a:t>3.</a:t>
            </a:r>
            <a:r>
              <a:rPr lang="zh-CN" altLang="en-US" sz="2800" dirty="0">
                <a:solidFill>
                  <a:srgbClr val="0000FF"/>
                </a:solidFill>
                <a:latin typeface="Arial Black" panose="020B0A04020102020204" pitchFamily="34" charset="0"/>
                <a:ea typeface="微软雅黑" panose="020B0503020204020204" pitchFamily="34" charset="-122"/>
              </a:rPr>
              <a:t>选题技巧、原则、范围、类型及举例</a:t>
            </a:r>
            <a:br>
              <a:rPr lang="zh-CN" altLang="en-US" sz="2800" dirty="0">
                <a:solidFill>
                  <a:srgbClr val="0000FF"/>
                </a:solidFill>
                <a:latin typeface="Arial Black" panose="020B0A04020102020204" pitchFamily="34" charset="0"/>
                <a:ea typeface="微软雅黑" panose="020B0503020204020204" pitchFamily="34" charset="-122"/>
              </a:rPr>
            </a:br>
            <a:endParaRPr lang="zh-CN" altLang="en-US" sz="2800" dirty="0">
              <a:solidFill>
                <a:srgbClr val="0000FF"/>
              </a:solidFill>
              <a:latin typeface="Arial Black" panose="020B0A04020102020204" pitchFamily="34" charset="0"/>
              <a:ea typeface="微软雅黑" panose="020B0503020204020204" pitchFamily="34" charset="-122"/>
            </a:endParaRPr>
          </a:p>
        </p:txBody>
      </p:sp>
      <p:pic>
        <p:nvPicPr>
          <p:cNvPr id="18437" name="Picture 5" descr="A000220150821C05PPIC"/>
          <p:cNvPicPr>
            <a:picLocks noChangeAspect="1"/>
          </p:cNvPicPr>
          <p:nvPr/>
        </p:nvPicPr>
        <p:blipFill>
          <a:blip r:embed="rId1"/>
          <a:stretch>
            <a:fillRect/>
          </a:stretch>
        </p:blipFill>
        <p:spPr>
          <a:xfrm>
            <a:off x="5029200" y="1371600"/>
            <a:ext cx="3975100" cy="2627313"/>
          </a:xfrm>
          <a:prstGeom prst="rect">
            <a:avLst/>
          </a:prstGeom>
          <a:noFill/>
          <a:ln w="9525">
            <a:noFill/>
          </a:ln>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381000" y="533400"/>
            <a:ext cx="8291513" cy="700088"/>
          </a:xfrm>
          <a:ln/>
        </p:spPr>
        <p:txBody>
          <a:bodyPr vert="horz" wrap="square" lIns="91440" tIns="45720" rIns="91440" bIns="45720" anchor="b" anchorCtr="0"/>
          <a:p>
            <a:pPr eaLnBrk="1" hangingPunct="1"/>
            <a:r>
              <a:rPr lang="zh-CN" altLang="en-US" sz="2400" dirty="0">
                <a:solidFill>
                  <a:srgbClr val="FF00FF"/>
                </a:solidFill>
                <a:latin typeface="黑体" panose="02010609060101010101" pitchFamily="49" charset="-122"/>
                <a:ea typeface="黑体" panose="02010609060101010101" pitchFamily="49" charset="-122"/>
              </a:rPr>
              <a:t>（</a:t>
            </a:r>
            <a:r>
              <a:rPr lang="en-US" altLang="zh-CN" sz="2400" dirty="0">
                <a:solidFill>
                  <a:srgbClr val="FF00FF"/>
                </a:solidFill>
                <a:latin typeface="黑体" panose="02010609060101010101" pitchFamily="49" charset="-122"/>
                <a:ea typeface="黑体" panose="02010609060101010101" pitchFamily="49" charset="-122"/>
              </a:rPr>
              <a:t>4</a:t>
            </a:r>
            <a:r>
              <a:rPr lang="zh-CN" altLang="en-US" sz="2400" dirty="0">
                <a:solidFill>
                  <a:srgbClr val="FF00FF"/>
                </a:solidFill>
                <a:latin typeface="黑体" panose="02010609060101010101" pitchFamily="49" charset="-122"/>
                <a:ea typeface="黑体" panose="02010609060101010101" pitchFamily="49" charset="-122"/>
              </a:rPr>
              <a:t>）幼儿园管理过程中遇到的各种问题</a:t>
            </a:r>
            <a:endParaRPr lang="zh-CN" altLang="en-US" sz="2400" dirty="0">
              <a:solidFill>
                <a:srgbClr val="FF00FF"/>
              </a:solidFill>
              <a:latin typeface="黑体" panose="02010609060101010101" pitchFamily="49" charset="-122"/>
              <a:ea typeface="黑体" panose="02010609060101010101" pitchFamily="49" charset="-122"/>
            </a:endParaRPr>
          </a:p>
        </p:txBody>
      </p:sp>
      <p:sp>
        <p:nvSpPr>
          <p:cNvPr id="19459" name="Rectangle 3"/>
          <p:cNvSpPr>
            <a:spLocks noGrp="1"/>
          </p:cNvSpPr>
          <p:nvPr>
            <p:ph idx="1"/>
          </p:nvPr>
        </p:nvSpPr>
        <p:spPr>
          <a:xfrm>
            <a:off x="457200" y="1371600"/>
            <a:ext cx="8229600" cy="5486400"/>
          </a:xfrm>
          <a:ln/>
        </p:spPr>
        <p:txBody>
          <a:bodyPr vert="horz" wrap="square" lIns="91440" tIns="45720" rIns="91440" bIns="45720" anchor="t" anchorCtr="0"/>
          <a:p>
            <a:pPr eaLnBrk="1" hangingPunct="1">
              <a:lnSpc>
                <a:spcPct val="80000"/>
              </a:lnSpc>
            </a:pPr>
            <a:r>
              <a:rPr lang="zh-CN" altLang="en-US" dirty="0">
                <a:solidFill>
                  <a:schemeClr val="tx1"/>
                </a:solidFill>
                <a:latin typeface="微软雅黑" panose="020B0503020204020204" pitchFamily="34" charset="-122"/>
              </a:rPr>
              <a:t>例如：幼儿园组织文化建设</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幼儿园人力资源管理</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幼儿园日常事务管理</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幼儿园园长责任制</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幼儿园教师聘任制实施情况的调查研究</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学前教育社会需求调查研究</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民办学前教育机构的发展状况调查</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幼儿园办园成本调查</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农村学前教育教师工资状况调查</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提高幼儿教师队伍稳定性的对策研究</a:t>
            </a:r>
            <a:endParaRPr lang="zh-CN" altLang="en-US" dirty="0">
              <a:solidFill>
                <a:schemeClr val="tx1"/>
              </a:solidFill>
              <a:latin typeface="微软雅黑" panose="020B0503020204020204" pitchFamily="34" charset="-122"/>
            </a:endParaRPr>
          </a:p>
          <a:p>
            <a:pPr eaLnBrk="1" hangingPunct="1">
              <a:lnSpc>
                <a:spcPct val="80000"/>
              </a:lnSpc>
            </a:pPr>
            <a:r>
              <a:rPr lang="zh-CN" altLang="en-US" dirty="0">
                <a:solidFill>
                  <a:schemeClr val="tx1"/>
                </a:solidFill>
                <a:latin typeface="微软雅黑" panose="020B0503020204020204" pitchFamily="34" charset="-122"/>
              </a:rPr>
              <a:t>         提高幼教机构管理绩效的有效策略</a:t>
            </a:r>
            <a:endParaRPr lang="zh-CN" altLang="en-US" dirty="0">
              <a:solidFill>
                <a:schemeClr val="tx1"/>
              </a:solidFill>
              <a:latin typeface="微软雅黑" panose="020B0503020204020204" pitchFamily="34" charset="-122"/>
            </a:endParaRPr>
          </a:p>
        </p:txBody>
      </p:sp>
      <p:sp>
        <p:nvSpPr>
          <p:cNvPr id="19460" name="Rectangle 4"/>
          <p:cNvSpPr/>
          <p:nvPr/>
        </p:nvSpPr>
        <p:spPr>
          <a:xfrm>
            <a:off x="381000" y="381000"/>
            <a:ext cx="8291513" cy="700088"/>
          </a:xfrm>
          <a:prstGeom prst="rect">
            <a:avLst/>
          </a:prstGeom>
          <a:noFill/>
          <a:ln w="9525">
            <a:noFill/>
          </a:ln>
        </p:spPr>
        <p:txBody>
          <a:bodyPr anchor="b" anchorCtr="0"/>
          <a:p>
            <a:pPr eaLnBrk="1" hangingPunct="1">
              <a:lnSpc>
                <a:spcPct val="90000"/>
              </a:lnSpc>
            </a:pP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r>
              <a:rPr lang="en-US" altLang="zh-CN" sz="2800" dirty="0">
                <a:solidFill>
                  <a:srgbClr val="0000FF"/>
                </a:solidFill>
                <a:latin typeface="Arial Black" panose="020B0A04020102020204" pitchFamily="34" charset="0"/>
                <a:ea typeface="微软雅黑" panose="020B0503020204020204" pitchFamily="34" charset="-122"/>
              </a:rPr>
              <a:t>3.</a:t>
            </a:r>
            <a:r>
              <a:rPr lang="zh-CN" altLang="en-US" sz="2800" dirty="0">
                <a:solidFill>
                  <a:srgbClr val="0000FF"/>
                </a:solidFill>
                <a:latin typeface="Arial Black" panose="020B0A04020102020204" pitchFamily="34" charset="0"/>
                <a:ea typeface="微软雅黑" panose="020B0503020204020204" pitchFamily="34" charset="-122"/>
              </a:rPr>
              <a:t>选题技巧、原则、范围、类型及举例</a:t>
            </a:r>
            <a:br>
              <a:rPr lang="zh-CN" altLang="en-US" sz="2800" dirty="0">
                <a:solidFill>
                  <a:srgbClr val="0000FF"/>
                </a:solidFill>
                <a:latin typeface="Arial Black" panose="020B0A04020102020204" pitchFamily="34" charset="0"/>
                <a:ea typeface="微软雅黑" panose="020B0503020204020204" pitchFamily="34" charset="-122"/>
              </a:rPr>
            </a:br>
            <a:endParaRPr lang="zh-CN" altLang="en-US" sz="2800" dirty="0">
              <a:solidFill>
                <a:srgbClr val="0000FF"/>
              </a:solidFill>
              <a:latin typeface="Arial Black" panose="020B0A04020102020204" pitchFamily="34" charset="0"/>
              <a:ea typeface="微软雅黑" panose="020B0503020204020204" pitchFamily="34" charset="-122"/>
            </a:endParaRPr>
          </a:p>
        </p:txBody>
      </p:sp>
      <p:pic>
        <p:nvPicPr>
          <p:cNvPr id="19461" name="Picture 5" descr="A000220151021A32PPSH"/>
          <p:cNvPicPr>
            <a:picLocks noChangeAspect="1"/>
          </p:cNvPicPr>
          <p:nvPr/>
        </p:nvPicPr>
        <p:blipFill>
          <a:blip r:embed="rId1"/>
          <a:stretch>
            <a:fillRect/>
          </a:stretch>
        </p:blipFill>
        <p:spPr>
          <a:xfrm>
            <a:off x="5943600" y="4572000"/>
            <a:ext cx="3200400" cy="1349375"/>
          </a:xfrm>
          <a:prstGeom prst="rect">
            <a:avLst/>
          </a:prstGeom>
          <a:noFill/>
          <a:ln w="9525">
            <a:noFill/>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8600" y="609600"/>
            <a:ext cx="8291513" cy="700088"/>
          </a:xfrm>
        </p:spPr>
        <p:txBody>
          <a:bodyPr/>
          <a:p>
            <a:br>
              <a:rPr lang="zh-CN" altLang="en-US">
                <a:sym typeface="+mn-ea"/>
              </a:rPr>
            </a:br>
            <a:r>
              <a:rPr lang="zh-CN" altLang="en-US">
                <a:sym typeface="+mn-ea"/>
              </a:rPr>
              <a:t>选题类型</a:t>
            </a:r>
            <a:br>
              <a:rPr lang="zh-CN" altLang="en-US">
                <a:sym typeface="+mn-ea"/>
              </a:rPr>
            </a:br>
            <a:endParaRPr lang="zh-CN" altLang="en-US"/>
          </a:p>
        </p:txBody>
      </p:sp>
      <p:sp>
        <p:nvSpPr>
          <p:cNvPr id="3" name="内容占位符 2"/>
          <p:cNvSpPr>
            <a:spLocks noGrp="1"/>
          </p:cNvSpPr>
          <p:nvPr>
            <p:ph idx="1"/>
          </p:nvPr>
        </p:nvSpPr>
        <p:spPr/>
        <p:txBody>
          <a:bodyPr/>
          <a:p>
            <a:r>
              <a:rPr lang="zh-CN" altLang="en-US" b="1">
                <a:solidFill>
                  <a:schemeClr val="tx1"/>
                </a:solidFill>
              </a:rPr>
              <a:t>1.思辨型课题</a:t>
            </a:r>
            <a:endParaRPr lang="zh-CN" altLang="en-US" b="1">
              <a:solidFill>
                <a:schemeClr val="tx1"/>
              </a:solidFill>
            </a:endParaRPr>
          </a:p>
          <a:p>
            <a:r>
              <a:rPr lang="en-US" altLang="zh-CN">
                <a:solidFill>
                  <a:schemeClr val="tx1"/>
                </a:solidFill>
              </a:rPr>
              <a:t>      </a:t>
            </a:r>
            <a:r>
              <a:rPr lang="zh-CN" altLang="en-US">
                <a:solidFill>
                  <a:schemeClr val="tx1"/>
                </a:solidFill>
              </a:rPr>
              <a:t>这种课题主要是运用分析和综合的方法对自己提出的学术观点进行内在逻辑关系的分析，并说服读者，典型代表是调查研究型课题。</a:t>
            </a:r>
            <a:endParaRPr lang="zh-CN" altLang="en-US">
              <a:solidFill>
                <a:schemeClr val="tx1"/>
              </a:solidFill>
            </a:endParaRPr>
          </a:p>
          <a:p>
            <a:r>
              <a:rPr lang="zh-CN" altLang="en-US">
                <a:solidFill>
                  <a:schemeClr val="tx1"/>
                </a:solidFill>
              </a:rPr>
              <a:t>调查研究型课题主要是通过调查研究的方式获取所需要完整资料和数据，经过数据处理与分析，进行必要的讨论并得出研究结论。</a:t>
            </a:r>
            <a:endParaRPr lang="zh-CN" altLang="en-US">
              <a:solidFill>
                <a:schemeClr val="tx1"/>
              </a:solidFill>
            </a:endParaRPr>
          </a:p>
          <a:p>
            <a:r>
              <a:rPr lang="zh-CN" altLang="en-US" b="1">
                <a:solidFill>
                  <a:schemeClr val="tx1"/>
                </a:solidFill>
              </a:rPr>
              <a:t>2.说明型课题</a:t>
            </a:r>
            <a:endParaRPr lang="zh-CN" altLang="en-US" b="1">
              <a:solidFill>
                <a:schemeClr val="tx1"/>
              </a:solidFill>
            </a:endParaRPr>
          </a:p>
          <a:p>
            <a:r>
              <a:rPr lang="en-US" altLang="zh-CN">
                <a:solidFill>
                  <a:schemeClr val="tx1"/>
                </a:solidFill>
              </a:rPr>
              <a:t>    </a:t>
            </a:r>
            <a:r>
              <a:rPr lang="zh-CN" altLang="en-US">
                <a:solidFill>
                  <a:schemeClr val="tx1"/>
                </a:solidFill>
              </a:rPr>
              <a:t>主要是从某种研究对象、现象的结构、层次、要素、尺度的质和量的角度进行分析，使人们对这个事物、研究对象、现象的本身构成有所了解。这类课题是利用已有资料或工作中积累的大量可用资料(没有充分分析的或前人调查收集的资料)，经过认真审核与整理，进行统计分析，得出研究结论并进行必要的讨论。此类课题研究应注意资料的可信性、完整性和准确性，必要时应进行补充调查。</a:t>
            </a:r>
            <a:endParaRPr lang="zh-CN" altLang="en-US">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a:solidFill>
                  <a:schemeClr val="tx1"/>
                </a:solidFill>
              </a:rPr>
              <a:t>3.论证型课题</a:t>
            </a:r>
            <a:endParaRPr lang="zh-CN" altLang="en-US" b="1">
              <a:solidFill>
                <a:schemeClr val="tx1"/>
              </a:solidFill>
            </a:endParaRPr>
          </a:p>
          <a:p>
            <a:r>
              <a:rPr lang="zh-CN" altLang="en-US">
                <a:solidFill>
                  <a:schemeClr val="tx1"/>
                </a:solidFill>
              </a:rPr>
              <a:t>论证型课题是在对大量有关文献研究的基础上，提出该领域中具有实际意义的论点，提出充分的和有说服力的论据，得出结论。</a:t>
            </a:r>
            <a:endParaRPr lang="zh-CN" altLang="en-US">
              <a:solidFill>
                <a:schemeClr val="tx1"/>
              </a:solidFill>
            </a:endParaRPr>
          </a:p>
          <a:p>
            <a:r>
              <a:rPr lang="zh-CN" altLang="en-US">
                <a:solidFill>
                  <a:schemeClr val="tx1"/>
                </a:solidFill>
              </a:rPr>
              <a:t>论证型课题强调导论、正论和结论，要能够提出问题、分析问题和解决问题。</a:t>
            </a:r>
            <a:endParaRPr lang="zh-CN" altLang="en-US">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304800" y="609600"/>
            <a:ext cx="8291513" cy="700088"/>
          </a:xfrm>
          <a:ln/>
        </p:spPr>
        <p:txBody>
          <a:bodyPr vert="horz" wrap="square" lIns="91440" tIns="45720" rIns="91440" bIns="45720" anchor="b" anchorCtr="0"/>
          <a:p>
            <a:pPr eaLnBrk="1" hangingPunct="1"/>
            <a:r>
              <a:rPr lang="zh-CN" altLang="en-US" dirty="0">
                <a:solidFill>
                  <a:srgbClr val="FF3300"/>
                </a:solidFill>
              </a:rPr>
              <a:t>选题举例</a:t>
            </a:r>
            <a:endParaRPr lang="zh-CN" altLang="en-US" dirty="0">
              <a:solidFill>
                <a:srgbClr val="FF3300"/>
              </a:solidFill>
            </a:endParaRPr>
          </a:p>
        </p:txBody>
      </p:sp>
      <p:sp>
        <p:nvSpPr>
          <p:cNvPr id="20483" name="Rectangle 3"/>
          <p:cNvSpPr>
            <a:spLocks noGrp="1"/>
          </p:cNvSpPr>
          <p:nvPr>
            <p:ph type="body" sz="half" idx="1"/>
          </p:nvPr>
        </p:nvSpPr>
        <p:spPr>
          <a:xfrm>
            <a:off x="457200" y="1295400"/>
            <a:ext cx="3505200" cy="5192713"/>
          </a:xfrm>
          <a:ln/>
        </p:spPr>
        <p:txBody>
          <a:bodyPr vert="horz" wrap="square" lIns="91440" tIns="45720" rIns="91440" bIns="45720" anchor="t" anchorCtr="0"/>
          <a:p>
            <a:pPr eaLnBrk="1" hangingPunct="1">
              <a:buClr>
                <a:schemeClr val="accent1"/>
              </a:buClr>
              <a:buSzPct val="130000"/>
              <a:buFontTx/>
            </a:pPr>
            <a:r>
              <a:rPr lang="zh-CN" altLang="en-US" sz="2400" dirty="0">
                <a:solidFill>
                  <a:schemeClr val="tx1"/>
                </a:solidFill>
                <a:latin typeface="微软雅黑" panose="020B0503020204020204" pitchFamily="34" charset="-122"/>
              </a:rPr>
              <a:t>具体化</a:t>
            </a:r>
            <a:endParaRPr lang="zh-CN" altLang="en-US" sz="2400" dirty="0">
              <a:solidFill>
                <a:schemeClr val="tx1"/>
              </a:solidFill>
              <a:latin typeface="微软雅黑" panose="020B0503020204020204" pitchFamily="34" charset="-122"/>
            </a:endParaRPr>
          </a:p>
          <a:p>
            <a:pPr eaLnBrk="1" hangingPunct="1">
              <a:buClr>
                <a:schemeClr val="accent1"/>
              </a:buClr>
              <a:buSzPct val="130000"/>
              <a:buFontTx/>
            </a:pPr>
            <a:r>
              <a:rPr lang="en-US" altLang="zh-CN" sz="2400" dirty="0">
                <a:solidFill>
                  <a:schemeClr val="tx1"/>
                </a:solidFill>
                <a:latin typeface="微软雅黑" panose="020B0503020204020204" pitchFamily="34" charset="-122"/>
              </a:rPr>
              <a:t>1.</a:t>
            </a:r>
            <a:r>
              <a:rPr lang="zh-CN" altLang="en-US" sz="2400" dirty="0">
                <a:solidFill>
                  <a:schemeClr val="tx1"/>
                </a:solidFill>
                <a:latin typeface="微软雅黑" panose="020B0503020204020204" pitchFamily="34" charset="-122"/>
              </a:rPr>
              <a:t>直接来自教学第一线的问题</a:t>
            </a:r>
            <a:endParaRPr lang="zh-CN" altLang="en-US" sz="2400" dirty="0">
              <a:solidFill>
                <a:schemeClr val="tx1"/>
              </a:solidFill>
              <a:latin typeface="微软雅黑" panose="020B0503020204020204" pitchFamily="34" charset="-122"/>
            </a:endParaRPr>
          </a:p>
          <a:p>
            <a:pPr eaLnBrk="1" hangingPunct="1">
              <a:buClr>
                <a:schemeClr val="accent1"/>
              </a:buClr>
              <a:buSzPct val="130000"/>
              <a:buFontTx/>
            </a:pPr>
            <a:r>
              <a:rPr lang="en-US" altLang="zh-CN" sz="2400" dirty="0">
                <a:solidFill>
                  <a:schemeClr val="tx1"/>
                </a:solidFill>
                <a:latin typeface="微软雅黑" panose="020B0503020204020204" pitchFamily="34" charset="-122"/>
              </a:rPr>
              <a:t>2.</a:t>
            </a:r>
            <a:r>
              <a:rPr lang="zh-CN" altLang="en-US" sz="2400" dirty="0">
                <a:solidFill>
                  <a:srgbClr val="FF0000"/>
                </a:solidFill>
                <a:latin typeface="微软雅黑" panose="020B0503020204020204" pitchFamily="34" charset="-122"/>
              </a:rPr>
              <a:t>问题越小越好</a:t>
            </a:r>
            <a:endParaRPr lang="zh-CN" altLang="en-US" sz="2400" dirty="0">
              <a:solidFill>
                <a:srgbClr val="FF0000"/>
              </a:solidFill>
              <a:latin typeface="微软雅黑" panose="020B0503020204020204" pitchFamily="34" charset="-122"/>
            </a:endParaRPr>
          </a:p>
          <a:p>
            <a:pPr eaLnBrk="1" hangingPunct="1">
              <a:buClr>
                <a:schemeClr val="accent1"/>
              </a:buClr>
              <a:buSzPct val="130000"/>
              <a:buFontTx/>
            </a:pPr>
            <a:r>
              <a:rPr lang="en-US" altLang="zh-CN" sz="2400" dirty="0">
                <a:solidFill>
                  <a:schemeClr val="tx1"/>
                </a:solidFill>
                <a:latin typeface="微软雅黑" panose="020B0503020204020204" pitchFamily="34" charset="-122"/>
              </a:rPr>
              <a:t>3.</a:t>
            </a:r>
            <a:r>
              <a:rPr lang="zh-CN" altLang="en-US" sz="2400" dirty="0">
                <a:solidFill>
                  <a:schemeClr val="tx1"/>
                </a:solidFill>
                <a:latin typeface="微软雅黑" panose="020B0503020204020204" pitchFamily="34" charset="-122"/>
              </a:rPr>
              <a:t>可以有校本特色，即可以只谈一所学校的事情，甚至可以只谈自己教学的事情</a:t>
            </a:r>
            <a:endParaRPr lang="zh-CN" altLang="en-US" sz="2400" dirty="0">
              <a:solidFill>
                <a:schemeClr val="tx1"/>
              </a:solidFill>
              <a:latin typeface="微软雅黑" panose="020B0503020204020204" pitchFamily="34" charset="-122"/>
            </a:endParaRPr>
          </a:p>
          <a:p>
            <a:pPr eaLnBrk="1" hangingPunct="1">
              <a:buClr>
                <a:schemeClr val="accent1"/>
              </a:buClr>
              <a:buSzPct val="130000"/>
              <a:buFontTx/>
            </a:pPr>
            <a:r>
              <a:rPr lang="zh-CN" altLang="en-US" sz="2400" dirty="0">
                <a:solidFill>
                  <a:schemeClr val="tx1"/>
                </a:solidFill>
                <a:latin typeface="微软雅黑" panose="020B0503020204020204" pitchFamily="34" charset="-122"/>
              </a:rPr>
              <a:t>把自己感兴趣与教学实际</a:t>
            </a:r>
            <a:r>
              <a:rPr lang="zh-CN" altLang="en-US" dirty="0">
                <a:solidFill>
                  <a:schemeClr val="tx1"/>
                </a:solidFill>
                <a:latin typeface="微软雅黑" panose="020B0503020204020204" pitchFamily="34" charset="-122"/>
              </a:rPr>
              <a:t>接合起来</a:t>
            </a:r>
            <a:endParaRPr lang="zh-CN" altLang="en-US" dirty="0">
              <a:solidFill>
                <a:schemeClr val="tx1"/>
              </a:solidFill>
              <a:latin typeface="微软雅黑" panose="020B0503020204020204" pitchFamily="34" charset="-122"/>
            </a:endParaRPr>
          </a:p>
          <a:p>
            <a:pPr eaLnBrk="1" hangingPunct="1">
              <a:buClr>
                <a:schemeClr val="accent1"/>
              </a:buClr>
              <a:buSzPct val="130000"/>
              <a:buFontTx/>
            </a:pPr>
            <a:endParaRPr lang="en-US" altLang="zh-CN" dirty="0">
              <a:solidFill>
                <a:schemeClr val="tx1"/>
              </a:solidFill>
              <a:latin typeface="微软雅黑" panose="020B0503020204020204" pitchFamily="34" charset="-122"/>
            </a:endParaRPr>
          </a:p>
        </p:txBody>
      </p:sp>
      <p:graphicFrame>
        <p:nvGraphicFramePr>
          <p:cNvPr id="154654" name="Group 30"/>
          <p:cNvGraphicFramePr>
            <a:graphicFrameLocks noGrp="1"/>
          </p:cNvGraphicFramePr>
          <p:nvPr>
            <p:ph sz="half" idx="1"/>
          </p:nvPr>
        </p:nvGraphicFramePr>
        <p:xfrm>
          <a:off x="4114800" y="609600"/>
          <a:ext cx="4572000" cy="5935663"/>
        </p:xfrm>
        <a:graphic>
          <a:graphicData uri="http://schemas.openxmlformats.org/drawingml/2006/table">
            <a:tbl>
              <a:tblPr/>
              <a:tblGrid>
                <a:gridCol w="4572000"/>
              </a:tblGrid>
              <a:tr h="500127">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培养学前儿童科学能力的问题及策略</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302">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浅谈区角活动设计存在的问题</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27">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浅谈横沥幼儿学习英语存在问题与对策</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033">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浅谈横沥小太阳幼儿园数学教学的问题与对策</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27">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试论幼儿科学实验能力的培养</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714">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浅谈培养农村幼儿阅读能力</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714">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农村幼儿学习英语存在的问题与对策</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714">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8</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幼儿园课件制作的问题分析</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68">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浅谈提高幼儿美术能力的培养</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302">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农村幼儿园语言教育存在的问题及对策</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033">
                <a:tc>
                  <a:txBody>
                    <a:bodyPr/>
                    <a:lstStyle/>
                    <a:p>
                      <a:pPr marL="357505" marR="0" lvl="0" indent="-357505" algn="just" defTabSz="914400" rtl="0" eaLnBrk="1" fontAlgn="ctr" latinLnBrk="0" hangingPunct="1">
                        <a:lnSpc>
                          <a:spcPct val="110000"/>
                        </a:lnSpc>
                        <a:spcBef>
                          <a:spcPct val="0"/>
                        </a:spcBef>
                        <a:spcAft>
                          <a:spcPct val="0"/>
                        </a:spcAft>
                        <a:buClr>
                          <a:schemeClr val="accent1"/>
                        </a:buClr>
                        <a:buSzPct val="13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11</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农村幼儿园科学教育教学存在的问题及对策</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0" name="Rectangle 31"/>
          <p:cNvSpPr/>
          <p:nvPr/>
        </p:nvSpPr>
        <p:spPr>
          <a:xfrm>
            <a:off x="381000" y="381000"/>
            <a:ext cx="8291513" cy="700088"/>
          </a:xfrm>
          <a:prstGeom prst="rect">
            <a:avLst/>
          </a:prstGeom>
          <a:noFill/>
          <a:ln w="9525">
            <a:noFill/>
          </a:ln>
        </p:spPr>
        <p:txBody>
          <a:bodyPr anchor="b" anchorCtr="0"/>
          <a:p>
            <a:pPr eaLnBrk="1" hangingPunct="1">
              <a:lnSpc>
                <a:spcPct val="90000"/>
              </a:lnSpc>
            </a:pP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br>
              <a:rPr lang="en-US" altLang="zh-CN" sz="2800" b="1" dirty="0">
                <a:solidFill>
                  <a:srgbClr val="0000FF"/>
                </a:solidFill>
                <a:latin typeface="Arial Black" panose="020B0A04020102020204" pitchFamily="34" charset="0"/>
                <a:ea typeface="微软雅黑" panose="020B0503020204020204" pitchFamily="34" charset="-122"/>
              </a:rPr>
            </a:br>
            <a:r>
              <a:rPr lang="en-US" altLang="zh-CN" sz="2800" dirty="0">
                <a:solidFill>
                  <a:srgbClr val="0000FF"/>
                </a:solidFill>
                <a:latin typeface="Arial Black" panose="020B0A04020102020204" pitchFamily="34" charset="0"/>
                <a:ea typeface="微软雅黑" panose="020B0503020204020204" pitchFamily="34" charset="-122"/>
              </a:rPr>
              <a:t>3.</a:t>
            </a:r>
            <a:r>
              <a:rPr lang="zh-CN" altLang="en-US" sz="2800" dirty="0">
                <a:solidFill>
                  <a:srgbClr val="0000FF"/>
                </a:solidFill>
                <a:latin typeface="Arial Black" panose="020B0A04020102020204" pitchFamily="34" charset="0"/>
                <a:ea typeface="微软雅黑" panose="020B0503020204020204" pitchFamily="34" charset="-122"/>
              </a:rPr>
              <a:t>选题技巧、原则、范围、类型及举例</a:t>
            </a:r>
            <a:br>
              <a:rPr lang="zh-CN" altLang="en-US" sz="2800" dirty="0">
                <a:solidFill>
                  <a:srgbClr val="0000FF"/>
                </a:solidFill>
                <a:latin typeface="Arial Black" panose="020B0A04020102020204" pitchFamily="34" charset="0"/>
                <a:ea typeface="微软雅黑" panose="020B0503020204020204" pitchFamily="34" charset="-122"/>
              </a:rPr>
            </a:br>
            <a:endParaRPr lang="zh-CN" altLang="en-US" sz="2800" dirty="0">
              <a:solidFill>
                <a:srgbClr val="0000FF"/>
              </a:solidFill>
              <a:latin typeface="Arial Black" panose="020B0A04020102020204" pitchFamily="34" charset="0"/>
              <a:ea typeface="微软雅黑" panose="020B0503020204020204" pitchFamily="3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b" anchorCtr="0"/>
          <a:p>
            <a:pPr eaLnBrk="1" hangingPunct="1"/>
            <a:r>
              <a:rPr lang="zh-CN" altLang="en-US" sz="3600" b="0" dirty="0">
                <a:solidFill>
                  <a:schemeClr val="tx1"/>
                </a:solidFill>
              </a:rPr>
              <a:t>四、几点注意事项</a:t>
            </a:r>
            <a:endParaRPr lang="zh-CN" altLang="en-US" sz="3600" b="0" dirty="0">
              <a:solidFill>
                <a:schemeClr val="tx1"/>
              </a:solidFill>
            </a:endParaRPr>
          </a:p>
        </p:txBody>
      </p:sp>
      <p:sp>
        <p:nvSpPr>
          <p:cNvPr id="21507" name="Rectangle 3"/>
          <p:cNvSpPr>
            <a:spLocks noGrp="1"/>
          </p:cNvSpPr>
          <p:nvPr>
            <p:ph idx="1"/>
          </p:nvPr>
        </p:nvSpPr>
        <p:spPr>
          <a:ln/>
        </p:spPr>
        <p:txBody>
          <a:bodyPr vert="horz" wrap="square" lIns="91440" tIns="45720" rIns="91440" bIns="45720" anchor="t" anchorCtr="0"/>
          <a:p>
            <a:pPr eaLnBrk="1" hangingPunct="1"/>
            <a:r>
              <a:rPr lang="en-US" altLang="zh-CN" dirty="0">
                <a:solidFill>
                  <a:srgbClr val="0000FF"/>
                </a:solidFill>
              </a:rPr>
              <a:t>4.</a:t>
            </a:r>
            <a:r>
              <a:rPr lang="zh-CN" altLang="en-US" b="1" dirty="0">
                <a:solidFill>
                  <a:srgbClr val="0000FF"/>
                </a:solidFill>
              </a:rPr>
              <a:t>论文写作的一般技巧</a:t>
            </a:r>
            <a:r>
              <a:rPr lang="en-US" altLang="zh-CN" b="1" dirty="0">
                <a:solidFill>
                  <a:srgbClr val="0000FF"/>
                </a:solidFill>
              </a:rPr>
              <a:t>——</a:t>
            </a:r>
            <a:r>
              <a:rPr lang="zh-CN" altLang="en-US" b="1" dirty="0">
                <a:solidFill>
                  <a:srgbClr val="0000FF"/>
                </a:solidFill>
              </a:rPr>
              <a:t>分而写之</a:t>
            </a:r>
            <a:r>
              <a:rPr lang="zh-CN" altLang="en-US" dirty="0">
                <a:solidFill>
                  <a:schemeClr val="tx1"/>
                </a:solidFill>
              </a:rPr>
              <a:t> </a:t>
            </a:r>
            <a:endParaRPr lang="zh-CN" altLang="en-US" dirty="0">
              <a:solidFill>
                <a:schemeClr val="tx1"/>
              </a:solidFill>
            </a:endParaRPr>
          </a:p>
          <a:p>
            <a:pPr eaLnBrk="1" hangingPunct="1">
              <a:buNone/>
            </a:pPr>
            <a:r>
              <a:rPr lang="zh-CN" altLang="en-US" dirty="0">
                <a:solidFill>
                  <a:schemeClr val="tx1"/>
                </a:solidFill>
              </a:rPr>
              <a:t>      （</a:t>
            </a:r>
            <a:r>
              <a:rPr lang="en-US" altLang="zh-CN" dirty="0">
                <a:solidFill>
                  <a:schemeClr val="tx1"/>
                </a:solidFill>
              </a:rPr>
              <a:t>1</a:t>
            </a:r>
            <a:r>
              <a:rPr lang="zh-CN" altLang="en-US" dirty="0">
                <a:solidFill>
                  <a:schemeClr val="tx1"/>
                </a:solidFill>
              </a:rPr>
              <a:t>）先总起：这篇文章研究的意义、作用和地位（即自己为什么要写作这个题目，大概</a:t>
            </a:r>
            <a:r>
              <a:rPr lang="en-US" altLang="zh-CN" dirty="0">
                <a:solidFill>
                  <a:schemeClr val="tx1"/>
                </a:solidFill>
              </a:rPr>
              <a:t>300</a:t>
            </a:r>
            <a:r>
              <a:rPr lang="zh-CN" altLang="en-US" dirty="0">
                <a:solidFill>
                  <a:schemeClr val="tx1"/>
                </a:solidFill>
              </a:rPr>
              <a:t>字）</a:t>
            </a:r>
            <a:endParaRPr lang="zh-CN" altLang="en-US" dirty="0">
              <a:solidFill>
                <a:schemeClr val="tx1"/>
              </a:solidFill>
            </a:endParaRPr>
          </a:p>
          <a:p>
            <a:pPr eaLnBrk="1" hangingPunct="1">
              <a:buNone/>
            </a:pPr>
            <a:r>
              <a:rPr lang="zh-CN" altLang="en-US" dirty="0">
                <a:solidFill>
                  <a:schemeClr val="tx1"/>
                </a:solidFill>
              </a:rPr>
              <a:t>      （</a:t>
            </a:r>
            <a:r>
              <a:rPr lang="en-US" altLang="zh-CN" dirty="0">
                <a:solidFill>
                  <a:schemeClr val="tx1"/>
                </a:solidFill>
              </a:rPr>
              <a:t>2</a:t>
            </a:r>
            <a:r>
              <a:rPr lang="zh-CN" altLang="en-US" dirty="0">
                <a:solidFill>
                  <a:schemeClr val="tx1"/>
                </a:solidFill>
              </a:rPr>
              <a:t>）所论述问题所涉及的教育工作的现状：可以列举</a:t>
            </a:r>
            <a:r>
              <a:rPr lang="en-US" altLang="zh-CN" dirty="0">
                <a:solidFill>
                  <a:schemeClr val="tx1"/>
                </a:solidFill>
              </a:rPr>
              <a:t>3-5</a:t>
            </a:r>
            <a:r>
              <a:rPr lang="zh-CN" altLang="en-US" dirty="0">
                <a:solidFill>
                  <a:schemeClr val="tx1"/>
                </a:solidFill>
              </a:rPr>
              <a:t>点现状（</a:t>
            </a:r>
            <a:r>
              <a:rPr lang="en-US" altLang="zh-CN" dirty="0">
                <a:solidFill>
                  <a:schemeClr val="tx1"/>
                </a:solidFill>
              </a:rPr>
              <a:t>1500</a:t>
            </a:r>
            <a:r>
              <a:rPr lang="zh-CN" altLang="en-US" dirty="0">
                <a:solidFill>
                  <a:schemeClr val="tx1"/>
                </a:solidFill>
              </a:rPr>
              <a:t>字左右）</a:t>
            </a:r>
            <a:endParaRPr lang="zh-CN" altLang="en-US" dirty="0">
              <a:solidFill>
                <a:schemeClr val="tx1"/>
              </a:solidFill>
            </a:endParaRPr>
          </a:p>
          <a:p>
            <a:pPr eaLnBrk="1" hangingPunct="1">
              <a:buNone/>
            </a:pPr>
            <a:r>
              <a:rPr lang="zh-CN" altLang="en-US" dirty="0">
                <a:solidFill>
                  <a:schemeClr val="tx1"/>
                </a:solidFill>
              </a:rPr>
              <a:t>      （</a:t>
            </a:r>
            <a:r>
              <a:rPr lang="en-US" altLang="zh-CN" dirty="0">
                <a:solidFill>
                  <a:schemeClr val="tx1"/>
                </a:solidFill>
              </a:rPr>
              <a:t>3</a:t>
            </a:r>
            <a:r>
              <a:rPr lang="zh-CN" altLang="en-US" dirty="0">
                <a:solidFill>
                  <a:schemeClr val="tx1"/>
                </a:solidFill>
              </a:rPr>
              <a:t>）该工作存在的主要问题；可以举出</a:t>
            </a:r>
            <a:r>
              <a:rPr lang="en-US" altLang="zh-CN" dirty="0">
                <a:solidFill>
                  <a:schemeClr val="tx1"/>
                </a:solidFill>
              </a:rPr>
              <a:t>3-5</a:t>
            </a:r>
            <a:r>
              <a:rPr lang="zh-CN" altLang="en-US" dirty="0">
                <a:solidFill>
                  <a:schemeClr val="tx1"/>
                </a:solidFill>
              </a:rPr>
              <a:t>个左右的问题（</a:t>
            </a:r>
            <a:r>
              <a:rPr lang="en-US" altLang="zh-CN" dirty="0">
                <a:solidFill>
                  <a:schemeClr val="tx1"/>
                </a:solidFill>
              </a:rPr>
              <a:t>1500</a:t>
            </a:r>
            <a:r>
              <a:rPr lang="zh-CN" altLang="en-US" dirty="0">
                <a:solidFill>
                  <a:schemeClr val="tx1"/>
                </a:solidFill>
              </a:rPr>
              <a:t>字左右）</a:t>
            </a:r>
            <a:endParaRPr lang="zh-CN" altLang="en-US" dirty="0">
              <a:solidFill>
                <a:schemeClr val="tx1"/>
              </a:solidFill>
            </a:endParaRPr>
          </a:p>
          <a:p>
            <a:pPr eaLnBrk="1" hangingPunct="1">
              <a:buNone/>
            </a:pPr>
            <a:r>
              <a:rPr lang="zh-CN" altLang="en-US" dirty="0">
                <a:solidFill>
                  <a:schemeClr val="tx1"/>
                </a:solidFill>
              </a:rPr>
              <a:t>        如：思想观念上、制度上、方法上、管理上、人员素质等等。</a:t>
            </a:r>
            <a:endParaRPr lang="zh-CN" altLang="en-US" dirty="0">
              <a:solidFill>
                <a:schemeClr val="tx1"/>
              </a:solidFill>
            </a:endParaRPr>
          </a:p>
          <a:p>
            <a:pPr eaLnBrk="1" hangingPunct="1">
              <a:buNone/>
            </a:pPr>
            <a:r>
              <a:rPr lang="zh-CN" altLang="en-US" dirty="0">
                <a:solidFill>
                  <a:schemeClr val="tx1"/>
                </a:solidFill>
              </a:rPr>
              <a:t>      （</a:t>
            </a:r>
            <a:r>
              <a:rPr lang="en-US" altLang="zh-CN" dirty="0">
                <a:solidFill>
                  <a:schemeClr val="tx1"/>
                </a:solidFill>
              </a:rPr>
              <a:t>4</a:t>
            </a:r>
            <a:r>
              <a:rPr lang="zh-CN" altLang="en-US" dirty="0">
                <a:solidFill>
                  <a:schemeClr val="tx1"/>
                </a:solidFill>
              </a:rPr>
              <a:t>）存在问题的原因分析：要和上面的问题相对应（</a:t>
            </a:r>
            <a:r>
              <a:rPr lang="en-US" altLang="zh-CN" dirty="0">
                <a:solidFill>
                  <a:schemeClr val="tx1"/>
                </a:solidFill>
              </a:rPr>
              <a:t>1500</a:t>
            </a:r>
            <a:r>
              <a:rPr lang="zh-CN" altLang="en-US" dirty="0">
                <a:solidFill>
                  <a:schemeClr val="tx1"/>
                </a:solidFill>
              </a:rPr>
              <a:t>字左右） </a:t>
            </a:r>
            <a:endParaRPr lang="zh-CN" altLang="en-US" dirty="0">
              <a:solidFill>
                <a:schemeClr val="tx1"/>
              </a:solidFill>
            </a:endParaRPr>
          </a:p>
          <a:p>
            <a:pPr eaLnBrk="1" hangingPunct="1">
              <a:buNone/>
            </a:pPr>
            <a:r>
              <a:rPr lang="zh-CN" altLang="en-US" dirty="0">
                <a:solidFill>
                  <a:schemeClr val="tx1"/>
                </a:solidFill>
              </a:rPr>
              <a:t>      （</a:t>
            </a:r>
            <a:r>
              <a:rPr lang="en-US" altLang="zh-CN" dirty="0">
                <a:solidFill>
                  <a:schemeClr val="tx1"/>
                </a:solidFill>
              </a:rPr>
              <a:t>5</a:t>
            </a:r>
            <a:r>
              <a:rPr lang="zh-CN" altLang="en-US" dirty="0">
                <a:solidFill>
                  <a:schemeClr val="tx1"/>
                </a:solidFill>
              </a:rPr>
              <a:t>）解决这些问题的对策、建议、改进措施：要与前面提出的问题相对应（</a:t>
            </a:r>
            <a:r>
              <a:rPr lang="en-US" altLang="zh-CN" dirty="0">
                <a:solidFill>
                  <a:schemeClr val="tx1"/>
                </a:solidFill>
              </a:rPr>
              <a:t>1500</a:t>
            </a:r>
            <a:r>
              <a:rPr lang="zh-CN" altLang="en-US" dirty="0">
                <a:solidFill>
                  <a:schemeClr val="tx1"/>
                </a:solidFill>
              </a:rPr>
              <a:t>字左右）</a:t>
            </a:r>
            <a:endParaRPr lang="zh-CN" altLang="en-US" dirty="0">
              <a:solidFill>
                <a:schemeClr val="tx1"/>
              </a:solidFill>
            </a:endParaRPr>
          </a:p>
          <a:p>
            <a:pPr eaLnBrk="1" hangingPunct="1"/>
            <a:endParaRPr lang="en-US" altLang="zh-CN" dirty="0">
              <a:solidFill>
                <a:schemeClr val="tx1"/>
              </a:solidFill>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b" anchorCtr="0"/>
          <a:p>
            <a:pPr eaLnBrk="1" hangingPunct="1"/>
            <a:r>
              <a:rPr lang="zh-CN" altLang="en-US" sz="3600" b="0" dirty="0">
                <a:solidFill>
                  <a:srgbClr val="FF3300"/>
                </a:solidFill>
              </a:rPr>
              <a:t>四、几点注意事项</a:t>
            </a:r>
            <a:endParaRPr lang="zh-CN" altLang="en-US" sz="3600" b="0" dirty="0">
              <a:solidFill>
                <a:srgbClr val="FF3300"/>
              </a:solidFill>
            </a:endParaRPr>
          </a:p>
        </p:txBody>
      </p:sp>
      <p:sp>
        <p:nvSpPr>
          <p:cNvPr id="22531" name="Rectangle 3"/>
          <p:cNvSpPr>
            <a:spLocks noGrp="1"/>
          </p:cNvSpPr>
          <p:nvPr>
            <p:ph idx="1"/>
          </p:nvPr>
        </p:nvSpPr>
        <p:spPr>
          <a:ln/>
        </p:spPr>
        <p:txBody>
          <a:bodyPr vert="horz" wrap="square" lIns="91440" tIns="45720" rIns="91440" bIns="45720" anchor="t" anchorCtr="0"/>
          <a:p>
            <a:pPr eaLnBrk="1" hangingPunct="1">
              <a:lnSpc>
                <a:spcPct val="90000"/>
              </a:lnSpc>
            </a:pPr>
            <a:r>
              <a:rPr lang="en-US" altLang="zh-CN" sz="2800" dirty="0">
                <a:solidFill>
                  <a:srgbClr val="0000FF"/>
                </a:solidFill>
                <a:latin typeface="微软雅黑" panose="020B0503020204020204" pitchFamily="34" charset="-122"/>
              </a:rPr>
              <a:t>5.</a:t>
            </a:r>
            <a:r>
              <a:rPr lang="zh-CN" altLang="en-US" sz="2800" dirty="0">
                <a:solidFill>
                  <a:srgbClr val="0000FF"/>
                </a:solidFill>
                <a:latin typeface="微软雅黑" panose="020B0503020204020204" pitchFamily="34" charset="-122"/>
              </a:rPr>
              <a:t>格式要求（具体参考格式图解）</a:t>
            </a:r>
            <a:endParaRPr lang="zh-CN" altLang="en-US" sz="2800" dirty="0">
              <a:solidFill>
                <a:srgbClr val="0000FF"/>
              </a:solidFill>
              <a:latin typeface="微软雅黑" panose="020B0503020204020204" pitchFamily="34" charset="-122"/>
            </a:endParaRPr>
          </a:p>
          <a:p>
            <a:pPr eaLnBrk="1" hangingPunct="1">
              <a:lnSpc>
                <a:spcPct val="90000"/>
              </a:lnSpc>
            </a:pPr>
            <a:r>
              <a:rPr lang="zh-CN" altLang="en-US" sz="2400" dirty="0">
                <a:solidFill>
                  <a:schemeClr val="tx1"/>
                </a:solidFill>
                <a:latin typeface="微软雅黑" panose="020B0503020204020204" pitchFamily="34" charset="-122"/>
              </a:rPr>
              <a:t>毕业论文应具备学术文体的一般特征，应做到观点新颖、明确，材料详实、有力，结构完整、严谨，语言准确通顺。</a:t>
            </a:r>
            <a:endParaRPr lang="zh-CN" altLang="en-US" sz="2400" dirty="0">
              <a:solidFill>
                <a:schemeClr val="tx1"/>
              </a:solidFill>
              <a:latin typeface="微软雅黑" panose="020B0503020204020204" pitchFamily="34" charset="-122"/>
            </a:endParaRPr>
          </a:p>
          <a:p>
            <a:pPr eaLnBrk="1" hangingPunct="1">
              <a:lnSpc>
                <a:spcPct val="90000"/>
              </a:lnSpc>
            </a:pPr>
            <a:r>
              <a:rPr lang="zh-CN" altLang="en-US" sz="2400" dirty="0">
                <a:solidFill>
                  <a:schemeClr val="tx1"/>
                </a:solidFill>
                <a:latin typeface="微软雅黑" panose="020B0503020204020204" pitchFamily="34" charset="-122"/>
              </a:rPr>
              <a:t>毕业论文篇幅为</a:t>
            </a:r>
            <a:r>
              <a:rPr lang="en-US" altLang="zh-CN" sz="2400" dirty="0">
                <a:solidFill>
                  <a:schemeClr val="tx1"/>
                </a:solidFill>
                <a:latin typeface="微软雅黑" panose="020B0503020204020204" pitchFamily="34" charset="-122"/>
              </a:rPr>
              <a:t>6000</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10000</a:t>
            </a:r>
            <a:r>
              <a:rPr lang="zh-CN" altLang="en-US" sz="2400" dirty="0">
                <a:solidFill>
                  <a:schemeClr val="tx1"/>
                </a:solidFill>
                <a:latin typeface="微软雅黑" panose="020B0503020204020204" pitchFamily="34" charset="-122"/>
              </a:rPr>
              <a:t>字，统一格式、建议论文题目字数不超过</a:t>
            </a:r>
            <a:r>
              <a:rPr lang="en-US" altLang="zh-CN" sz="2400" dirty="0">
                <a:solidFill>
                  <a:schemeClr val="tx1"/>
                </a:solidFill>
                <a:latin typeface="微软雅黑" panose="020B0503020204020204" pitchFamily="34" charset="-122"/>
              </a:rPr>
              <a:t>20</a:t>
            </a:r>
            <a:r>
              <a:rPr lang="zh-CN" altLang="en-US" sz="2400" dirty="0">
                <a:solidFill>
                  <a:schemeClr val="tx1"/>
                </a:solidFill>
                <a:latin typeface="微软雅黑" panose="020B0503020204020204" pitchFamily="34" charset="-122"/>
              </a:rPr>
              <a:t>个字，中文摘要字数为</a:t>
            </a:r>
            <a:r>
              <a:rPr lang="en-US" altLang="zh-CN" sz="2400" dirty="0">
                <a:solidFill>
                  <a:schemeClr val="tx1"/>
                </a:solidFill>
                <a:latin typeface="微软雅黑" panose="020B0503020204020204" pitchFamily="34" charset="-122"/>
              </a:rPr>
              <a:t>200</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300</a:t>
            </a:r>
            <a:r>
              <a:rPr lang="zh-CN" altLang="en-US" sz="2400" dirty="0">
                <a:solidFill>
                  <a:schemeClr val="tx1"/>
                </a:solidFill>
                <a:latin typeface="微软雅黑" panose="020B0503020204020204" pitchFamily="34" charset="-122"/>
              </a:rPr>
              <a:t>字，关键词为</a:t>
            </a:r>
            <a:r>
              <a:rPr lang="en-US" altLang="zh-CN" sz="2400" dirty="0">
                <a:solidFill>
                  <a:schemeClr val="tx1"/>
                </a:solidFill>
                <a:latin typeface="微软雅黑" panose="020B0503020204020204" pitchFamily="34" charset="-122"/>
              </a:rPr>
              <a:t>3</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5</a:t>
            </a:r>
            <a:r>
              <a:rPr lang="zh-CN" altLang="en-US" sz="2400" dirty="0">
                <a:solidFill>
                  <a:schemeClr val="tx1"/>
                </a:solidFill>
                <a:latin typeface="微软雅黑" panose="020B0503020204020204" pitchFamily="34" charset="-122"/>
              </a:rPr>
              <a:t>个，所参考的中外文文献不要少于</a:t>
            </a:r>
            <a:r>
              <a:rPr lang="en-US" altLang="zh-CN" sz="2400" dirty="0">
                <a:solidFill>
                  <a:schemeClr val="tx1"/>
                </a:solidFill>
                <a:latin typeface="微软雅黑" panose="020B0503020204020204" pitchFamily="34" charset="-122"/>
              </a:rPr>
              <a:t>5</a:t>
            </a:r>
            <a:r>
              <a:rPr lang="zh-CN" altLang="en-US" sz="2400" dirty="0">
                <a:solidFill>
                  <a:schemeClr val="tx1"/>
                </a:solidFill>
                <a:latin typeface="微软雅黑" panose="020B0503020204020204" pitchFamily="34" charset="-122"/>
              </a:rPr>
              <a:t>篇，且必须和论文相关，必须注明引用教材（或著作、期刊等）的书名（或著作、期刊名）、作者、出版单位、时间（引用的期刊还必须注明文章名），引用的其他参考材料也应注明资料来源。</a:t>
            </a:r>
            <a:endParaRPr lang="zh-CN" altLang="en-US" sz="2400" dirty="0">
              <a:solidFill>
                <a:schemeClr val="tx1"/>
              </a:solidFill>
              <a:latin typeface="微软雅黑" panose="020B0503020204020204" pitchFamily="34" charset="-122"/>
            </a:endParaRPr>
          </a:p>
          <a:p>
            <a:pPr eaLnBrk="1" hangingPunct="1">
              <a:lnSpc>
                <a:spcPct val="90000"/>
              </a:lnSpc>
            </a:pPr>
            <a:endParaRPr lang="en-US" altLang="zh-CN" sz="2400" dirty="0">
              <a:solidFill>
                <a:schemeClr val="tx1"/>
              </a:solidFill>
              <a:latin typeface="微软雅黑" panose="020B0503020204020204" pitchFamily="3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b" anchorCtr="0"/>
          <a:p>
            <a:pPr eaLnBrk="1" hangingPunct="1"/>
            <a:r>
              <a:rPr lang="zh-CN" altLang="en-US" dirty="0">
                <a:solidFill>
                  <a:srgbClr val="FF00FF"/>
                </a:solidFill>
              </a:rPr>
              <a:t>特别强调</a:t>
            </a:r>
            <a:endParaRPr lang="zh-CN" altLang="en-US" dirty="0">
              <a:solidFill>
                <a:srgbClr val="FF00FF"/>
              </a:solidFill>
            </a:endParaRPr>
          </a:p>
        </p:txBody>
      </p:sp>
      <p:sp>
        <p:nvSpPr>
          <p:cNvPr id="23555" name="Rectangle 3"/>
          <p:cNvSpPr>
            <a:spLocks noGrp="1"/>
          </p:cNvSpPr>
          <p:nvPr>
            <p:ph idx="1"/>
          </p:nvPr>
        </p:nvSpPr>
        <p:spPr>
          <a:ln/>
        </p:spPr>
        <p:txBody>
          <a:bodyPr vert="horz" wrap="square" lIns="91440" tIns="45720" rIns="91440" bIns="45720" anchor="t" anchorCtr="0"/>
          <a:p>
            <a:pPr eaLnBrk="1" hangingPunct="1"/>
            <a:r>
              <a:rPr lang="zh-CN" altLang="en-US" sz="2800" dirty="0">
                <a:solidFill>
                  <a:schemeClr val="tx1"/>
                </a:solidFill>
              </a:rPr>
              <a:t>精益求精，好好修改（根据指导老师的指导意见，认真进行修改，争取早日定稿。）</a:t>
            </a:r>
            <a:endParaRPr lang="zh-CN" altLang="en-US" sz="2800" dirty="0">
              <a:solidFill>
                <a:schemeClr val="tx1"/>
              </a:solidFill>
            </a:endParaRPr>
          </a:p>
          <a:p>
            <a:pPr eaLnBrk="1" hangingPunct="1"/>
            <a:r>
              <a:rPr lang="zh-CN" altLang="en-US" sz="2800" dirty="0">
                <a:solidFill>
                  <a:schemeClr val="tx1"/>
                </a:solidFill>
              </a:rPr>
              <a:t>好的论文是改出来的，要向指导老师请教，中心观点的论证是否充分；论文结构和段落是否完整；语句是否通顺等。只有多次修改，严格要求，才能加工成文。</a:t>
            </a:r>
            <a:endParaRPr lang="zh-CN" altLang="en-US" sz="2800" dirty="0">
              <a:solidFill>
                <a:schemeClr val="tx1"/>
              </a:solidFill>
            </a:endParaRPr>
          </a:p>
          <a:p>
            <a:pPr eaLnBrk="1" hangingPunct="1"/>
            <a:endParaRPr lang="en-US" altLang="zh-CN" sz="2800" dirty="0">
              <a:solidFill>
                <a:schemeClr val="tx1"/>
              </a:solidFill>
            </a:endParaRPr>
          </a:p>
        </p:txBody>
      </p:sp>
      <p:pic>
        <p:nvPicPr>
          <p:cNvPr id="23556" name="Picture 4" descr="A000220150821C43PPIC"/>
          <p:cNvPicPr>
            <a:picLocks noChangeAspect="1"/>
          </p:cNvPicPr>
          <p:nvPr/>
        </p:nvPicPr>
        <p:blipFill>
          <a:blip r:embed="rId1"/>
          <a:stretch>
            <a:fillRect/>
          </a:stretch>
        </p:blipFill>
        <p:spPr>
          <a:xfrm>
            <a:off x="4419600" y="3775075"/>
            <a:ext cx="4343400" cy="3082925"/>
          </a:xfrm>
          <a:prstGeom prst="rect">
            <a:avLst/>
          </a:prstGeom>
          <a:noFill/>
          <a:ln w="9525">
            <a:noFill/>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5"/>
          <p:cNvSpPr/>
          <p:nvPr/>
        </p:nvSpPr>
        <p:spPr>
          <a:xfrm>
            <a:off x="0" y="533400"/>
            <a:ext cx="8964613" cy="3946525"/>
          </a:xfrm>
          <a:prstGeom prst="rect">
            <a:avLst/>
          </a:prstGeom>
          <a:solidFill>
            <a:srgbClr val="00ADDC"/>
          </a:solidFill>
          <a:ln w="9525">
            <a:noFill/>
          </a:ln>
        </p:spPr>
        <p:txBody>
          <a:bodyPr lIns="288000" anchor="b" anchorCtr="0"/>
          <a:p>
            <a:endParaRPr lang="zh-CN"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579" name="TextBox 3"/>
          <p:cNvSpPr/>
          <p:nvPr/>
        </p:nvSpPr>
        <p:spPr>
          <a:xfrm>
            <a:off x="3200400" y="2133600"/>
            <a:ext cx="3886200" cy="1189038"/>
          </a:xfrm>
          <a:prstGeom prst="rect">
            <a:avLst/>
          </a:prstGeom>
          <a:noFill/>
          <a:ln w="9525">
            <a:noFill/>
          </a:ln>
        </p:spPr>
        <p:txBody>
          <a:bodyPr>
            <a:spAutoFit/>
          </a:bodyPr>
          <a:p>
            <a:pPr eaLnBrk="1" hangingPunct="1"/>
            <a:r>
              <a:rPr lang="zh-CN" altLang="en-US" sz="7200" dirty="0">
                <a:solidFill>
                  <a:schemeClr val="bg1"/>
                </a:solidFill>
                <a:latin typeface="黑体" panose="02010609060101010101" pitchFamily="49" charset="-122"/>
                <a:sym typeface="微软雅黑" panose="020B0503020204020204" pitchFamily="34" charset="-122"/>
              </a:rPr>
              <a:t>谢  谢 </a:t>
            </a:r>
            <a:r>
              <a:rPr lang="en-US" altLang="zh-CN" sz="7200" dirty="0">
                <a:solidFill>
                  <a:schemeClr val="bg1"/>
                </a:solidFill>
                <a:latin typeface="黑体" panose="02010609060101010101" pitchFamily="49" charset="-122"/>
                <a:sym typeface="微软雅黑" panose="020B0503020204020204" pitchFamily="34" charset="-122"/>
              </a:rPr>
              <a:t>!</a:t>
            </a:r>
            <a:endParaRPr lang="en-US" altLang="zh-CN" sz="2000" dirty="0">
              <a:latin typeface="黑体" panose="02010609060101010101" pitchFamily="49" charset="-122"/>
            </a:endParaRPr>
          </a:p>
        </p:txBody>
      </p:sp>
      <p:pic>
        <p:nvPicPr>
          <p:cNvPr id="24580" name="Picture 10"/>
          <p:cNvPicPr>
            <a:picLocks noChangeAspect="1"/>
          </p:cNvPicPr>
          <p:nvPr/>
        </p:nvPicPr>
        <p:blipFill>
          <a:blip r:embed="rId1"/>
          <a:srcRect t="13826" b="7765"/>
          <a:stretch>
            <a:fillRect/>
          </a:stretch>
        </p:blipFill>
        <p:spPr>
          <a:xfrm>
            <a:off x="3106738" y="4572000"/>
            <a:ext cx="2295525" cy="1800225"/>
          </a:xfrm>
          <a:prstGeom prst="rect">
            <a:avLst/>
          </a:prstGeom>
          <a:noFill/>
          <a:ln w="9525">
            <a:noFill/>
          </a:ln>
        </p:spPr>
      </p:pic>
      <p:pic>
        <p:nvPicPr>
          <p:cNvPr id="24581" name="Picture 12"/>
          <p:cNvPicPr>
            <a:picLocks noChangeAspect="1"/>
          </p:cNvPicPr>
          <p:nvPr/>
        </p:nvPicPr>
        <p:blipFill>
          <a:blip r:embed="rId2"/>
          <a:srcRect b="6406"/>
          <a:stretch>
            <a:fillRect/>
          </a:stretch>
        </p:blipFill>
        <p:spPr>
          <a:xfrm>
            <a:off x="76200" y="4572000"/>
            <a:ext cx="2895600" cy="1800225"/>
          </a:xfrm>
          <a:prstGeom prst="rect">
            <a:avLst/>
          </a:prstGeom>
          <a:noFill/>
          <a:ln w="9525">
            <a:noFill/>
          </a:ln>
        </p:spPr>
      </p:pic>
      <p:pic>
        <p:nvPicPr>
          <p:cNvPr id="24582" name="Picture 14"/>
          <p:cNvPicPr>
            <a:picLocks noChangeAspect="1"/>
          </p:cNvPicPr>
          <p:nvPr/>
        </p:nvPicPr>
        <p:blipFill>
          <a:blip r:embed="rId3"/>
          <a:srcRect t="7945" b="14250"/>
          <a:stretch>
            <a:fillRect/>
          </a:stretch>
        </p:blipFill>
        <p:spPr>
          <a:xfrm>
            <a:off x="5537200" y="4572000"/>
            <a:ext cx="3503613" cy="1800225"/>
          </a:xfrm>
          <a:prstGeom prst="rect">
            <a:avLst/>
          </a:prstGeom>
          <a:noFill/>
          <a:ln w="9525">
            <a:noFill/>
          </a:ln>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a:spLocks noGrp="1"/>
          </p:cNvSpPr>
          <p:nvPr>
            <p:ph idx="1"/>
          </p:nvPr>
        </p:nvSpPr>
        <p:spPr>
          <a:xfrm>
            <a:off x="304800" y="609600"/>
            <a:ext cx="8534400" cy="5489575"/>
          </a:xfrm>
          <a:ln/>
        </p:spPr>
        <p:txBody>
          <a:bodyPr vert="horz" wrap="square" lIns="91440" tIns="45720" rIns="91440" bIns="45720" anchor="t" anchorCtr="0"/>
          <a:p>
            <a:pPr eaLnBrk="1" hangingPunct="1">
              <a:buNone/>
            </a:pPr>
            <a:r>
              <a:rPr lang="zh-CN" altLang="en-US" sz="2800" b="1" dirty="0">
                <a:solidFill>
                  <a:schemeClr val="tx1"/>
                </a:solidFill>
              </a:rPr>
              <a:t>一、本科论文写作的重要性和目的</a:t>
            </a:r>
            <a:endParaRPr lang="zh-CN" altLang="en-US" sz="2800" b="1" dirty="0">
              <a:solidFill>
                <a:schemeClr val="tx1"/>
              </a:solidFill>
            </a:endParaRPr>
          </a:p>
          <a:p>
            <a:pPr eaLnBrk="1" hangingPunct="1">
              <a:buNone/>
            </a:pPr>
            <a:r>
              <a:rPr lang="zh-CN" altLang="en-US" b="1" dirty="0">
                <a:solidFill>
                  <a:srgbClr val="FF3300"/>
                </a:solidFill>
              </a:rPr>
              <a:t>        </a:t>
            </a:r>
            <a:r>
              <a:rPr lang="en-US" altLang="zh-CN" b="1" dirty="0">
                <a:solidFill>
                  <a:srgbClr val="FF3300"/>
                </a:solidFill>
              </a:rPr>
              <a:t>1</a:t>
            </a:r>
            <a:r>
              <a:rPr lang="zh-CN" altLang="en-US" b="1" dirty="0">
                <a:solidFill>
                  <a:srgbClr val="FF3300"/>
                </a:solidFill>
              </a:rPr>
              <a:t>、重要性：办证前最后一个环节</a:t>
            </a:r>
            <a:endParaRPr lang="zh-CN" altLang="en-US" b="1" dirty="0">
              <a:solidFill>
                <a:schemeClr val="tx1"/>
              </a:solidFill>
            </a:endParaRPr>
          </a:p>
          <a:p>
            <a:pPr eaLnBrk="1" hangingPunct="1">
              <a:buNone/>
            </a:pPr>
            <a:r>
              <a:rPr lang="zh-CN" altLang="en-US" dirty="0"/>
              <a:t>                                   </a:t>
            </a:r>
            <a:r>
              <a:rPr lang="zh-CN" altLang="en-US" b="1" dirty="0">
                <a:solidFill>
                  <a:schemeClr val="tx1"/>
                </a:solidFill>
              </a:rPr>
              <a:t>课程：必修课、选修课</a:t>
            </a:r>
            <a:endParaRPr lang="zh-CN" altLang="en-US" b="1" dirty="0">
              <a:solidFill>
                <a:schemeClr val="tx1"/>
              </a:solidFill>
            </a:endParaRPr>
          </a:p>
          <a:p>
            <a:pPr eaLnBrk="1" hangingPunct="1">
              <a:buNone/>
            </a:pPr>
            <a:endParaRPr lang="zh-CN" altLang="en-US" b="1" dirty="0">
              <a:solidFill>
                <a:schemeClr val="tx1"/>
              </a:solidFill>
            </a:endParaRPr>
          </a:p>
          <a:p>
            <a:pPr eaLnBrk="1" hangingPunct="1">
              <a:buNone/>
            </a:pPr>
            <a:r>
              <a:rPr lang="zh-CN" altLang="en-US" b="1" dirty="0">
                <a:solidFill>
                  <a:schemeClr val="tx1"/>
                </a:solidFill>
              </a:rPr>
              <a:t>开大的教学计划</a:t>
            </a:r>
            <a:endParaRPr lang="zh-CN" altLang="en-US" b="1" dirty="0">
              <a:solidFill>
                <a:schemeClr val="tx1"/>
              </a:solidFill>
            </a:endParaRPr>
          </a:p>
          <a:p>
            <a:pPr eaLnBrk="1" hangingPunct="1">
              <a:buNone/>
            </a:pPr>
            <a:r>
              <a:rPr lang="zh-CN" altLang="en-US" b="1" dirty="0">
                <a:solidFill>
                  <a:schemeClr val="tx1"/>
                </a:solidFill>
              </a:rPr>
              <a:t>                                                        毕业论文</a:t>
            </a:r>
            <a:endParaRPr lang="zh-CN" altLang="en-US" b="1" dirty="0">
              <a:solidFill>
                <a:schemeClr val="tx1"/>
              </a:solidFill>
            </a:endParaRPr>
          </a:p>
          <a:p>
            <a:pPr eaLnBrk="1" hangingPunct="1">
              <a:buNone/>
            </a:pPr>
            <a:r>
              <a:rPr lang="zh-CN" altLang="en-US" b="1" dirty="0">
                <a:solidFill>
                  <a:schemeClr val="tx1"/>
                </a:solidFill>
              </a:rPr>
              <a:t>                                  实践环节</a:t>
            </a:r>
            <a:endParaRPr lang="zh-CN" altLang="en-US" b="1" dirty="0">
              <a:solidFill>
                <a:schemeClr val="tx1"/>
              </a:solidFill>
            </a:endParaRPr>
          </a:p>
          <a:p>
            <a:pPr eaLnBrk="1" hangingPunct="1">
              <a:buNone/>
            </a:pPr>
            <a:r>
              <a:rPr lang="zh-CN" altLang="en-US" b="1" dirty="0">
                <a:solidFill>
                  <a:schemeClr val="tx1"/>
                </a:solidFill>
              </a:rPr>
              <a:t>                                                        社会实践</a:t>
            </a:r>
            <a:endParaRPr lang="zh-CN" altLang="en-US" b="1" dirty="0">
              <a:solidFill>
                <a:schemeClr val="tx1"/>
              </a:solidFill>
            </a:endParaRPr>
          </a:p>
        </p:txBody>
      </p:sp>
      <p:sp>
        <p:nvSpPr>
          <p:cNvPr id="5123" name="AutoShape 4"/>
          <p:cNvSpPr/>
          <p:nvPr/>
        </p:nvSpPr>
        <p:spPr>
          <a:xfrm>
            <a:off x="2133600" y="1860550"/>
            <a:ext cx="609600" cy="2590800"/>
          </a:xfrm>
          <a:prstGeom prst="leftBrace">
            <a:avLst>
              <a:gd name="adj1" fmla="val 35416"/>
              <a:gd name="adj2" fmla="val 50000"/>
            </a:avLst>
          </a:prstGeom>
          <a:solidFill>
            <a:srgbClr val="CCFFCC"/>
          </a:solidFill>
          <a:ln w="15875" cap="flat" cmpd="sng">
            <a:solidFill>
              <a:srgbClr val="00FF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5124" name="AutoShape 5"/>
          <p:cNvSpPr/>
          <p:nvPr/>
        </p:nvSpPr>
        <p:spPr>
          <a:xfrm>
            <a:off x="3849688" y="3733800"/>
            <a:ext cx="381000" cy="1219200"/>
          </a:xfrm>
          <a:prstGeom prst="leftBrace">
            <a:avLst>
              <a:gd name="adj1" fmla="val 26666"/>
              <a:gd name="adj2" fmla="val 50000"/>
            </a:avLst>
          </a:prstGeom>
          <a:solidFill>
            <a:srgbClr val="CCFFCC"/>
          </a:solidFill>
          <a:ln w="9525" cap="flat" cmpd="sng">
            <a:solidFill>
              <a:srgbClr val="00FF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pic>
        <p:nvPicPr>
          <p:cNvPr id="5125" name="Picture 7" descr="A000220150821C63PPIC"/>
          <p:cNvPicPr>
            <a:picLocks noChangeAspect="1"/>
          </p:cNvPicPr>
          <p:nvPr/>
        </p:nvPicPr>
        <p:blipFill>
          <a:blip r:embed="rId1"/>
          <a:stretch>
            <a:fillRect/>
          </a:stretch>
        </p:blipFill>
        <p:spPr>
          <a:xfrm>
            <a:off x="6092825" y="1066800"/>
            <a:ext cx="3051175" cy="4660900"/>
          </a:xfrm>
          <a:prstGeom prst="rect">
            <a:avLst/>
          </a:prstGeom>
          <a:noFill/>
          <a:ln w="9525">
            <a:noFill/>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idx="1"/>
          </p:nvPr>
        </p:nvSpPr>
        <p:spPr>
          <a:xfrm>
            <a:off x="304800" y="609600"/>
            <a:ext cx="8534400" cy="5489575"/>
          </a:xfrm>
          <a:ln/>
        </p:spPr>
        <p:txBody>
          <a:bodyPr vert="horz" wrap="square" lIns="91440" tIns="45720" rIns="91440" bIns="45720" anchor="t" anchorCtr="0"/>
          <a:p>
            <a:pPr eaLnBrk="1" hangingPunct="1">
              <a:buNone/>
            </a:pPr>
            <a:r>
              <a:rPr lang="zh-CN" altLang="en-US" sz="2800" b="1" dirty="0">
                <a:solidFill>
                  <a:schemeClr val="tx1"/>
                </a:solidFill>
              </a:rPr>
              <a:t>一、本科论文写作的重要性和目的</a:t>
            </a:r>
            <a:endParaRPr lang="zh-CN" altLang="en-US" sz="2800" b="1" dirty="0">
              <a:solidFill>
                <a:schemeClr val="tx1"/>
              </a:solidFill>
            </a:endParaRPr>
          </a:p>
          <a:p>
            <a:pPr eaLnBrk="1" hangingPunct="1">
              <a:buNone/>
            </a:pPr>
            <a:r>
              <a:rPr lang="zh-CN" altLang="en-US" sz="2400" dirty="0">
                <a:solidFill>
                  <a:schemeClr val="tx1"/>
                </a:solidFill>
              </a:rPr>
              <a:t>  </a:t>
            </a:r>
            <a:r>
              <a:rPr lang="en-US" altLang="zh-CN" sz="2800" b="1" dirty="0">
                <a:solidFill>
                  <a:srgbClr val="FF3300"/>
                </a:solidFill>
                <a:latin typeface="微软雅黑" panose="020B0503020204020204" pitchFamily="34" charset="-122"/>
              </a:rPr>
              <a:t>2</a:t>
            </a:r>
            <a:r>
              <a:rPr lang="zh-CN" altLang="en-US" sz="2800" b="1" dirty="0">
                <a:solidFill>
                  <a:srgbClr val="FF3300"/>
                </a:solidFill>
                <a:latin typeface="微软雅黑" panose="020B0503020204020204" pitchFamily="34" charset="-122"/>
              </a:rPr>
              <a:t>、目的：考核学生在综合运用所学知识解决实际问题的能力</a:t>
            </a:r>
            <a:endParaRPr lang="zh-CN" altLang="en-US" sz="2800" b="1" dirty="0">
              <a:solidFill>
                <a:srgbClr val="FF3300"/>
              </a:solidFill>
              <a:latin typeface="微软雅黑" panose="020B0503020204020204" pitchFamily="34" charset="-122"/>
            </a:endParaRPr>
          </a:p>
          <a:p>
            <a:pPr eaLnBrk="1" hangingPunct="1">
              <a:buNone/>
            </a:pPr>
            <a:r>
              <a:rPr lang="zh-CN" altLang="en-US" dirty="0">
                <a:solidFill>
                  <a:schemeClr val="tx1"/>
                </a:solidFill>
              </a:rPr>
              <a:t>        </a:t>
            </a:r>
            <a:r>
              <a:rPr lang="zh-CN" altLang="en-US" sz="2800" dirty="0">
                <a:solidFill>
                  <a:schemeClr val="tx1"/>
                </a:solidFill>
                <a:latin typeface="微软雅黑" panose="020B0503020204020204" pitchFamily="34" charset="-122"/>
              </a:rPr>
              <a:t>毕业论文：毕业生总结性的独立作业</a:t>
            </a:r>
            <a:r>
              <a:rPr lang="en-US" altLang="zh-CN" sz="2800" dirty="0">
                <a:solidFill>
                  <a:schemeClr val="tx1"/>
                </a:solidFill>
                <a:latin typeface="微软雅黑" panose="020B0503020204020204" pitchFamily="34" charset="-122"/>
              </a:rPr>
              <a:t>,</a:t>
            </a:r>
            <a:r>
              <a:rPr lang="zh-CN" altLang="en-US" sz="2800" dirty="0">
                <a:solidFill>
                  <a:schemeClr val="tx1"/>
                </a:solidFill>
                <a:latin typeface="微软雅黑" panose="020B0503020204020204" pitchFamily="34" charset="-122"/>
              </a:rPr>
              <a:t>一般在导师指导下选定题目，进行研究和撰写</a:t>
            </a:r>
            <a:endParaRPr lang="zh-CN" altLang="en-US" sz="2800" dirty="0">
              <a:solidFill>
                <a:schemeClr val="tx1"/>
              </a:solidFill>
              <a:latin typeface="微软雅黑" panose="020B0503020204020204" pitchFamily="34" charset="-122"/>
            </a:endParaRPr>
          </a:p>
          <a:p>
            <a:pPr eaLnBrk="1" hangingPunct="1">
              <a:buNone/>
            </a:pPr>
            <a:r>
              <a:rPr lang="zh-CN" altLang="en-US" sz="2800" dirty="0">
                <a:solidFill>
                  <a:schemeClr val="tx1"/>
                </a:solidFill>
                <a:latin typeface="微软雅黑" panose="020B0503020204020204" pitchFamily="34" charset="-122"/>
              </a:rPr>
              <a:t>        写的好不好是水平问题，写不写就是态度问题</a:t>
            </a:r>
            <a:endParaRPr lang="zh-CN" altLang="en-US" sz="2800" dirty="0">
              <a:solidFill>
                <a:schemeClr val="tx1"/>
              </a:solidFill>
              <a:latin typeface="微软雅黑" panose="020B0503020204020204" pitchFamily="34" charset="-122"/>
            </a:endParaRPr>
          </a:p>
          <a:p>
            <a:pPr eaLnBrk="1" hangingPunct="1">
              <a:buNone/>
            </a:pPr>
            <a:r>
              <a:rPr lang="zh-CN" altLang="en-US" sz="2800" dirty="0">
                <a:solidFill>
                  <a:schemeClr val="tx1"/>
                </a:solidFill>
                <a:latin typeface="微软雅黑" panose="020B0503020204020204" pitchFamily="34" charset="-122"/>
              </a:rPr>
              <a:t>        首先要端正态度</a:t>
            </a:r>
            <a:endParaRPr lang="zh-CN" altLang="en-US" sz="2800" dirty="0">
              <a:solidFill>
                <a:schemeClr val="tx1"/>
              </a:solidFill>
              <a:latin typeface="微软雅黑" panose="020B0503020204020204" pitchFamily="34" charset="-122"/>
            </a:endParaRPr>
          </a:p>
        </p:txBody>
      </p:sp>
      <p:pic>
        <p:nvPicPr>
          <p:cNvPr id="6147" name="Picture 5" descr="A000220150821C45PPIC"/>
          <p:cNvPicPr>
            <a:picLocks noChangeAspect="1"/>
          </p:cNvPicPr>
          <p:nvPr/>
        </p:nvPicPr>
        <p:blipFill>
          <a:blip r:embed="rId1"/>
          <a:stretch>
            <a:fillRect/>
          </a:stretch>
        </p:blipFill>
        <p:spPr>
          <a:xfrm>
            <a:off x="4191000" y="4343400"/>
            <a:ext cx="3276600" cy="2184400"/>
          </a:xfrm>
          <a:prstGeom prst="rect">
            <a:avLst/>
          </a:prstGeom>
          <a:noFill/>
          <a:ln w="9525">
            <a:noFill/>
          </a:ln>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广开学前教育论文系统</a:t>
            </a:r>
            <a:endParaRPr lang="zh-CN" altLang="en-US"/>
          </a:p>
        </p:txBody>
      </p:sp>
      <p:sp>
        <p:nvSpPr>
          <p:cNvPr id="3" name="内容占位符 2"/>
          <p:cNvSpPr>
            <a:spLocks noGrp="1"/>
          </p:cNvSpPr>
          <p:nvPr>
            <p:ph idx="1"/>
          </p:nvPr>
        </p:nvSpPr>
        <p:spPr/>
        <p:txBody>
          <a:bodyPr/>
          <a:p>
            <a:pPr eaLnBrk="1" hangingPunct="1">
              <a:lnSpc>
                <a:spcPct val="90000"/>
              </a:lnSpc>
            </a:pPr>
            <a:r>
              <a:rPr lang="zh-CN" altLang="en-US" b="1" dirty="0">
                <a:solidFill>
                  <a:srgbClr val="FF3300"/>
                </a:solidFill>
                <a:latin typeface="微软雅黑" panose="020B0503020204020204" pitchFamily="34" charset="-122"/>
                <a:sym typeface="+mn-ea"/>
              </a:rPr>
              <a:t>https://vgms.fanyu.com/admin/index 广开论文登录平台     </a:t>
            </a:r>
            <a:endParaRPr lang="zh-CN" altLang="en-US" b="1" dirty="0">
              <a:solidFill>
                <a:srgbClr val="FF3300"/>
              </a:solidFill>
              <a:latin typeface="微软雅黑" panose="020B0503020204020204" pitchFamily="34" charset="-122"/>
            </a:endParaRPr>
          </a:p>
          <a:p>
            <a:pPr eaLnBrk="1" hangingPunct="1">
              <a:lnSpc>
                <a:spcPct val="90000"/>
              </a:lnSpc>
            </a:pPr>
            <a:r>
              <a:rPr lang="zh-CN" altLang="en-US" b="1" dirty="0">
                <a:solidFill>
                  <a:srgbClr val="FF3300"/>
                </a:solidFill>
                <a:latin typeface="微软雅黑" panose="020B0503020204020204" pitchFamily="34" charset="-122"/>
                <a:sym typeface="+mn-ea"/>
              </a:rPr>
              <a:t> 账号：学号   密码：123456  ， 登录进去之后完善一下个人信息，看是否有问题。</a:t>
            </a:r>
            <a:endParaRPr lang="zh-CN" altLang="en-US" b="1" dirty="0">
              <a:solidFill>
                <a:srgbClr val="FF3300"/>
              </a:solidFill>
              <a:latin typeface="微软雅黑" panose="020B0503020204020204" pitchFamily="34" charset="-122"/>
            </a:endParaRPr>
          </a:p>
          <a:p>
            <a:endParaRPr lang="zh-CN" altLang="en-US"/>
          </a:p>
        </p:txBody>
      </p:sp>
      <p:pic>
        <p:nvPicPr>
          <p:cNvPr id="-2147482623" name="图片 -2147482624" descr="1c46249e401fe72a19f86c037bab769"/>
          <p:cNvPicPr>
            <a:picLocks noChangeAspect="1"/>
          </p:cNvPicPr>
          <p:nvPr/>
        </p:nvPicPr>
        <p:blipFill>
          <a:blip r:embed="rId1"/>
          <a:stretch>
            <a:fillRect/>
          </a:stretch>
        </p:blipFill>
        <p:spPr>
          <a:xfrm>
            <a:off x="747395" y="2451100"/>
            <a:ext cx="6715125" cy="38227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国开学前教育论文系统</a:t>
            </a:r>
            <a:endParaRPr lang="zh-CN" altLang="en-US">
              <a:solidFill>
                <a:srgbClr val="FF0000"/>
              </a:solidFill>
            </a:endParaRPr>
          </a:p>
        </p:txBody>
      </p:sp>
      <p:pic>
        <p:nvPicPr>
          <p:cNvPr id="4" name="内容占位符 3"/>
          <p:cNvPicPr>
            <a:picLocks noChangeAspect="1"/>
          </p:cNvPicPr>
          <p:nvPr>
            <p:ph idx="1"/>
          </p:nvPr>
        </p:nvPicPr>
        <p:blipFill>
          <a:blip r:embed="rId1"/>
          <a:stretch>
            <a:fillRect/>
          </a:stretch>
        </p:blipFill>
        <p:spPr>
          <a:xfrm>
            <a:off x="1524000" y="3581400"/>
            <a:ext cx="5447665" cy="3110865"/>
          </a:xfrm>
          <a:prstGeom prst="rect">
            <a:avLst/>
          </a:prstGeom>
        </p:spPr>
      </p:pic>
      <p:pic>
        <p:nvPicPr>
          <p:cNvPr id="5" name="图片 4"/>
          <p:cNvPicPr>
            <a:picLocks noChangeAspect="1"/>
          </p:cNvPicPr>
          <p:nvPr/>
        </p:nvPicPr>
        <p:blipFill>
          <a:blip r:embed="rId2"/>
          <a:stretch>
            <a:fillRect/>
          </a:stretch>
        </p:blipFill>
        <p:spPr>
          <a:xfrm>
            <a:off x="1905000" y="1178560"/>
            <a:ext cx="4371340" cy="24028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381000" y="381000"/>
            <a:ext cx="8291513" cy="700088"/>
          </a:xfrm>
          <a:ln/>
        </p:spPr>
        <p:txBody>
          <a:bodyPr vert="horz" wrap="square" lIns="91440" tIns="45720" rIns="91440" bIns="45720" anchor="b" anchorCtr="0"/>
          <a:p>
            <a:pPr eaLnBrk="1" hangingPunct="1"/>
            <a:r>
              <a:rPr lang="zh-CN" altLang="en-US" dirty="0">
                <a:solidFill>
                  <a:schemeClr val="tx1"/>
                </a:solidFill>
              </a:rPr>
              <a:t>二、教育类本科论文写作流程及时间要求</a:t>
            </a:r>
            <a:endParaRPr lang="zh-CN" altLang="en-US" dirty="0">
              <a:solidFill>
                <a:schemeClr val="tx1"/>
              </a:solidFill>
            </a:endParaRPr>
          </a:p>
        </p:txBody>
      </p:sp>
      <p:sp>
        <p:nvSpPr>
          <p:cNvPr id="7171" name="Rectangle 3"/>
          <p:cNvSpPr>
            <a:spLocks noGrp="1"/>
          </p:cNvSpPr>
          <p:nvPr>
            <p:ph idx="1"/>
          </p:nvPr>
        </p:nvSpPr>
        <p:spPr>
          <a:xfrm>
            <a:off x="419100" y="1447800"/>
            <a:ext cx="8291513" cy="4772025"/>
          </a:xfrm>
          <a:ln/>
        </p:spPr>
        <p:txBody>
          <a:bodyPr vert="horz" wrap="square" lIns="91440" tIns="45720" rIns="91440" bIns="45720" anchor="t" anchorCtr="0"/>
          <a:p>
            <a:pPr eaLnBrk="1" hangingPunct="1"/>
            <a:r>
              <a:rPr lang="en-US" altLang="zh-CN" sz="2800" b="1" dirty="0">
                <a:solidFill>
                  <a:srgbClr val="0000FF"/>
                </a:solidFill>
                <a:latin typeface="微软雅黑" panose="020B0503020204020204" pitchFamily="34" charset="-122"/>
              </a:rPr>
              <a:t>1.</a:t>
            </a:r>
            <a:r>
              <a:rPr lang="zh-CN" altLang="en-US" sz="2800" b="1" dirty="0">
                <a:solidFill>
                  <a:srgbClr val="0000FF"/>
                </a:solidFill>
                <a:latin typeface="微软雅黑" panose="020B0503020204020204" pitchFamily="34" charset="-122"/>
              </a:rPr>
              <a:t>论文选题阶段</a:t>
            </a:r>
            <a:r>
              <a:rPr lang="zh-CN" altLang="en-US" sz="2800" dirty="0">
                <a:solidFill>
                  <a:srgbClr val="FF3300"/>
                </a:solidFill>
                <a:latin typeface="微软雅黑" panose="020B0503020204020204" pitchFamily="34" charset="-122"/>
              </a:rPr>
              <a:t>（</a:t>
            </a:r>
            <a:r>
              <a:rPr lang="en-US" altLang="zh-CN" sz="2800" b="1" dirty="0">
                <a:solidFill>
                  <a:srgbClr val="FF3300"/>
                </a:solidFill>
                <a:latin typeface="微软雅黑" panose="020B0503020204020204" pitchFamily="34" charset="-122"/>
              </a:rPr>
              <a:t> </a:t>
            </a:r>
            <a:r>
              <a:rPr lang="en-US" sz="2800" b="1" dirty="0">
                <a:solidFill>
                  <a:srgbClr val="FF3300"/>
                </a:solidFill>
                <a:latin typeface="微软雅黑" panose="020B0503020204020204" pitchFamily="34" charset="-122"/>
              </a:rPr>
              <a:t>7.18</a:t>
            </a:r>
            <a:r>
              <a:rPr lang="zh-CN" altLang="en-US" sz="2800" b="1" dirty="0">
                <a:solidFill>
                  <a:srgbClr val="FF3300"/>
                </a:solidFill>
                <a:latin typeface="微软雅黑" panose="020B0503020204020204" pitchFamily="34" charset="-122"/>
              </a:rPr>
              <a:t>前结合自身工作实际或本地区实际自拟题目，</a:t>
            </a:r>
            <a:r>
              <a:rPr lang="en-US" altLang="zh-CN" sz="2800" b="1" dirty="0">
                <a:solidFill>
                  <a:srgbClr val="FF3300"/>
                </a:solidFill>
                <a:latin typeface="微软雅黑" panose="020B0503020204020204" pitchFamily="34" charset="-122"/>
              </a:rPr>
              <a:t>7</a:t>
            </a:r>
            <a:r>
              <a:rPr lang="zh-CN" altLang="en-US" sz="2800" b="1" dirty="0">
                <a:solidFill>
                  <a:srgbClr val="FF3300"/>
                </a:solidFill>
                <a:latin typeface="微软雅黑" panose="020B0503020204020204" pitchFamily="34" charset="-122"/>
              </a:rPr>
              <a:t>月</a:t>
            </a:r>
            <a:r>
              <a:rPr lang="en-US" altLang="zh-CN" sz="2800" b="1" dirty="0">
                <a:solidFill>
                  <a:srgbClr val="FF3300"/>
                </a:solidFill>
                <a:latin typeface="微软雅黑" panose="020B0503020204020204" pitchFamily="34" charset="-122"/>
              </a:rPr>
              <a:t>18</a:t>
            </a:r>
            <a:r>
              <a:rPr lang="zh-CN" altLang="en-US" sz="2800" b="1" dirty="0">
                <a:solidFill>
                  <a:srgbClr val="FF3300"/>
                </a:solidFill>
                <a:latin typeface="微软雅黑" panose="020B0503020204020204" pitchFamily="34" charset="-122"/>
              </a:rPr>
              <a:t>日前交题目给指导老师，经指导老师审阅通过之后才可以开始写作。</a:t>
            </a:r>
            <a:r>
              <a:rPr lang="zh-CN" altLang="en-US" sz="2800" b="1" dirty="0">
                <a:solidFill>
                  <a:schemeClr val="tx1"/>
                </a:solidFill>
                <a:latin typeface="微软雅黑" panose="020B0503020204020204" pitchFamily="34" charset="-122"/>
              </a:rPr>
              <a:t>欲取得学位者（前提是通过学位英语考试）</a:t>
            </a:r>
            <a:r>
              <a:rPr lang="zh-CN" altLang="en-US" sz="2800" dirty="0">
                <a:solidFill>
                  <a:schemeClr val="tx1"/>
                </a:solidFill>
                <a:latin typeface="微软雅黑" panose="020B0503020204020204" pitchFamily="34" charset="-122"/>
              </a:rPr>
              <a:t>，</a:t>
            </a:r>
            <a:r>
              <a:rPr lang="en-US" altLang="zh-CN" sz="2800" dirty="0">
                <a:solidFill>
                  <a:schemeClr val="tx1"/>
                </a:solidFill>
                <a:latin typeface="微软雅黑" panose="020B0503020204020204" pitchFamily="34" charset="-122"/>
              </a:rPr>
              <a:t>7</a:t>
            </a:r>
            <a:r>
              <a:rPr lang="zh-CN" altLang="en-US" sz="2800" dirty="0">
                <a:solidFill>
                  <a:schemeClr val="tx1"/>
                </a:solidFill>
                <a:latin typeface="微软雅黑" panose="020B0503020204020204" pitchFamily="34" charset="-122"/>
              </a:rPr>
              <a:t>月</a:t>
            </a:r>
            <a:r>
              <a:rPr lang="en-US" altLang="zh-CN" sz="2800" dirty="0">
                <a:solidFill>
                  <a:schemeClr val="tx1"/>
                </a:solidFill>
                <a:latin typeface="微软雅黑" panose="020B0503020204020204" pitchFamily="34" charset="-122"/>
              </a:rPr>
              <a:t>15</a:t>
            </a:r>
            <a:r>
              <a:rPr lang="zh-CN" altLang="en-US" sz="2800" dirty="0">
                <a:solidFill>
                  <a:schemeClr val="tx1"/>
                </a:solidFill>
                <a:latin typeface="微软雅黑" panose="020B0503020204020204" pitchFamily="34" charset="-122"/>
              </a:rPr>
              <a:t>日前通知指导老师。</a:t>
            </a:r>
            <a:endParaRPr lang="zh-CN" altLang="en-US" sz="2800" dirty="0">
              <a:solidFill>
                <a:schemeClr val="tx1"/>
              </a:solidFill>
              <a:latin typeface="微软雅黑" panose="020B0503020204020204" pitchFamily="34" charset="-122"/>
            </a:endParaRPr>
          </a:p>
          <a:p>
            <a:pPr eaLnBrk="1" hangingPunct="1"/>
            <a:r>
              <a:rPr lang="zh-CN" altLang="en-US" sz="2800" dirty="0">
                <a:solidFill>
                  <a:srgbClr val="FF0000"/>
                </a:solidFill>
                <a:latin typeface="微软雅黑" panose="020B0503020204020204" pitchFamily="34" charset="-122"/>
              </a:rPr>
              <a:t>选题要求：</a:t>
            </a:r>
            <a:r>
              <a:rPr lang="zh-CN" altLang="en-US" sz="2800" b="1" dirty="0">
                <a:solidFill>
                  <a:schemeClr val="tx1"/>
                </a:solidFill>
                <a:latin typeface="微软雅黑" panose="020B0503020204020204" pitchFamily="34" charset="-122"/>
              </a:rPr>
              <a:t>应当在教育类所学专业理论范围之内</a:t>
            </a:r>
            <a:r>
              <a:rPr lang="zh-CN" altLang="en-US" sz="2800" dirty="0">
                <a:solidFill>
                  <a:schemeClr val="tx1"/>
                </a:solidFill>
                <a:latin typeface="微软雅黑" panose="020B0503020204020204" pitchFamily="34" charset="-122"/>
              </a:rPr>
              <a:t>，</a:t>
            </a:r>
            <a:r>
              <a:rPr lang="zh-CN" altLang="en-US" sz="2800" b="1" dirty="0">
                <a:solidFill>
                  <a:schemeClr val="tx1"/>
                </a:solidFill>
                <a:latin typeface="微软雅黑" panose="020B0503020204020204" pitchFamily="34" charset="-122"/>
              </a:rPr>
              <a:t>特别鼓励学生结合本人的实际工作及湛江学前教育当前实际问题进行写作。</a:t>
            </a:r>
            <a:endParaRPr lang="zh-CN" altLang="en-US" sz="2800" b="1" dirty="0">
              <a:solidFill>
                <a:schemeClr val="tx1"/>
              </a:solidFill>
              <a:latin typeface="微软雅黑" panose="020B0503020204020204"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广开开题报告</a:t>
            </a:r>
            <a:endParaRPr lang="zh-CN" altLang="en-US"/>
          </a:p>
        </p:txBody>
      </p:sp>
      <p:sp>
        <p:nvSpPr>
          <p:cNvPr id="3" name="内容占位符 2"/>
          <p:cNvSpPr>
            <a:spLocks noGrp="1"/>
          </p:cNvSpPr>
          <p:nvPr>
            <p:ph idx="1"/>
          </p:nvPr>
        </p:nvSpPr>
        <p:spPr/>
        <p:txBody>
          <a:bodyPr/>
          <a:p>
            <a:r>
              <a:rPr lang="en-US" altLang="zh-CN" sz="2800" b="1" dirty="0">
                <a:solidFill>
                  <a:srgbClr val="0000FF"/>
                </a:solidFill>
                <a:latin typeface="微软雅黑" panose="020B0503020204020204" pitchFamily="34" charset="-122"/>
                <a:sym typeface="+mn-ea"/>
              </a:rPr>
              <a:t>2.</a:t>
            </a:r>
            <a:r>
              <a:rPr lang="zh-CN" altLang="en-US" sz="2800" b="1" dirty="0">
                <a:solidFill>
                  <a:srgbClr val="0000FF"/>
                </a:solidFill>
                <a:latin typeface="微软雅黑" panose="020B0503020204020204" pitchFamily="34" charset="-122"/>
                <a:sym typeface="+mn-ea"/>
              </a:rPr>
              <a:t>开题报告</a:t>
            </a:r>
            <a:endParaRPr lang="zh-CN" altLang="en-US" sz="2800" b="1" dirty="0">
              <a:solidFill>
                <a:srgbClr val="0000FF"/>
              </a:solidFill>
              <a:latin typeface="微软雅黑" panose="020B0503020204020204" pitchFamily="34" charset="-122"/>
              <a:sym typeface="+mn-ea"/>
            </a:endParaRPr>
          </a:p>
          <a:p>
            <a:r>
              <a:rPr lang="zh-CN" altLang="en-US"/>
              <a:t>时间为：7.25-</a:t>
            </a:r>
            <a:r>
              <a:rPr lang="zh-CN" altLang="en-US" b="1">
                <a:solidFill>
                  <a:srgbClr val="FF0000"/>
                </a:solidFill>
              </a:rPr>
              <a:t>8.8</a:t>
            </a:r>
            <a:endParaRPr lang="zh-CN" altLang="en-US"/>
          </a:p>
          <a:p>
            <a:endParaRPr lang="zh-CN" altLang="en-US"/>
          </a:p>
        </p:txBody>
      </p:sp>
      <p:pic>
        <p:nvPicPr>
          <p:cNvPr id="5" name="图片 4"/>
          <p:cNvPicPr>
            <a:picLocks noChangeAspect="1"/>
          </p:cNvPicPr>
          <p:nvPr/>
        </p:nvPicPr>
        <p:blipFill>
          <a:blip r:embed="rId1"/>
          <a:stretch>
            <a:fillRect/>
          </a:stretch>
        </p:blipFill>
        <p:spPr>
          <a:xfrm>
            <a:off x="3032125" y="161925"/>
            <a:ext cx="5873750" cy="66313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b" anchorCtr="0"/>
          <a:p>
            <a:pPr eaLnBrk="1" hangingPunct="1"/>
            <a:r>
              <a:rPr lang="zh-CN" altLang="en-US" dirty="0">
                <a:solidFill>
                  <a:schemeClr val="tx1"/>
                </a:solidFill>
              </a:rPr>
              <a:t>二、教育类本科论文写作流程及时间要求</a:t>
            </a:r>
            <a:endParaRPr lang="zh-CN" altLang="en-US" dirty="0">
              <a:solidFill>
                <a:schemeClr val="tx1"/>
              </a:solidFill>
            </a:endParaRPr>
          </a:p>
        </p:txBody>
      </p:sp>
      <p:sp>
        <p:nvSpPr>
          <p:cNvPr id="8195" name="Rectangle 3"/>
          <p:cNvSpPr>
            <a:spLocks noGrp="1"/>
          </p:cNvSpPr>
          <p:nvPr>
            <p:ph idx="1"/>
          </p:nvPr>
        </p:nvSpPr>
        <p:spPr>
          <a:ln/>
        </p:spPr>
        <p:txBody>
          <a:bodyPr vert="horz" wrap="square" lIns="91440" tIns="45720" rIns="91440" bIns="45720" anchor="t" anchorCtr="0"/>
          <a:p>
            <a:pPr eaLnBrk="1" hangingPunct="1">
              <a:lnSpc>
                <a:spcPct val="100000"/>
              </a:lnSpc>
            </a:pPr>
            <a:r>
              <a:rPr lang="en-US" altLang="zh-CN" dirty="0">
                <a:solidFill>
                  <a:srgbClr val="0000FF"/>
                </a:solidFill>
              </a:rPr>
              <a:t>2.</a:t>
            </a:r>
            <a:r>
              <a:rPr lang="en-US" altLang="zh-CN" b="1" dirty="0">
                <a:solidFill>
                  <a:srgbClr val="0000FF"/>
                </a:solidFill>
              </a:rPr>
              <a:t> </a:t>
            </a:r>
            <a:r>
              <a:rPr lang="zh-CN" altLang="en-US" b="1" dirty="0">
                <a:solidFill>
                  <a:srgbClr val="0000FF"/>
                </a:solidFill>
              </a:rPr>
              <a:t>论文写作阶段</a:t>
            </a:r>
            <a:r>
              <a:rPr lang="zh-CN" altLang="en-US" b="1" dirty="0">
                <a:solidFill>
                  <a:schemeClr val="tx1"/>
                </a:solidFill>
              </a:rPr>
              <a:t>（</a:t>
            </a:r>
            <a:r>
              <a:rPr lang="zh-CN" altLang="en-US" b="1" dirty="0">
                <a:solidFill>
                  <a:srgbClr val="FF3300"/>
                </a:solidFill>
              </a:rPr>
              <a:t>初稿</a:t>
            </a:r>
            <a:r>
              <a:rPr b="1" dirty="0">
                <a:solidFill>
                  <a:srgbClr val="FF3300"/>
                </a:solidFill>
              </a:rPr>
              <a:t>时间为：</a:t>
            </a:r>
            <a:r>
              <a:rPr b="1" dirty="0">
                <a:solidFill>
                  <a:srgbClr val="00B0F0"/>
                </a:solidFill>
              </a:rPr>
              <a:t>8.8-9.5</a:t>
            </a:r>
            <a:r>
              <a:rPr lang="zh-CN" b="1" dirty="0">
                <a:solidFill>
                  <a:srgbClr val="FF3300"/>
                </a:solidFill>
              </a:rPr>
              <a:t>，</a:t>
            </a:r>
            <a:r>
              <a:rPr lang="en-US" altLang="zh-CN" b="1" dirty="0">
                <a:solidFill>
                  <a:srgbClr val="FF3300"/>
                </a:solidFill>
              </a:rPr>
              <a:t>8</a:t>
            </a:r>
            <a:r>
              <a:rPr lang="zh-CN" altLang="en-US" b="1" dirty="0">
                <a:solidFill>
                  <a:srgbClr val="FF3300"/>
                </a:solidFill>
              </a:rPr>
              <a:t>月底前交初稿。</a:t>
            </a:r>
            <a:r>
              <a:rPr lang="en-US" altLang="zh-CN" b="1" dirty="0">
                <a:solidFill>
                  <a:srgbClr val="FF3300"/>
                </a:solidFill>
              </a:rPr>
              <a:t>9</a:t>
            </a:r>
            <a:r>
              <a:rPr lang="zh-CN" altLang="en-US" b="1" dirty="0">
                <a:solidFill>
                  <a:srgbClr val="FF3300"/>
                </a:solidFill>
              </a:rPr>
              <a:t>月</a:t>
            </a:r>
            <a:r>
              <a:rPr lang="en-US" altLang="zh-CN" b="1" dirty="0">
                <a:solidFill>
                  <a:srgbClr val="FF3300"/>
                </a:solidFill>
              </a:rPr>
              <a:t>5</a:t>
            </a:r>
            <a:r>
              <a:rPr lang="zh-CN" altLang="en-US" b="1" dirty="0">
                <a:solidFill>
                  <a:srgbClr val="FF3300"/>
                </a:solidFill>
              </a:rPr>
              <a:t>日前完成写作、修改和上传平台的工作</a:t>
            </a:r>
            <a:r>
              <a:rPr lang="zh-CN" altLang="en-US" b="1" dirty="0">
                <a:solidFill>
                  <a:schemeClr val="tx1"/>
                </a:solidFill>
              </a:rPr>
              <a:t>）</a:t>
            </a:r>
            <a:r>
              <a:rPr lang="zh-CN" altLang="en-US" b="1" dirty="0">
                <a:ln/>
                <a:solidFill>
                  <a:srgbClr val="00B0F0"/>
                </a:solidFill>
                <a:effectLst>
                  <a:outerShdw blurRad="38100" dist="25400" dir="5400000" algn="ctr" rotWithShape="0">
                    <a:srgbClr val="6E747A">
                      <a:alpha val="43000"/>
                    </a:srgbClr>
                  </a:outerShdw>
                </a:effectLst>
              </a:rPr>
              <a:t>修改稿（时间为：9.8-9.20）</a:t>
            </a:r>
            <a:endParaRPr lang="zh-CN" altLang="en-US" b="1" dirty="0">
              <a:ln/>
              <a:solidFill>
                <a:srgbClr val="00B0F0"/>
              </a:solidFill>
              <a:effectLst>
                <a:outerShdw blurRad="38100" dist="25400" dir="5400000" algn="ctr" rotWithShape="0">
                  <a:srgbClr val="6E747A">
                    <a:alpha val="43000"/>
                  </a:srgbClr>
                </a:outerShdw>
              </a:effectLst>
            </a:endParaRPr>
          </a:p>
          <a:p>
            <a:pPr eaLnBrk="1" hangingPunct="1">
              <a:lnSpc>
                <a:spcPct val="100000"/>
              </a:lnSpc>
            </a:pPr>
            <a:r>
              <a:rPr lang="zh-CN" altLang="en-US" b="1" dirty="0">
                <a:solidFill>
                  <a:srgbClr val="FF3300"/>
                </a:solidFill>
              </a:rPr>
              <a:t>论文必不可少的思路和框架结构：</a:t>
            </a:r>
            <a:endParaRPr lang="zh-CN" altLang="en-US" b="1" dirty="0">
              <a:solidFill>
                <a:srgbClr val="FF3300"/>
              </a:solidFill>
            </a:endParaRPr>
          </a:p>
          <a:p>
            <a:pPr eaLnBrk="1" hangingPunct="1">
              <a:lnSpc>
                <a:spcPct val="100000"/>
              </a:lnSpc>
            </a:pPr>
            <a:r>
              <a:rPr lang="zh-CN" altLang="en-US" b="1" dirty="0">
                <a:solidFill>
                  <a:srgbClr val="FF3300"/>
                </a:solidFill>
              </a:rPr>
              <a:t>列举现状</a:t>
            </a:r>
            <a:endParaRPr lang="zh-CN" altLang="en-US" b="1" dirty="0">
              <a:solidFill>
                <a:srgbClr val="FF3300"/>
              </a:solidFill>
            </a:endParaRPr>
          </a:p>
          <a:p>
            <a:pPr eaLnBrk="1" hangingPunct="1">
              <a:lnSpc>
                <a:spcPct val="100000"/>
              </a:lnSpc>
            </a:pPr>
            <a:r>
              <a:rPr lang="zh-CN" altLang="en-US" b="1" dirty="0">
                <a:solidFill>
                  <a:srgbClr val="FF3300"/>
                </a:solidFill>
              </a:rPr>
              <a:t>提出问题</a:t>
            </a:r>
            <a:endParaRPr lang="zh-CN" altLang="en-US" b="1" dirty="0">
              <a:solidFill>
                <a:srgbClr val="FF3300"/>
              </a:solidFill>
            </a:endParaRPr>
          </a:p>
          <a:p>
            <a:pPr eaLnBrk="1" hangingPunct="1">
              <a:lnSpc>
                <a:spcPct val="100000"/>
              </a:lnSpc>
            </a:pPr>
            <a:r>
              <a:rPr lang="zh-CN" altLang="en-US" b="1" dirty="0">
                <a:solidFill>
                  <a:srgbClr val="FF3300"/>
                </a:solidFill>
              </a:rPr>
              <a:t>分析原因</a:t>
            </a:r>
            <a:endParaRPr lang="zh-CN" altLang="en-US" dirty="0">
              <a:solidFill>
                <a:srgbClr val="FF3300"/>
              </a:solidFill>
            </a:endParaRPr>
          </a:p>
          <a:p>
            <a:pPr eaLnBrk="1" hangingPunct="1">
              <a:lnSpc>
                <a:spcPct val="100000"/>
              </a:lnSpc>
            </a:pPr>
            <a:r>
              <a:rPr lang="zh-CN" altLang="en-US" b="1" dirty="0">
                <a:solidFill>
                  <a:srgbClr val="FF3300"/>
                </a:solidFill>
              </a:rPr>
              <a:t>解决对策</a:t>
            </a:r>
            <a:endParaRPr lang="zh-CN" altLang="en-US" b="1" dirty="0">
              <a:solidFill>
                <a:srgbClr val="FF3300"/>
              </a:solidFill>
            </a:endParaRPr>
          </a:p>
          <a:p>
            <a:pPr eaLnBrk="1" hangingPunct="1">
              <a:lnSpc>
                <a:spcPct val="100000"/>
              </a:lnSpc>
            </a:pPr>
            <a:r>
              <a:rPr lang="zh-CN" altLang="en-US" b="1" dirty="0">
                <a:solidFill>
                  <a:schemeClr val="tx1"/>
                </a:solidFill>
              </a:rPr>
              <a:t>学位论文原则上要有四个部分，详细要求请咨询自己的辅导老师</a:t>
            </a:r>
            <a:endParaRPr lang="zh-CN" altLang="en-US" dirty="0">
              <a:solidFill>
                <a:schemeClr val="tx1"/>
              </a:solidFill>
            </a:endParaRPr>
          </a:p>
          <a:p>
            <a:pPr eaLnBrk="1" hangingPunct="1">
              <a:lnSpc>
                <a:spcPct val="100000"/>
              </a:lnSpc>
            </a:pPr>
            <a:r>
              <a:rPr lang="zh-CN" altLang="en-US" b="1" dirty="0">
                <a:solidFill>
                  <a:srgbClr val="FF0000"/>
                </a:solidFill>
              </a:rPr>
              <a:t>绪论、引言或结束语、结论等不要列为单独标题</a:t>
            </a:r>
            <a:endParaRPr lang="zh-CN" altLang="en-US" b="1" dirty="0">
              <a:solidFill>
                <a:srgbClr val="FF0000"/>
              </a:solidFill>
            </a:endParaRPr>
          </a:p>
        </p:txBody>
      </p:sp>
      <p:pic>
        <p:nvPicPr>
          <p:cNvPr id="98308" name="Picture 4" descr="A000220150821C74PPIC"/>
          <p:cNvPicPr>
            <a:picLocks noChangeAspect="1"/>
          </p:cNvPicPr>
          <p:nvPr/>
        </p:nvPicPr>
        <p:blipFill>
          <a:blip r:embed="rId1"/>
          <a:stretch>
            <a:fillRect/>
          </a:stretch>
        </p:blipFill>
        <p:spPr>
          <a:xfrm>
            <a:off x="4953000" y="1828800"/>
            <a:ext cx="3962400" cy="25860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wheel(4)">
                                      <p:cBhvr>
                                        <p:cTn id="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000120140530A99PPBG">
  <a:themeElements>
    <a:clrScheme name="A000120140530A99PPBG 1">
      <a:dk1>
        <a:srgbClr val="000000"/>
      </a:dk1>
      <a:lt1>
        <a:srgbClr val="FFFFFF"/>
      </a:lt1>
      <a:dk2>
        <a:srgbClr val="292929"/>
      </a:dk2>
      <a:lt2>
        <a:srgbClr val="E5DEDB"/>
      </a:lt2>
      <a:accent1>
        <a:srgbClr val="63B70F"/>
      </a:accent1>
      <a:accent2>
        <a:srgbClr val="819420"/>
      </a:accent2>
      <a:accent3>
        <a:srgbClr val="FFFFFF"/>
      </a:accent3>
      <a:accent4>
        <a:srgbClr val="000000"/>
      </a:accent4>
      <a:accent5>
        <a:srgbClr val="B7D8AA"/>
      </a:accent5>
      <a:accent6>
        <a:srgbClr val="74861C"/>
      </a:accent6>
      <a:hlink>
        <a:srgbClr val="00B0F0"/>
      </a:hlink>
      <a:folHlink>
        <a:srgbClr val="3F6AC1"/>
      </a:folHlink>
    </a:clrScheme>
    <a:fontScheme name="A000120140530A99PPBG">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A000120140530A99PPBG 1">
        <a:dk1>
          <a:srgbClr val="000000"/>
        </a:dk1>
        <a:lt1>
          <a:srgbClr val="FFFFFF"/>
        </a:lt1>
        <a:dk2>
          <a:srgbClr val="292929"/>
        </a:dk2>
        <a:lt2>
          <a:srgbClr val="E5DEDB"/>
        </a:lt2>
        <a:accent1>
          <a:srgbClr val="63B70F"/>
        </a:accent1>
        <a:accent2>
          <a:srgbClr val="819420"/>
        </a:accent2>
        <a:accent3>
          <a:srgbClr val="FFFFFF"/>
        </a:accent3>
        <a:accent4>
          <a:srgbClr val="000000"/>
        </a:accent4>
        <a:accent5>
          <a:srgbClr val="B7D8AA"/>
        </a:accent5>
        <a:accent6>
          <a:srgbClr val="74861C"/>
        </a:accent6>
        <a:hlink>
          <a:srgbClr val="00B0F0"/>
        </a:hlink>
        <a:folHlink>
          <a:srgbClr val="3F6AC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A000120140929A62PWBG</Template>
  <TotalTime>0</TotalTime>
  <Words>4752</Words>
  <Application>WPS 演示</Application>
  <PresentationFormat>全屏显示(4:3)</PresentationFormat>
  <Paragraphs>283</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黑体</vt:lpstr>
      <vt:lpstr>Arial Black</vt:lpstr>
      <vt:lpstr>微软雅黑</vt:lpstr>
      <vt:lpstr>华文细黑</vt:lpstr>
      <vt:lpstr>幼圆</vt:lpstr>
      <vt:lpstr>Calibri</vt:lpstr>
      <vt:lpstr>Arial Unicode MS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劲歌</cp:lastModifiedBy>
  <cp:revision>137</cp:revision>
  <dcterms:created xsi:type="dcterms:W3CDTF">2021-07-13T09:08:13Z</dcterms:created>
  <dcterms:modified xsi:type="dcterms:W3CDTF">2021-07-13T10:20:19Z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7B73A4620631492FB3767F657ED7B94A</vt:lpwstr>
  </property>
  <property fmtid="{D5CDD505-2E9C-101B-9397-08002B2CF9AE}" pid="4" name="KSOProductBuildVer">
    <vt:lpwstr>2052-11.1.0.10578</vt:lpwstr>
  </property>
</Properties>
</file>