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 id="2147483667" r:id="rId3"/>
  </p:sldMasterIdLst>
  <p:notesMasterIdLst>
    <p:notesMasterId r:id="rId52"/>
  </p:notesMasterIdLst>
  <p:handoutMasterIdLst>
    <p:handoutMasterId r:id="rId53"/>
  </p:handoutMasterIdLst>
  <p:sldIdLst>
    <p:sldId id="295" r:id="rId4"/>
    <p:sldId id="298" r:id="rId5"/>
    <p:sldId id="419" r:id="rId6"/>
    <p:sldId id="420" r:id="rId7"/>
    <p:sldId id="417" r:id="rId8"/>
    <p:sldId id="421" r:id="rId9"/>
    <p:sldId id="422" r:id="rId10"/>
    <p:sldId id="510" r:id="rId11"/>
    <p:sldId id="423" r:id="rId12"/>
    <p:sldId id="511" r:id="rId13"/>
    <p:sldId id="426" r:id="rId14"/>
    <p:sldId id="427" r:id="rId15"/>
    <p:sldId id="428" r:id="rId16"/>
    <p:sldId id="429" r:id="rId17"/>
    <p:sldId id="430" r:id="rId18"/>
    <p:sldId id="431" r:id="rId19"/>
    <p:sldId id="432" r:id="rId20"/>
    <p:sldId id="512" r:id="rId21"/>
    <p:sldId id="433" r:id="rId22"/>
    <p:sldId id="434" r:id="rId23"/>
    <p:sldId id="435" r:id="rId24"/>
    <p:sldId id="436" r:id="rId25"/>
    <p:sldId id="437" r:id="rId26"/>
    <p:sldId id="438" r:id="rId27"/>
    <p:sldId id="439" r:id="rId28"/>
    <p:sldId id="471" r:id="rId29"/>
    <p:sldId id="470" r:id="rId30"/>
    <p:sldId id="490" r:id="rId31"/>
    <p:sldId id="473" r:id="rId32"/>
    <p:sldId id="472" r:id="rId33"/>
    <p:sldId id="474" r:id="rId34"/>
    <p:sldId id="509" r:id="rId35"/>
    <p:sldId id="475" r:id="rId36"/>
    <p:sldId id="476" r:id="rId37"/>
    <p:sldId id="514" r:id="rId38"/>
    <p:sldId id="478" r:id="rId39"/>
    <p:sldId id="479" r:id="rId40"/>
    <p:sldId id="480" r:id="rId41"/>
    <p:sldId id="481" r:id="rId42"/>
    <p:sldId id="482" r:id="rId43"/>
    <p:sldId id="483" r:id="rId44"/>
    <p:sldId id="484" r:id="rId45"/>
    <p:sldId id="516" r:id="rId46"/>
    <p:sldId id="485" r:id="rId47"/>
    <p:sldId id="486" r:id="rId48"/>
    <p:sldId id="487" r:id="rId49"/>
    <p:sldId id="488" r:id="rId50"/>
    <p:sldId id="274"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默认节" id="{C49B25C1-263F-4DFE-87BD-D4882B97C93C}">
          <p14:sldIdLst>
            <p14:sldId id="295"/>
            <p14:sldId id="298"/>
            <p14:sldId id="419"/>
            <p14:sldId id="420"/>
            <p14:sldId id="417"/>
            <p14:sldId id="421"/>
            <p14:sldId id="422"/>
            <p14:sldId id="510"/>
            <p14:sldId id="428"/>
            <p14:sldId id="429"/>
            <p14:sldId id="430"/>
            <p14:sldId id="431"/>
            <p14:sldId id="432"/>
            <p14:sldId id="433"/>
            <p14:sldId id="434"/>
            <p14:sldId id="435"/>
            <p14:sldId id="437"/>
            <p14:sldId id="471"/>
            <p14:sldId id="470"/>
            <p14:sldId id="490"/>
            <p14:sldId id="473"/>
            <p14:sldId id="472"/>
            <p14:sldId id="474"/>
            <p14:sldId id="509"/>
            <p14:sldId id="475"/>
            <p14:sldId id="476"/>
            <p14:sldId id="514"/>
            <p14:sldId id="478"/>
            <p14:sldId id="479"/>
            <p14:sldId id="482"/>
            <p14:sldId id="483"/>
            <p14:sldId id="484"/>
            <p14:sldId id="485"/>
            <p14:sldId id="486"/>
            <p14:sldId id="487"/>
            <p14:sldId id="488"/>
            <p14:sldId id="274"/>
            <p14:sldId id="438"/>
            <p14:sldId id="439"/>
            <p14:sldId id="423"/>
            <p14:sldId id="511"/>
            <p14:sldId id="427"/>
            <p14:sldId id="426"/>
            <p14:sldId id="512"/>
            <p14:sldId id="513"/>
            <p14:sldId id="436"/>
            <p14:sldId id="480"/>
            <p14:sldId id="481"/>
            <p14:sldId id="51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0ABDB"/>
    <a:srgbClr val="404040"/>
    <a:srgbClr val="D0EAF0"/>
    <a:srgbClr val="0E5671"/>
    <a:srgbClr val="2593C5"/>
    <a:srgbClr val="E3F3F6"/>
    <a:srgbClr val="2C6176"/>
    <a:srgbClr val="90F0DE"/>
    <a:srgbClr val="68AB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994" autoAdjust="0"/>
    <p:restoredTop sz="92022" autoAdjust="0"/>
  </p:normalViewPr>
  <p:slideViewPr>
    <p:cSldViewPr snapToGrid="0">
      <p:cViewPr>
        <p:scale>
          <a:sx n="66" d="100"/>
          <a:sy n="66" d="100"/>
        </p:scale>
        <p:origin x="-1020" y="-96"/>
      </p:cViewPr>
      <p:guideLst>
        <p:guide orient="horz" pos="2192"/>
        <p:guide pos="3858"/>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5" d="100"/>
        <a:sy n="75" d="100"/>
      </p:scale>
      <p:origin x="0" y="0"/>
    </p:cViewPr>
  </p:sorterViewPr>
  <p:notesViewPr>
    <p:cSldViewPr snapToGrid="0">
      <p:cViewPr varScale="1">
        <p:scale>
          <a:sx n="48" d="100"/>
          <a:sy n="48" d="100"/>
        </p:scale>
        <p:origin x="1205" y="3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69CD8F-39B7-4988-8A5D-23EA609CE3F7}" type="datetimeFigureOut">
              <a:rPr lang="zh-CN" altLang="en-US" smtClean="0"/>
              <a:pPr/>
              <a:t>2017-7-6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212-3580-4EE9-9764-18B641C35B5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CD121-7C1C-4E68-9C45-AB43DB7ED146}" type="datetimeFigureOut">
              <a:rPr lang="zh-CN" altLang="en-US" smtClean="0"/>
              <a:pPr/>
              <a:t>2017-7-6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28521-6DB2-4DDD-93A1-AB847EC00BB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F28521-6DB2-4DDD-93A1-AB847EC00BB9}"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34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35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40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F28521-6DB2-4DDD-93A1-AB847EC00BB9}" type="slidenum">
              <a:rPr lang="zh-CN" altLang="en-US" smtClean="0"/>
              <a:pPr/>
              <a:t>48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xmlns="" w="12700">
                <a:solidFill>
                  <a:srgbClr val="000000"/>
                </a:solidFill>
                <a:miter lim="800000"/>
                <a:headEnd/>
                <a:tailEnd/>
              </a14:hiddenLine>
            </a:ext>
          </a:extLst>
        </p:spPr>
        <p:txBody>
          <a:bodyPr anchor="t"/>
          <a:lstStyle/>
          <a:p>
            <a:pPr eaLnBrk="1" hangingPunct="1">
              <a:spcBef>
                <a:spcPct val="0"/>
              </a:spcBef>
            </a:pPr>
            <a:endParaRPr lang="zh-CN" altLang="en-US" dirty="0" smtClean="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9CB0EF90-3272-4F68-BB2F-432BCF7F3157}" type="slidenum">
              <a:rPr lang="zh-CN" altLang="en-US" sz="1200">
                <a:latin typeface="Calibri" panose="020F0502020204030204" pitchFamily="34" charset="0"/>
                <a:ea typeface="宋体" panose="02010600030101010101" pitchFamily="2" charset="-122"/>
              </a:rPr>
              <a:pPr algn="r" eaLnBrk="1" hangingPunct="1">
                <a:buFont typeface="Arial" panose="020B0604020202020204" pitchFamily="34" charset="0"/>
                <a:buNone/>
              </a:pPr>
              <a:t>2</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4212" y="3843867"/>
            <a:ext cx="6400800" cy="1947333"/>
          </a:xfrm>
          <a:prstGeom prst="rect">
            <a:avLst/>
          </a:prstGeo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C98F7CD3-1291-47F0-A297-4385663E2E07}" type="datetimeFigureOut">
              <a:rPr lang="zh-CN" altLang="en-US" smtClean="0"/>
              <a:pPr/>
              <a:t>2017-7-6</a:t>
            </a:fld>
            <a:endParaRPr lang="zh-CN" alt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A15CB1F3-F789-4F91-BDB0-31BDC2AB39B1}" type="slidenum">
              <a:rPr lang="zh-CN" altLang="en-US" smtClean="0"/>
              <a:pPr/>
              <a:t>‹#›</a:t>
            </a:fld>
            <a:endParaRPr lang="zh-CN"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p:txBody>
          <a:bodyPr/>
          <a:lstStyle>
            <a:lvl1pPr>
              <a:defRPr/>
            </a:lvl1pPr>
          </a:lstStyle>
          <a:p>
            <a:r>
              <a:rPr lang="zh-CN" altLang="en-US"/>
              <a:t>第</a:t>
            </a:r>
            <a:fld id="{D7F3B8D8-C388-4969-9BFB-3BB0F0DB4319}" type="slidenum">
              <a:rPr lang="zh-CN" altLang="en-US"/>
              <a:pPr/>
              <a:t>‹#›</a:t>
            </a:fld>
            <a:r>
              <a:rPr lang="zh-CN" altLang="en-US"/>
              <a:t>页</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r>
              <a:rPr lang="zh-CN" altLang="en-US"/>
              <a:t>第</a:t>
            </a:r>
            <a:fld id="{541F5507-9203-4FA9-8F20-A7A4F7A8CF01}" type="slidenum">
              <a:rPr lang="zh-CN" altLang="en-US"/>
              <a:pPr/>
              <a:t>‹#›</a:t>
            </a:fld>
            <a:r>
              <a:rPr lang="zh-CN" altLang="en-US"/>
              <a:t>页</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p:txBody>
          <a:bodyPr/>
          <a:lstStyle>
            <a:lvl1pPr>
              <a:defRPr/>
            </a:lvl1pPr>
          </a:lstStyle>
          <a:p>
            <a:r>
              <a:rPr lang="zh-CN" altLang="en-US"/>
              <a:t>第</a:t>
            </a:r>
            <a:fld id="{28ADA457-AF91-44D9-90C6-086B9F3F351A}" type="slidenum">
              <a:rPr lang="zh-CN" altLang="en-US"/>
              <a:pPr/>
              <a:t>‹#›</a:t>
            </a:fld>
            <a:r>
              <a:rPr lang="zh-CN" altLang="en-US"/>
              <a:t>页</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p:txBody>
          <a:bodyPr/>
          <a:lstStyle>
            <a:lvl1pPr>
              <a:defRPr/>
            </a:lvl1pPr>
          </a:lstStyle>
          <a:p>
            <a:r>
              <a:rPr lang="zh-CN" altLang="en-US"/>
              <a:t>第</a:t>
            </a:r>
            <a:fld id="{AE8EA677-A49A-425E-AC52-41119A4B9BD9}" type="slidenum">
              <a:rPr lang="zh-CN" altLang="en-US"/>
              <a:pPr/>
              <a:t>‹#›</a:t>
            </a:fld>
            <a:r>
              <a:rPr lang="zh-CN" altLang="en-US"/>
              <a:t>页</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73DC2BC0-C705-4445-A013-42C2C19094ED}" type="slidenum">
              <a:rPr lang="zh-CN" altLang="en-US"/>
              <a:pPr/>
              <a:t>‹#›</a:t>
            </a:fld>
            <a:r>
              <a:rPr lang="zh-CN" altLang="en-US"/>
              <a:t>页</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50818" y="457200"/>
            <a:ext cx="2626783"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8351" y="457200"/>
            <a:ext cx="7679267" cy="5638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EDFE0AFE-51F0-4DC9-A07D-A484BC471351}" type="slidenum">
              <a:rPr lang="zh-CN" altLang="en-US"/>
              <a:pPr/>
              <a:t>‹#›</a:t>
            </a:fld>
            <a:r>
              <a:rPr lang="zh-CN" altLang="en-US"/>
              <a:t>页</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6E14E445-69B7-4BFD-898A-7D72EFC9A7F6}" type="slidenum">
              <a:rPr lang="zh-CN" altLang="en-US"/>
              <a:pPr/>
              <a:t>‹#›</a:t>
            </a:fld>
            <a:r>
              <a:rPr lang="zh-CN" altLang="en-US"/>
              <a:t>页</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4E908C06-86C0-4A67-AFD8-45769A237D29}" type="slidenum">
              <a:rPr lang="zh-CN" altLang="en-US"/>
              <a:pPr/>
              <a:t>‹#›</a:t>
            </a:fld>
            <a:r>
              <a:rPr lang="zh-CN" altLang="en-US"/>
              <a:t>页</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descr="英文"/>
          <p:cNvPicPr>
            <a:picLocks noChangeAspect="1" noChangeArrowheads="1"/>
          </p:cNvPicPr>
          <p:nvPr/>
        </p:nvPicPr>
        <p:blipFill>
          <a:blip r:embed="rId2" cstate="screen"/>
          <a:srcRect/>
          <a:stretch>
            <a:fillRect/>
          </a:stretch>
        </p:blipFill>
        <p:spPr bwMode="auto">
          <a:xfrm>
            <a:off x="11176000" y="6350000"/>
            <a:ext cx="914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6"/>
          <p:cNvSpPr>
            <a:spLocks noChangeShapeType="1"/>
          </p:cNvSpPr>
          <p:nvPr/>
        </p:nvSpPr>
        <p:spPr bwMode="auto">
          <a:xfrm>
            <a:off x="0" y="3141663"/>
            <a:ext cx="12192000" cy="0"/>
          </a:xfrm>
          <a:prstGeom prst="line">
            <a:avLst/>
          </a:prstGeom>
          <a:noFill/>
          <a:ln w="31750">
            <a:solidFill>
              <a:srgbClr val="0063B0"/>
            </a:solidFill>
            <a:round/>
          </a:ln>
          <a:effectLst/>
        </p:spPr>
        <p:txBody>
          <a:bodyPr wrap="none" lIns="90000" tIns="46800" rIns="90000" bIns="46800" anchor="ctr"/>
          <a:lstStyle/>
          <a:p>
            <a:pPr fontAlgn="base">
              <a:spcBef>
                <a:spcPct val="0"/>
              </a:spcBef>
              <a:spcAft>
                <a:spcPct val="0"/>
              </a:spcAft>
              <a:defRPr/>
            </a:pPr>
            <a:endParaRPr lang="zh-CN" altLang="en-US" sz="1800">
              <a:solidFill>
                <a:srgbClr val="000000"/>
              </a:solidFill>
            </a:endParaRPr>
          </a:p>
        </p:txBody>
      </p:sp>
      <p:sp>
        <p:nvSpPr>
          <p:cNvPr id="3151874" name="Rectangle 2"/>
          <p:cNvSpPr>
            <a:spLocks noGrp="1" noChangeArrowheads="1"/>
          </p:cNvSpPr>
          <p:nvPr>
            <p:ph type="ctrTitle"/>
          </p:nvPr>
        </p:nvSpPr>
        <p:spPr>
          <a:xfrm>
            <a:off x="914400" y="3200400"/>
            <a:ext cx="10363200" cy="1143000"/>
          </a:xfrm>
        </p:spPr>
        <p:txBody>
          <a:bodyPr/>
          <a:lstStyle>
            <a:lvl1pPr algn="ctr">
              <a:tabLst>
                <a:tab pos="566420" algn="l"/>
              </a:tabLst>
              <a:defRPr/>
            </a:lvl1pPr>
          </a:lstStyle>
          <a:p>
            <a:pPr lvl="0"/>
            <a:r>
              <a:rPr lang="zh-CN" altLang="en-US" noProof="0" smtClean="0"/>
              <a:t>单击此处编辑母版标题样式</a:t>
            </a:r>
          </a:p>
        </p:txBody>
      </p:sp>
      <p:sp>
        <p:nvSpPr>
          <p:cNvPr id="3151875" name="Rectangle 3"/>
          <p:cNvSpPr>
            <a:spLocks noGrp="1" noChangeArrowheads="1"/>
          </p:cNvSpPr>
          <p:nvPr>
            <p:ph type="subTitle" idx="1"/>
          </p:nvPr>
        </p:nvSpPr>
        <p:spPr>
          <a:xfrm>
            <a:off x="1828800" y="4495800"/>
            <a:ext cx="8534400" cy="1752600"/>
          </a:xfrm>
        </p:spPr>
        <p:txBody>
          <a:bodyPr/>
          <a:lstStyle>
            <a:lvl1pPr algn="ctr">
              <a:defRPr sz="1600" b="0"/>
            </a:lvl1pPr>
          </a:lstStyle>
          <a:p>
            <a:pPr lvl="0"/>
            <a:r>
              <a:rPr lang="zh-CN" altLang="en-US" noProof="0" smtClean="0"/>
              <a:t>单击此处编辑母版副标题样式</a:t>
            </a:r>
          </a:p>
        </p:txBody>
      </p:sp>
      <p:sp>
        <p:nvSpPr>
          <p:cNvPr id="6" name="Rectangle 4"/>
          <p:cNvSpPr>
            <a:spLocks noGrp="1" noChangeArrowheads="1"/>
          </p:cNvSpPr>
          <p:nvPr>
            <p:ph type="sldNum" sz="quarter" idx="10"/>
          </p:nvPr>
        </p:nvSpPr>
        <p:spPr>
          <a:xfrm>
            <a:off x="5135033" y="6629401"/>
            <a:ext cx="1828800" cy="150813"/>
          </a:xfrm>
        </p:spPr>
        <p:txBody>
          <a:bodyPr/>
          <a:lstStyle>
            <a:lvl1pPr>
              <a:defRPr>
                <a:latin typeface="Arial" panose="020B0604020202020204" pitchFamily="34" charset="0"/>
              </a:defRPr>
            </a:lvl1pPr>
          </a:lstStyle>
          <a:p>
            <a:r>
              <a:rPr lang="zh-CN" altLang="en-US"/>
              <a:t>第</a:t>
            </a:r>
            <a:fld id="{D3CFE2D5-2E02-4F1D-92C7-FE012130E216}" type="slidenum">
              <a:rPr lang="zh-CN" altLang="en-US"/>
              <a:pPr/>
              <a:t>‹#›</a:t>
            </a:fld>
            <a:r>
              <a:rPr lang="zh-CN" altLang="en-US"/>
              <a:t>页</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6427AAAD-B548-4122-9193-BBB2AD3EF25B}" type="slidenum">
              <a:rPr lang="zh-CN" altLang="en-US"/>
              <a:pPr/>
              <a:t>‹#›</a:t>
            </a:fld>
            <a:r>
              <a:rPr lang="zh-CN" altLang="en-US"/>
              <a:t>页</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p:txBody>
          <a:bodyPr/>
          <a:lstStyle>
            <a:lvl1pPr>
              <a:defRPr/>
            </a:lvl1pPr>
          </a:lstStyle>
          <a:p>
            <a:r>
              <a:rPr lang="zh-CN" altLang="en-US"/>
              <a:t>第</a:t>
            </a:r>
            <a:fld id="{4D8C3B97-0AB3-40D7-BDAA-0AC41E270A27}" type="slidenum">
              <a:rPr lang="zh-CN" altLang="en-US"/>
              <a:pPr/>
              <a:t>‹#›</a:t>
            </a:fld>
            <a:r>
              <a:rPr lang="zh-CN" altLang="en-US"/>
              <a:t>页</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p:txBody>
          <a:bodyPr/>
          <a:lstStyle>
            <a:lvl1pPr>
              <a:defRPr/>
            </a:lvl1pPr>
          </a:lstStyle>
          <a:p>
            <a:r>
              <a:rPr lang="zh-CN" altLang="en-US"/>
              <a:t>第</a:t>
            </a:r>
            <a:fld id="{7C277CC3-BEB5-41DF-A54F-74574E3C91E4}" type="slidenum">
              <a:rPr lang="zh-CN" altLang="en-US"/>
              <a:pPr/>
              <a:t>‹#›</a:t>
            </a:fld>
            <a:r>
              <a:rPr lang="zh-CN" altLang="en-US"/>
              <a:t>页</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p:txBody>
          <a:bodyPr/>
          <a:lstStyle>
            <a:lvl1pPr>
              <a:defRPr/>
            </a:lvl1pPr>
          </a:lstStyle>
          <a:p>
            <a:r>
              <a:rPr lang="zh-CN" altLang="en-US"/>
              <a:t>第</a:t>
            </a:r>
            <a:fld id="{B09A02B2-F40E-402A-9791-AAC9B9592E78}" type="slidenum">
              <a:rPr lang="zh-CN" altLang="en-US"/>
              <a:pPr/>
              <a:t>‹#›</a:t>
            </a:fld>
            <a:r>
              <a:rPr lang="zh-CN" altLang="en-US"/>
              <a:t>页</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p:txBody>
          <a:bodyPr/>
          <a:lstStyle>
            <a:lvl1pPr>
              <a:defRPr/>
            </a:lvl1pPr>
          </a:lstStyle>
          <a:p>
            <a:r>
              <a:rPr lang="zh-CN" altLang="en-US"/>
              <a:t>第</a:t>
            </a:r>
            <a:fld id="{D7F3B8D8-C388-4969-9BFB-3BB0F0DB4319}" type="slidenum">
              <a:rPr lang="zh-CN" altLang="en-US"/>
              <a:pPr/>
              <a:t>‹#›</a:t>
            </a:fld>
            <a:r>
              <a:rPr lang="zh-CN" altLang="en-US"/>
              <a:t>页</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r>
              <a:rPr lang="zh-CN" altLang="en-US"/>
              <a:t>第</a:t>
            </a:r>
            <a:fld id="{541F5507-9203-4FA9-8F20-A7A4F7A8CF01}" type="slidenum">
              <a:rPr lang="zh-CN" altLang="en-US"/>
              <a:pPr/>
              <a:t>‹#›</a:t>
            </a:fld>
            <a:r>
              <a:rPr lang="zh-CN" altLang="en-US"/>
              <a:t>页</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p:txBody>
          <a:bodyPr/>
          <a:lstStyle>
            <a:lvl1pPr>
              <a:defRPr/>
            </a:lvl1pPr>
          </a:lstStyle>
          <a:p>
            <a:r>
              <a:rPr lang="zh-CN" altLang="en-US"/>
              <a:t>第</a:t>
            </a:r>
            <a:fld id="{28ADA457-AF91-44D9-90C6-086B9F3F351A}" type="slidenum">
              <a:rPr lang="zh-CN" altLang="en-US"/>
              <a:pPr/>
              <a:t>‹#›</a:t>
            </a:fld>
            <a:r>
              <a:rPr lang="zh-CN" altLang="en-US"/>
              <a:t>页</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p:txBody>
          <a:bodyPr/>
          <a:lstStyle>
            <a:lvl1pPr>
              <a:defRPr/>
            </a:lvl1pPr>
          </a:lstStyle>
          <a:p>
            <a:r>
              <a:rPr lang="zh-CN" altLang="en-US"/>
              <a:t>第</a:t>
            </a:r>
            <a:fld id="{AE8EA677-A49A-425E-AC52-41119A4B9BD9}" type="slidenum">
              <a:rPr lang="zh-CN" altLang="en-US"/>
              <a:pPr/>
              <a:t>‹#›</a:t>
            </a:fld>
            <a:r>
              <a:rPr lang="zh-CN" altLang="en-US"/>
              <a:t>页</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73DC2BC0-C705-4445-A013-42C2C19094ED}" type="slidenum">
              <a:rPr lang="zh-CN" altLang="en-US"/>
              <a:pPr/>
              <a:t>‹#›</a:t>
            </a:fld>
            <a:r>
              <a:rPr lang="zh-CN" altLang="en-US"/>
              <a:t>页</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50818" y="457200"/>
            <a:ext cx="2626783"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8351" y="457200"/>
            <a:ext cx="7679267" cy="5638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EDFE0AFE-51F0-4DC9-A07D-A484BC471351}" type="slidenum">
              <a:rPr lang="zh-CN" altLang="en-US"/>
              <a:pPr/>
              <a:t>‹#›</a:t>
            </a:fld>
            <a:r>
              <a:rPr lang="zh-CN" altLang="en-US"/>
              <a:t>页</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6E14E445-69B7-4BFD-898A-7D72EFC9A7F6}" type="slidenum">
              <a:rPr lang="zh-CN" altLang="en-US"/>
              <a:pPr/>
              <a:t>‹#›</a:t>
            </a:fld>
            <a:r>
              <a:rPr lang="zh-CN" altLang="en-US"/>
              <a:t>页</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1"/>
            <a:ext cx="2743200" cy="365125"/>
          </a:xfrm>
          <a:prstGeom prst="rect">
            <a:avLst/>
          </a:prstGeom>
        </p:spPr>
        <p:txBody>
          <a:bodyPr/>
          <a:lstStyle>
            <a:lvl1pPr>
              <a:defRPr/>
            </a:lvl1pPr>
          </a:lstStyle>
          <a:p>
            <a:pPr>
              <a:defRPr/>
            </a:pPr>
            <a:fld id="{D96BA467-3CE8-44BE-8FB6-66C909855335}" type="datetimeFigureOut">
              <a:rPr lang="zh-CN" altLang="en-US"/>
              <a:pPr>
                <a:defRPr/>
              </a:pPr>
              <a:t>2017-7-6</a:t>
            </a:fld>
            <a:endParaRPr lang="zh-CN" altLang="en-US"/>
          </a:p>
        </p:txBody>
      </p:sp>
      <p:sp>
        <p:nvSpPr>
          <p:cNvPr id="3" name="页脚占位符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3695ABBB-213F-4DDA-A70D-C18EC5DD46F9}"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4E908C06-86C0-4A67-AFD8-45769A237D29}" type="slidenum">
              <a:rPr lang="zh-CN" altLang="en-US"/>
              <a:pPr/>
              <a:t>‹#›</a:t>
            </a:fld>
            <a:r>
              <a:rPr lang="zh-CN" altLang="en-US"/>
              <a:t>页</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838200" y="6356351"/>
            <a:ext cx="2743200" cy="365125"/>
          </a:xfrm>
          <a:prstGeom prst="rect">
            <a:avLst/>
          </a:prstGeom>
        </p:spPr>
        <p:txBody>
          <a:bodyPr/>
          <a:lstStyle>
            <a:lvl1pPr>
              <a:defRPr/>
            </a:lvl1pPr>
          </a:lstStyle>
          <a:p>
            <a:pPr>
              <a:defRPr/>
            </a:pPr>
            <a:fld id="{6EE5FF63-7406-4AC4-A72D-B7317DA17BF8}" type="datetimeFigureOut">
              <a:rPr lang="zh-CN" altLang="en-US"/>
              <a:pPr>
                <a:defRPr/>
              </a:pPr>
              <a:t>2017-7-6</a:t>
            </a:fld>
            <a:endParaRPr lang="zh-CN" altLang="en-US"/>
          </a:p>
        </p:txBody>
      </p:sp>
      <p:sp>
        <p:nvSpPr>
          <p:cNvPr id="4" name="页脚占位符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EB2FA462-4A28-46D2-BB61-94A7F9BCBB45}"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5" descr="英文"/>
          <p:cNvPicPr>
            <a:picLocks noChangeAspect="1" noChangeArrowheads="1"/>
          </p:cNvPicPr>
          <p:nvPr/>
        </p:nvPicPr>
        <p:blipFill>
          <a:blip r:embed="rId2" cstate="screen"/>
          <a:srcRect/>
          <a:stretch>
            <a:fillRect/>
          </a:stretch>
        </p:blipFill>
        <p:spPr bwMode="auto">
          <a:xfrm>
            <a:off x="11176000" y="6350000"/>
            <a:ext cx="914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6"/>
          <p:cNvSpPr>
            <a:spLocks noChangeShapeType="1"/>
          </p:cNvSpPr>
          <p:nvPr/>
        </p:nvSpPr>
        <p:spPr bwMode="auto">
          <a:xfrm>
            <a:off x="0" y="3141663"/>
            <a:ext cx="12192000" cy="0"/>
          </a:xfrm>
          <a:prstGeom prst="line">
            <a:avLst/>
          </a:prstGeom>
          <a:noFill/>
          <a:ln w="31750">
            <a:solidFill>
              <a:srgbClr val="0063B0"/>
            </a:solidFill>
            <a:round/>
          </a:ln>
          <a:effectLst/>
        </p:spPr>
        <p:txBody>
          <a:bodyPr wrap="none" lIns="90000" tIns="46800" rIns="90000" bIns="46800" anchor="ctr"/>
          <a:lstStyle/>
          <a:p>
            <a:pPr fontAlgn="base">
              <a:spcBef>
                <a:spcPct val="0"/>
              </a:spcBef>
              <a:spcAft>
                <a:spcPct val="0"/>
              </a:spcAft>
              <a:defRPr/>
            </a:pPr>
            <a:endParaRPr lang="zh-CN" altLang="en-US" sz="1800">
              <a:solidFill>
                <a:srgbClr val="000000"/>
              </a:solidFill>
            </a:endParaRPr>
          </a:p>
        </p:txBody>
      </p:sp>
      <p:sp>
        <p:nvSpPr>
          <p:cNvPr id="3151874" name="Rectangle 2"/>
          <p:cNvSpPr>
            <a:spLocks noGrp="1" noChangeArrowheads="1"/>
          </p:cNvSpPr>
          <p:nvPr>
            <p:ph type="ctrTitle"/>
          </p:nvPr>
        </p:nvSpPr>
        <p:spPr>
          <a:xfrm>
            <a:off x="914400" y="3200400"/>
            <a:ext cx="10363200" cy="1143000"/>
          </a:xfrm>
        </p:spPr>
        <p:txBody>
          <a:bodyPr/>
          <a:lstStyle>
            <a:lvl1pPr algn="ctr">
              <a:tabLst>
                <a:tab pos="566420" algn="l"/>
              </a:tabLst>
              <a:defRPr/>
            </a:lvl1pPr>
          </a:lstStyle>
          <a:p>
            <a:pPr lvl="0"/>
            <a:r>
              <a:rPr lang="zh-CN" altLang="en-US" noProof="0" smtClean="0"/>
              <a:t>单击此处编辑母版标题样式</a:t>
            </a:r>
          </a:p>
        </p:txBody>
      </p:sp>
      <p:sp>
        <p:nvSpPr>
          <p:cNvPr id="3151875" name="Rectangle 3"/>
          <p:cNvSpPr>
            <a:spLocks noGrp="1" noChangeArrowheads="1"/>
          </p:cNvSpPr>
          <p:nvPr>
            <p:ph type="subTitle" idx="1"/>
          </p:nvPr>
        </p:nvSpPr>
        <p:spPr>
          <a:xfrm>
            <a:off x="1828800" y="4495800"/>
            <a:ext cx="8534400" cy="1752600"/>
          </a:xfrm>
        </p:spPr>
        <p:txBody>
          <a:bodyPr/>
          <a:lstStyle>
            <a:lvl1pPr algn="ctr">
              <a:defRPr sz="1600" b="0"/>
            </a:lvl1pPr>
          </a:lstStyle>
          <a:p>
            <a:pPr lvl="0"/>
            <a:r>
              <a:rPr lang="zh-CN" altLang="en-US" noProof="0" smtClean="0"/>
              <a:t>单击此处编辑母版副标题样式</a:t>
            </a:r>
          </a:p>
        </p:txBody>
      </p:sp>
      <p:sp>
        <p:nvSpPr>
          <p:cNvPr id="6" name="Rectangle 4"/>
          <p:cNvSpPr>
            <a:spLocks noGrp="1" noChangeArrowheads="1"/>
          </p:cNvSpPr>
          <p:nvPr>
            <p:ph type="sldNum" sz="quarter" idx="10"/>
          </p:nvPr>
        </p:nvSpPr>
        <p:spPr>
          <a:xfrm>
            <a:off x="5135033" y="6629401"/>
            <a:ext cx="1828800" cy="150813"/>
          </a:xfrm>
        </p:spPr>
        <p:txBody>
          <a:bodyPr/>
          <a:lstStyle>
            <a:lvl1pPr>
              <a:defRPr>
                <a:latin typeface="Arial" panose="020B0604020202020204" pitchFamily="34" charset="0"/>
              </a:defRPr>
            </a:lvl1pPr>
          </a:lstStyle>
          <a:p>
            <a:r>
              <a:rPr lang="zh-CN" altLang="en-US"/>
              <a:t>第</a:t>
            </a:r>
            <a:fld id="{D3CFE2D5-2E02-4F1D-92C7-FE012130E216}" type="slidenum">
              <a:rPr lang="zh-CN" altLang="en-US"/>
              <a:pPr/>
              <a:t>‹#›</a:t>
            </a:fld>
            <a:r>
              <a:rPr lang="zh-CN" altLang="en-US"/>
              <a:t>页</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6427AAAD-B548-4122-9193-BBB2AD3EF25B}" type="slidenum">
              <a:rPr lang="zh-CN" altLang="en-US"/>
              <a:pPr/>
              <a:t>‹#›</a:t>
            </a:fld>
            <a:r>
              <a:rPr lang="zh-CN" altLang="en-US"/>
              <a:t>页</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p:txBody>
          <a:bodyPr/>
          <a:lstStyle>
            <a:lvl1pPr>
              <a:defRPr/>
            </a:lvl1pPr>
          </a:lstStyle>
          <a:p>
            <a:r>
              <a:rPr lang="zh-CN" altLang="en-US"/>
              <a:t>第</a:t>
            </a:r>
            <a:fld id="{4D8C3B97-0AB3-40D7-BDAA-0AC41E270A27}" type="slidenum">
              <a:rPr lang="zh-CN" altLang="en-US"/>
              <a:pPr/>
              <a:t>‹#›</a:t>
            </a:fld>
            <a:r>
              <a:rPr lang="zh-CN" altLang="en-US"/>
              <a:t>页</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p:txBody>
          <a:bodyPr/>
          <a:lstStyle>
            <a:lvl1pPr>
              <a:defRPr/>
            </a:lvl1pPr>
          </a:lstStyle>
          <a:p>
            <a:r>
              <a:rPr lang="zh-CN" altLang="en-US"/>
              <a:t>第</a:t>
            </a:r>
            <a:fld id="{7C277CC3-BEB5-41DF-A54F-74574E3C91E4}" type="slidenum">
              <a:rPr lang="zh-CN" altLang="en-US"/>
              <a:pPr/>
              <a:t>‹#›</a:t>
            </a:fld>
            <a:r>
              <a:rPr lang="zh-CN" altLang="en-US"/>
              <a:t>页</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p:txBody>
          <a:bodyPr/>
          <a:lstStyle>
            <a:lvl1pPr>
              <a:defRPr/>
            </a:lvl1pPr>
          </a:lstStyle>
          <a:p>
            <a:r>
              <a:rPr lang="zh-CN" altLang="en-US"/>
              <a:t>第</a:t>
            </a:r>
            <a:fld id="{B09A02B2-F40E-402A-9791-AAC9B9592E78}" type="slidenum">
              <a:rPr lang="zh-CN" altLang="en-US"/>
              <a:pPr/>
              <a:t>‹#›</a:t>
            </a:fld>
            <a:r>
              <a:rPr lang="zh-CN" altLang="en-US"/>
              <a:t>页</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105369" y="2963333"/>
            <a:ext cx="3036932" cy="3268134"/>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 name="组合 3"/>
          <p:cNvGrpSpPr/>
          <p:nvPr userDrawn="1"/>
        </p:nvGrpSpPr>
        <p:grpSpPr>
          <a:xfrm>
            <a:off x="9617885" y="4656238"/>
            <a:ext cx="1925688" cy="1495204"/>
            <a:chOff x="9152477" y="5272543"/>
            <a:chExt cx="785152" cy="609631"/>
          </a:xfrm>
        </p:grpSpPr>
        <p:sp>
          <p:nvSpPr>
            <p:cNvPr id="37" name="任意多边形 36"/>
            <p:cNvSpPr/>
            <p:nvPr/>
          </p:nvSpPr>
          <p:spPr>
            <a:xfrm flipH="1">
              <a:off x="9397642" y="5273274"/>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flipH="1">
              <a:off x="9491954" y="5398008"/>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flipH="1">
              <a:off x="9317987" y="5399632"/>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userDrawn="1"/>
          </p:nvSpPr>
          <p:spPr>
            <a:xfrm flipH="1">
              <a:off x="9761330" y="5515027"/>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flipH="1">
              <a:off x="9584362" y="5514459"/>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flipH="1">
              <a:off x="9407394" y="5516651"/>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flipH="1">
              <a:off x="9653766" y="5272543"/>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flipH="1">
              <a:off x="9480706" y="5274034"/>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flipH="1">
              <a:off x="9576641" y="5397114"/>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flipH="1">
              <a:off x="9401534" y="5397829"/>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flipH="1">
              <a:off x="9226552" y="5401255"/>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flipH="1">
              <a:off x="9669724" y="5516651"/>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flipH="1">
              <a:off x="9492466" y="5516651"/>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flipH="1">
              <a:off x="9313333" y="5519493"/>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flipH="1">
              <a:off x="9762233" y="5636082"/>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flipH="1">
              <a:off x="9584225" y="5638518"/>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flipH="1">
              <a:off x="9501038" y="5640169"/>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flipH="1">
              <a:off x="9676556" y="5757897"/>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flipH="1">
              <a:off x="9407581" y="5641793"/>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p:nvSpPr>
          <p:spPr>
            <a:xfrm flipH="1">
              <a:off x="9236477" y="5520384"/>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flipH="1">
              <a:off x="9152477" y="5643961"/>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flipH="1">
              <a:off x="9316975" y="5640169"/>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Straight Connector 15"/>
          <p:cNvCxnSpPr/>
          <p:nvPr userDrawn="1"/>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6"/>
          <p:cNvCxnSpPr/>
          <p:nvPr userDrawn="1"/>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8"/>
          <p:cNvCxnSpPr/>
          <p:nvPr userDrawn="1"/>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20"/>
          <p:cNvCxnSpPr/>
          <p:nvPr userDrawn="1"/>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22"/>
          <p:cNvCxnSpPr/>
          <p:nvPr userDrawn="1"/>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矩形 2"/>
          <p:cNvSpPr/>
          <p:nvPr userDrawn="1"/>
        </p:nvSpPr>
        <p:spPr>
          <a:xfrm>
            <a:off x="25993" y="-832"/>
            <a:ext cx="12169463" cy="6858000"/>
          </a:xfrm>
          <a:prstGeom prst="rect">
            <a:avLst/>
          </a:prstGeom>
          <a:solidFill>
            <a:schemeClr val="tx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l"/>
            </a:pPr>
            <a:endParaRPr lang="zh-CN" altLang="en-US" sz="3200" dirty="0">
              <a:latin typeface="华文琥珀" panose="02010800040101010101" pitchFamily="2" charset="-122"/>
              <a:ea typeface="华文琥珀" panose="02010800040101010101" pitchFamily="2" charset="-122"/>
            </a:endParaRPr>
          </a:p>
        </p:txBody>
      </p:sp>
      <p:sp>
        <p:nvSpPr>
          <p:cNvPr id="5" name="任意多边形 4"/>
          <p:cNvSpPr/>
          <p:nvPr userDrawn="1"/>
        </p:nvSpPr>
        <p:spPr>
          <a:xfrm>
            <a:off x="9583838" y="4629874"/>
            <a:ext cx="1967695" cy="1516284"/>
          </a:xfrm>
          <a:custGeom>
            <a:avLst/>
            <a:gdLst>
              <a:gd name="connsiteX0" fmla="*/ 578735 w 1886674"/>
              <a:gd name="connsiteY0" fmla="*/ 277793 h 1481560"/>
              <a:gd name="connsiteX1" fmla="*/ 775504 w 1886674"/>
              <a:gd name="connsiteY1" fmla="*/ 23150 h 1481560"/>
              <a:gd name="connsiteX2" fmla="*/ 1597307 w 1886674"/>
              <a:gd name="connsiteY2" fmla="*/ 0 h 1481560"/>
              <a:gd name="connsiteX3" fmla="*/ 1238492 w 1886674"/>
              <a:gd name="connsiteY3" fmla="*/ 590309 h 1481560"/>
              <a:gd name="connsiteX4" fmla="*/ 1666755 w 1886674"/>
              <a:gd name="connsiteY4" fmla="*/ 567160 h 1481560"/>
              <a:gd name="connsiteX5" fmla="*/ 1886674 w 1886674"/>
              <a:gd name="connsiteY5" fmla="*/ 891251 h 1481560"/>
              <a:gd name="connsiteX6" fmla="*/ 1446836 w 1886674"/>
              <a:gd name="connsiteY6" fmla="*/ 1481560 h 1481560"/>
              <a:gd name="connsiteX7" fmla="*/ 1273216 w 1886674"/>
              <a:gd name="connsiteY7" fmla="*/ 1203767 h 1481560"/>
              <a:gd name="connsiteX8" fmla="*/ 0 w 1886674"/>
              <a:gd name="connsiteY8" fmla="*/ 1203767 h 1481560"/>
              <a:gd name="connsiteX9" fmla="*/ 381965 w 1886674"/>
              <a:gd name="connsiteY9" fmla="*/ 590309 h 1481560"/>
              <a:gd name="connsiteX10" fmla="*/ 185195 w 1886674"/>
              <a:gd name="connsiteY10" fmla="*/ 335666 h 1481560"/>
              <a:gd name="connsiteX11" fmla="*/ 578735 w 1886674"/>
              <a:gd name="connsiteY11" fmla="*/ 277793 h 1481560"/>
              <a:gd name="connsiteX0-1" fmla="*/ 613459 w 1921398"/>
              <a:gd name="connsiteY0-2" fmla="*/ 277793 h 1481560"/>
              <a:gd name="connsiteX1-3" fmla="*/ 810228 w 1921398"/>
              <a:gd name="connsiteY1-4" fmla="*/ 23150 h 1481560"/>
              <a:gd name="connsiteX2-5" fmla="*/ 1632031 w 1921398"/>
              <a:gd name="connsiteY2-6" fmla="*/ 0 h 1481560"/>
              <a:gd name="connsiteX3-7" fmla="*/ 1273216 w 1921398"/>
              <a:gd name="connsiteY3-8" fmla="*/ 590309 h 1481560"/>
              <a:gd name="connsiteX4-9" fmla="*/ 1701479 w 1921398"/>
              <a:gd name="connsiteY4-10" fmla="*/ 567160 h 1481560"/>
              <a:gd name="connsiteX5-11" fmla="*/ 1921398 w 1921398"/>
              <a:gd name="connsiteY5-12" fmla="*/ 891251 h 1481560"/>
              <a:gd name="connsiteX6-13" fmla="*/ 1481560 w 1921398"/>
              <a:gd name="connsiteY6-14" fmla="*/ 1481560 h 1481560"/>
              <a:gd name="connsiteX7-15" fmla="*/ 1307940 w 1921398"/>
              <a:gd name="connsiteY7-16" fmla="*/ 1203767 h 1481560"/>
              <a:gd name="connsiteX8-17" fmla="*/ 0 w 1921398"/>
              <a:gd name="connsiteY8-18" fmla="*/ 1238491 h 1481560"/>
              <a:gd name="connsiteX9-19" fmla="*/ 416689 w 1921398"/>
              <a:gd name="connsiteY9-20" fmla="*/ 590309 h 1481560"/>
              <a:gd name="connsiteX10-21" fmla="*/ 219919 w 1921398"/>
              <a:gd name="connsiteY10-22" fmla="*/ 335666 h 1481560"/>
              <a:gd name="connsiteX11-23" fmla="*/ 613459 w 1921398"/>
              <a:gd name="connsiteY11-24" fmla="*/ 277793 h 1481560"/>
              <a:gd name="connsiteX0-25" fmla="*/ 625033 w 1932972"/>
              <a:gd name="connsiteY0-26" fmla="*/ 277793 h 1481560"/>
              <a:gd name="connsiteX1-27" fmla="*/ 821802 w 1932972"/>
              <a:gd name="connsiteY1-28" fmla="*/ 23150 h 1481560"/>
              <a:gd name="connsiteX2-29" fmla="*/ 1643605 w 1932972"/>
              <a:gd name="connsiteY2-30" fmla="*/ 0 h 1481560"/>
              <a:gd name="connsiteX3-31" fmla="*/ 1284790 w 1932972"/>
              <a:gd name="connsiteY3-32" fmla="*/ 590309 h 1481560"/>
              <a:gd name="connsiteX4-33" fmla="*/ 1713053 w 1932972"/>
              <a:gd name="connsiteY4-34" fmla="*/ 567160 h 1481560"/>
              <a:gd name="connsiteX5-35" fmla="*/ 1932972 w 1932972"/>
              <a:gd name="connsiteY5-36" fmla="*/ 891251 h 1481560"/>
              <a:gd name="connsiteX6-37" fmla="*/ 1493134 w 1932972"/>
              <a:gd name="connsiteY6-38" fmla="*/ 1481560 h 1481560"/>
              <a:gd name="connsiteX7-39" fmla="*/ 1319514 w 1932972"/>
              <a:gd name="connsiteY7-40" fmla="*/ 1203767 h 1481560"/>
              <a:gd name="connsiteX8-41" fmla="*/ 0 w 1932972"/>
              <a:gd name="connsiteY8-42" fmla="*/ 1238491 h 1481560"/>
              <a:gd name="connsiteX9-43" fmla="*/ 428263 w 1932972"/>
              <a:gd name="connsiteY9-44" fmla="*/ 590309 h 1481560"/>
              <a:gd name="connsiteX10-45" fmla="*/ 231493 w 1932972"/>
              <a:gd name="connsiteY10-46" fmla="*/ 335666 h 1481560"/>
              <a:gd name="connsiteX11-47" fmla="*/ 625033 w 1932972"/>
              <a:gd name="connsiteY11-48" fmla="*/ 277793 h 1481560"/>
              <a:gd name="connsiteX0-49" fmla="*/ 636608 w 1944547"/>
              <a:gd name="connsiteY0-50" fmla="*/ 277793 h 1481560"/>
              <a:gd name="connsiteX1-51" fmla="*/ 833377 w 1944547"/>
              <a:gd name="connsiteY1-52" fmla="*/ 23150 h 1481560"/>
              <a:gd name="connsiteX2-53" fmla="*/ 1655180 w 1944547"/>
              <a:gd name="connsiteY2-54" fmla="*/ 0 h 1481560"/>
              <a:gd name="connsiteX3-55" fmla="*/ 1296365 w 1944547"/>
              <a:gd name="connsiteY3-56" fmla="*/ 590309 h 1481560"/>
              <a:gd name="connsiteX4-57" fmla="*/ 1724628 w 1944547"/>
              <a:gd name="connsiteY4-58" fmla="*/ 567160 h 1481560"/>
              <a:gd name="connsiteX5-59" fmla="*/ 1944547 w 1944547"/>
              <a:gd name="connsiteY5-60" fmla="*/ 891251 h 1481560"/>
              <a:gd name="connsiteX6-61" fmla="*/ 1504709 w 1944547"/>
              <a:gd name="connsiteY6-62" fmla="*/ 1481560 h 1481560"/>
              <a:gd name="connsiteX7-63" fmla="*/ 1331089 w 1944547"/>
              <a:gd name="connsiteY7-64" fmla="*/ 1203767 h 1481560"/>
              <a:gd name="connsiteX8-65" fmla="*/ 0 w 1944547"/>
              <a:gd name="connsiteY8-66" fmla="*/ 1226916 h 1481560"/>
              <a:gd name="connsiteX9-67" fmla="*/ 439838 w 1944547"/>
              <a:gd name="connsiteY9-68" fmla="*/ 590309 h 1481560"/>
              <a:gd name="connsiteX10-69" fmla="*/ 243068 w 1944547"/>
              <a:gd name="connsiteY10-70" fmla="*/ 335666 h 1481560"/>
              <a:gd name="connsiteX11-71" fmla="*/ 636608 w 1944547"/>
              <a:gd name="connsiteY11-72" fmla="*/ 277793 h 1481560"/>
              <a:gd name="connsiteX0-73" fmla="*/ 659757 w 1967696"/>
              <a:gd name="connsiteY0-74" fmla="*/ 277793 h 1481560"/>
              <a:gd name="connsiteX1-75" fmla="*/ 856526 w 1967696"/>
              <a:gd name="connsiteY1-76" fmla="*/ 23150 h 1481560"/>
              <a:gd name="connsiteX2-77" fmla="*/ 1678329 w 1967696"/>
              <a:gd name="connsiteY2-78" fmla="*/ 0 h 1481560"/>
              <a:gd name="connsiteX3-79" fmla="*/ 1319514 w 1967696"/>
              <a:gd name="connsiteY3-80" fmla="*/ 590309 h 1481560"/>
              <a:gd name="connsiteX4-81" fmla="*/ 1747777 w 1967696"/>
              <a:gd name="connsiteY4-82" fmla="*/ 567160 h 1481560"/>
              <a:gd name="connsiteX5-83" fmla="*/ 1967696 w 1967696"/>
              <a:gd name="connsiteY5-84" fmla="*/ 891251 h 1481560"/>
              <a:gd name="connsiteX6-85" fmla="*/ 1527858 w 1967696"/>
              <a:gd name="connsiteY6-86" fmla="*/ 1481560 h 1481560"/>
              <a:gd name="connsiteX7-87" fmla="*/ 1354238 w 1967696"/>
              <a:gd name="connsiteY7-88" fmla="*/ 1203767 h 1481560"/>
              <a:gd name="connsiteX8-89" fmla="*/ 0 w 1967696"/>
              <a:gd name="connsiteY8-90" fmla="*/ 1238491 h 1481560"/>
              <a:gd name="connsiteX9-91" fmla="*/ 462987 w 1967696"/>
              <a:gd name="connsiteY9-92" fmla="*/ 590309 h 1481560"/>
              <a:gd name="connsiteX10-93" fmla="*/ 266217 w 1967696"/>
              <a:gd name="connsiteY10-94" fmla="*/ 335666 h 1481560"/>
              <a:gd name="connsiteX11-95" fmla="*/ 659757 w 1967696"/>
              <a:gd name="connsiteY11-96" fmla="*/ 277793 h 1481560"/>
              <a:gd name="connsiteX0-97" fmla="*/ 636607 w 1944546"/>
              <a:gd name="connsiteY0-98" fmla="*/ 277793 h 1481560"/>
              <a:gd name="connsiteX1-99" fmla="*/ 833376 w 1944546"/>
              <a:gd name="connsiteY1-100" fmla="*/ 23150 h 1481560"/>
              <a:gd name="connsiteX2-101" fmla="*/ 1655179 w 1944546"/>
              <a:gd name="connsiteY2-102" fmla="*/ 0 h 1481560"/>
              <a:gd name="connsiteX3-103" fmla="*/ 1296364 w 1944546"/>
              <a:gd name="connsiteY3-104" fmla="*/ 590309 h 1481560"/>
              <a:gd name="connsiteX4-105" fmla="*/ 1724627 w 1944546"/>
              <a:gd name="connsiteY4-106" fmla="*/ 567160 h 1481560"/>
              <a:gd name="connsiteX5-107" fmla="*/ 1944546 w 1944546"/>
              <a:gd name="connsiteY5-108" fmla="*/ 891251 h 1481560"/>
              <a:gd name="connsiteX6-109" fmla="*/ 1504708 w 1944546"/>
              <a:gd name="connsiteY6-110" fmla="*/ 1481560 h 1481560"/>
              <a:gd name="connsiteX7-111" fmla="*/ 1331088 w 1944546"/>
              <a:gd name="connsiteY7-112" fmla="*/ 1203767 h 1481560"/>
              <a:gd name="connsiteX8-113" fmla="*/ 0 w 1944546"/>
              <a:gd name="connsiteY8-114" fmla="*/ 1215342 h 1481560"/>
              <a:gd name="connsiteX9-115" fmla="*/ 439837 w 1944546"/>
              <a:gd name="connsiteY9-116" fmla="*/ 590309 h 1481560"/>
              <a:gd name="connsiteX10-117" fmla="*/ 243067 w 1944546"/>
              <a:gd name="connsiteY10-118" fmla="*/ 335666 h 1481560"/>
              <a:gd name="connsiteX11-119" fmla="*/ 636607 w 1944546"/>
              <a:gd name="connsiteY11-120" fmla="*/ 277793 h 1481560"/>
              <a:gd name="connsiteX0-121" fmla="*/ 636607 w 1944546"/>
              <a:gd name="connsiteY0-122" fmla="*/ 277793 h 1481560"/>
              <a:gd name="connsiteX1-123" fmla="*/ 833376 w 1944546"/>
              <a:gd name="connsiteY1-124" fmla="*/ 23150 h 1481560"/>
              <a:gd name="connsiteX2-125" fmla="*/ 1655179 w 1944546"/>
              <a:gd name="connsiteY2-126" fmla="*/ 0 h 1481560"/>
              <a:gd name="connsiteX3-127" fmla="*/ 1296364 w 1944546"/>
              <a:gd name="connsiteY3-128" fmla="*/ 590309 h 1481560"/>
              <a:gd name="connsiteX4-129" fmla="*/ 1724627 w 1944546"/>
              <a:gd name="connsiteY4-130" fmla="*/ 567160 h 1481560"/>
              <a:gd name="connsiteX5-131" fmla="*/ 1944546 w 1944546"/>
              <a:gd name="connsiteY5-132" fmla="*/ 891251 h 1481560"/>
              <a:gd name="connsiteX6-133" fmla="*/ 1504708 w 1944546"/>
              <a:gd name="connsiteY6-134" fmla="*/ 1481560 h 1481560"/>
              <a:gd name="connsiteX7-135" fmla="*/ 1331088 w 1944546"/>
              <a:gd name="connsiteY7-136" fmla="*/ 1203767 h 1481560"/>
              <a:gd name="connsiteX8-137" fmla="*/ 0 w 1944546"/>
              <a:gd name="connsiteY8-138" fmla="*/ 1215342 h 1481560"/>
              <a:gd name="connsiteX9-139" fmla="*/ 439837 w 1944546"/>
              <a:gd name="connsiteY9-140" fmla="*/ 590309 h 1481560"/>
              <a:gd name="connsiteX10-141" fmla="*/ 196768 w 1944546"/>
              <a:gd name="connsiteY10-142" fmla="*/ 289367 h 1481560"/>
              <a:gd name="connsiteX11-143" fmla="*/ 636607 w 1944546"/>
              <a:gd name="connsiteY11-144" fmla="*/ 277793 h 1481560"/>
              <a:gd name="connsiteX0-145" fmla="*/ 636607 w 1944546"/>
              <a:gd name="connsiteY0-146" fmla="*/ 312517 h 1516284"/>
              <a:gd name="connsiteX1-147" fmla="*/ 833376 w 1944546"/>
              <a:gd name="connsiteY1-148" fmla="*/ 57874 h 1516284"/>
              <a:gd name="connsiteX2-149" fmla="*/ 1678328 w 1944546"/>
              <a:gd name="connsiteY2-150" fmla="*/ 0 h 1516284"/>
              <a:gd name="connsiteX3-151" fmla="*/ 1296364 w 1944546"/>
              <a:gd name="connsiteY3-152" fmla="*/ 625033 h 1516284"/>
              <a:gd name="connsiteX4-153" fmla="*/ 1724627 w 1944546"/>
              <a:gd name="connsiteY4-154" fmla="*/ 601884 h 1516284"/>
              <a:gd name="connsiteX5-155" fmla="*/ 1944546 w 1944546"/>
              <a:gd name="connsiteY5-156" fmla="*/ 925975 h 1516284"/>
              <a:gd name="connsiteX6-157" fmla="*/ 1504708 w 1944546"/>
              <a:gd name="connsiteY6-158" fmla="*/ 1516284 h 1516284"/>
              <a:gd name="connsiteX7-159" fmla="*/ 1331088 w 1944546"/>
              <a:gd name="connsiteY7-160" fmla="*/ 1238491 h 1516284"/>
              <a:gd name="connsiteX8-161" fmla="*/ 0 w 1944546"/>
              <a:gd name="connsiteY8-162" fmla="*/ 1250066 h 1516284"/>
              <a:gd name="connsiteX9-163" fmla="*/ 439837 w 1944546"/>
              <a:gd name="connsiteY9-164" fmla="*/ 625033 h 1516284"/>
              <a:gd name="connsiteX10-165" fmla="*/ 196768 w 1944546"/>
              <a:gd name="connsiteY10-166" fmla="*/ 324091 h 1516284"/>
              <a:gd name="connsiteX11-167" fmla="*/ 636607 w 1944546"/>
              <a:gd name="connsiteY11-168" fmla="*/ 312517 h 1516284"/>
              <a:gd name="connsiteX0-169" fmla="*/ 636607 w 1944546"/>
              <a:gd name="connsiteY0-170" fmla="*/ 312517 h 1516284"/>
              <a:gd name="connsiteX1-171" fmla="*/ 798652 w 1944546"/>
              <a:gd name="connsiteY1-172" fmla="*/ 23150 h 1516284"/>
              <a:gd name="connsiteX2-173" fmla="*/ 1678328 w 1944546"/>
              <a:gd name="connsiteY2-174" fmla="*/ 0 h 1516284"/>
              <a:gd name="connsiteX3-175" fmla="*/ 1296364 w 1944546"/>
              <a:gd name="connsiteY3-176" fmla="*/ 625033 h 1516284"/>
              <a:gd name="connsiteX4-177" fmla="*/ 1724627 w 1944546"/>
              <a:gd name="connsiteY4-178" fmla="*/ 601884 h 1516284"/>
              <a:gd name="connsiteX5-179" fmla="*/ 1944546 w 1944546"/>
              <a:gd name="connsiteY5-180" fmla="*/ 925975 h 1516284"/>
              <a:gd name="connsiteX6-181" fmla="*/ 1504708 w 1944546"/>
              <a:gd name="connsiteY6-182" fmla="*/ 1516284 h 1516284"/>
              <a:gd name="connsiteX7-183" fmla="*/ 1331088 w 1944546"/>
              <a:gd name="connsiteY7-184" fmla="*/ 1238491 h 1516284"/>
              <a:gd name="connsiteX8-185" fmla="*/ 0 w 1944546"/>
              <a:gd name="connsiteY8-186" fmla="*/ 1250066 h 1516284"/>
              <a:gd name="connsiteX9-187" fmla="*/ 439837 w 1944546"/>
              <a:gd name="connsiteY9-188" fmla="*/ 625033 h 1516284"/>
              <a:gd name="connsiteX10-189" fmla="*/ 196768 w 1944546"/>
              <a:gd name="connsiteY10-190" fmla="*/ 324091 h 1516284"/>
              <a:gd name="connsiteX11-191" fmla="*/ 636607 w 1944546"/>
              <a:gd name="connsiteY11-192" fmla="*/ 312517 h 1516284"/>
              <a:gd name="connsiteX0-193" fmla="*/ 636607 w 1944546"/>
              <a:gd name="connsiteY0-194" fmla="*/ 324091 h 1527858"/>
              <a:gd name="connsiteX1-195" fmla="*/ 798652 w 1944546"/>
              <a:gd name="connsiteY1-196" fmla="*/ 34724 h 1527858"/>
              <a:gd name="connsiteX2-197" fmla="*/ 1701477 w 1944546"/>
              <a:gd name="connsiteY2-198" fmla="*/ 0 h 1527858"/>
              <a:gd name="connsiteX3-199" fmla="*/ 1296364 w 1944546"/>
              <a:gd name="connsiteY3-200" fmla="*/ 636607 h 1527858"/>
              <a:gd name="connsiteX4-201" fmla="*/ 1724627 w 1944546"/>
              <a:gd name="connsiteY4-202" fmla="*/ 613458 h 1527858"/>
              <a:gd name="connsiteX5-203" fmla="*/ 1944546 w 1944546"/>
              <a:gd name="connsiteY5-204" fmla="*/ 937549 h 1527858"/>
              <a:gd name="connsiteX6-205" fmla="*/ 1504708 w 1944546"/>
              <a:gd name="connsiteY6-206" fmla="*/ 1527858 h 1527858"/>
              <a:gd name="connsiteX7-207" fmla="*/ 1331088 w 1944546"/>
              <a:gd name="connsiteY7-208" fmla="*/ 1250065 h 1527858"/>
              <a:gd name="connsiteX8-209" fmla="*/ 0 w 1944546"/>
              <a:gd name="connsiteY8-210" fmla="*/ 1261640 h 1527858"/>
              <a:gd name="connsiteX9-211" fmla="*/ 439837 w 1944546"/>
              <a:gd name="connsiteY9-212" fmla="*/ 636607 h 1527858"/>
              <a:gd name="connsiteX10-213" fmla="*/ 196768 w 1944546"/>
              <a:gd name="connsiteY10-214" fmla="*/ 335665 h 1527858"/>
              <a:gd name="connsiteX11-215" fmla="*/ 636607 w 1944546"/>
              <a:gd name="connsiteY11-216" fmla="*/ 324091 h 1527858"/>
              <a:gd name="connsiteX0-217" fmla="*/ 636607 w 1967695"/>
              <a:gd name="connsiteY0-218" fmla="*/ 324091 h 1527858"/>
              <a:gd name="connsiteX1-219" fmla="*/ 798652 w 1967695"/>
              <a:gd name="connsiteY1-220" fmla="*/ 34724 h 1527858"/>
              <a:gd name="connsiteX2-221" fmla="*/ 1701477 w 1967695"/>
              <a:gd name="connsiteY2-222" fmla="*/ 0 h 1527858"/>
              <a:gd name="connsiteX3-223" fmla="*/ 1296364 w 1967695"/>
              <a:gd name="connsiteY3-224" fmla="*/ 636607 h 1527858"/>
              <a:gd name="connsiteX4-225" fmla="*/ 1724627 w 1967695"/>
              <a:gd name="connsiteY4-226" fmla="*/ 613458 h 1527858"/>
              <a:gd name="connsiteX5-227" fmla="*/ 1967695 w 1967695"/>
              <a:gd name="connsiteY5-228" fmla="*/ 937549 h 1527858"/>
              <a:gd name="connsiteX6-229" fmla="*/ 1504708 w 1967695"/>
              <a:gd name="connsiteY6-230" fmla="*/ 1527858 h 1527858"/>
              <a:gd name="connsiteX7-231" fmla="*/ 1331088 w 1967695"/>
              <a:gd name="connsiteY7-232" fmla="*/ 1250065 h 1527858"/>
              <a:gd name="connsiteX8-233" fmla="*/ 0 w 1967695"/>
              <a:gd name="connsiteY8-234" fmla="*/ 1261640 h 1527858"/>
              <a:gd name="connsiteX9-235" fmla="*/ 439837 w 1967695"/>
              <a:gd name="connsiteY9-236" fmla="*/ 636607 h 1527858"/>
              <a:gd name="connsiteX10-237" fmla="*/ 196768 w 1967695"/>
              <a:gd name="connsiteY10-238" fmla="*/ 335665 h 1527858"/>
              <a:gd name="connsiteX11-239" fmla="*/ 636607 w 1967695"/>
              <a:gd name="connsiteY11-240" fmla="*/ 324091 h 1527858"/>
              <a:gd name="connsiteX0-241" fmla="*/ 636607 w 1967695"/>
              <a:gd name="connsiteY0-242" fmla="*/ 324091 h 1516284"/>
              <a:gd name="connsiteX1-243" fmla="*/ 798652 w 1967695"/>
              <a:gd name="connsiteY1-244" fmla="*/ 34724 h 1516284"/>
              <a:gd name="connsiteX2-245" fmla="*/ 1701477 w 1967695"/>
              <a:gd name="connsiteY2-246" fmla="*/ 0 h 1516284"/>
              <a:gd name="connsiteX3-247" fmla="*/ 1296364 w 1967695"/>
              <a:gd name="connsiteY3-248" fmla="*/ 636607 h 1516284"/>
              <a:gd name="connsiteX4-249" fmla="*/ 1724627 w 1967695"/>
              <a:gd name="connsiteY4-250" fmla="*/ 613458 h 1516284"/>
              <a:gd name="connsiteX5-251" fmla="*/ 1967695 w 1967695"/>
              <a:gd name="connsiteY5-252" fmla="*/ 937549 h 1516284"/>
              <a:gd name="connsiteX6-253" fmla="*/ 1551006 w 1967695"/>
              <a:gd name="connsiteY6-254" fmla="*/ 1516284 h 1516284"/>
              <a:gd name="connsiteX7-255" fmla="*/ 1331088 w 1967695"/>
              <a:gd name="connsiteY7-256" fmla="*/ 1250065 h 1516284"/>
              <a:gd name="connsiteX8-257" fmla="*/ 0 w 1967695"/>
              <a:gd name="connsiteY8-258" fmla="*/ 1261640 h 1516284"/>
              <a:gd name="connsiteX9-259" fmla="*/ 439837 w 1967695"/>
              <a:gd name="connsiteY9-260" fmla="*/ 636607 h 1516284"/>
              <a:gd name="connsiteX10-261" fmla="*/ 196768 w 1967695"/>
              <a:gd name="connsiteY10-262" fmla="*/ 335665 h 1516284"/>
              <a:gd name="connsiteX11-263" fmla="*/ 636607 w 1967695"/>
              <a:gd name="connsiteY11-264" fmla="*/ 324091 h 1516284"/>
              <a:gd name="connsiteX0-265" fmla="*/ 636607 w 1967695"/>
              <a:gd name="connsiteY0-266" fmla="*/ 324091 h 1516284"/>
              <a:gd name="connsiteX1-267" fmla="*/ 798652 w 1967695"/>
              <a:gd name="connsiteY1-268" fmla="*/ 34724 h 1516284"/>
              <a:gd name="connsiteX2-269" fmla="*/ 1701477 w 1967695"/>
              <a:gd name="connsiteY2-270" fmla="*/ 0 h 1516284"/>
              <a:gd name="connsiteX3-271" fmla="*/ 1296364 w 1967695"/>
              <a:gd name="connsiteY3-272" fmla="*/ 636607 h 1516284"/>
              <a:gd name="connsiteX4-273" fmla="*/ 1724627 w 1967695"/>
              <a:gd name="connsiteY4-274" fmla="*/ 601883 h 1516284"/>
              <a:gd name="connsiteX5-275" fmla="*/ 1967695 w 1967695"/>
              <a:gd name="connsiteY5-276" fmla="*/ 937549 h 1516284"/>
              <a:gd name="connsiteX6-277" fmla="*/ 1551006 w 1967695"/>
              <a:gd name="connsiteY6-278" fmla="*/ 1516284 h 1516284"/>
              <a:gd name="connsiteX7-279" fmla="*/ 1331088 w 1967695"/>
              <a:gd name="connsiteY7-280" fmla="*/ 1250065 h 1516284"/>
              <a:gd name="connsiteX8-281" fmla="*/ 0 w 1967695"/>
              <a:gd name="connsiteY8-282" fmla="*/ 1261640 h 1516284"/>
              <a:gd name="connsiteX9-283" fmla="*/ 439837 w 1967695"/>
              <a:gd name="connsiteY9-284" fmla="*/ 636607 h 1516284"/>
              <a:gd name="connsiteX10-285" fmla="*/ 196768 w 1967695"/>
              <a:gd name="connsiteY10-286" fmla="*/ 335665 h 1516284"/>
              <a:gd name="connsiteX11-287" fmla="*/ 636607 w 1967695"/>
              <a:gd name="connsiteY11-288" fmla="*/ 324091 h 15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967695" h="1516284">
                <a:moveTo>
                  <a:pt x="636607" y="324091"/>
                </a:moveTo>
                <a:lnTo>
                  <a:pt x="798652" y="34724"/>
                </a:lnTo>
                <a:lnTo>
                  <a:pt x="1701477" y="0"/>
                </a:lnTo>
                <a:lnTo>
                  <a:pt x="1296364" y="636607"/>
                </a:lnTo>
                <a:lnTo>
                  <a:pt x="1724627" y="601883"/>
                </a:lnTo>
                <a:lnTo>
                  <a:pt x="1967695" y="937549"/>
                </a:lnTo>
                <a:lnTo>
                  <a:pt x="1551006" y="1516284"/>
                </a:lnTo>
                <a:lnTo>
                  <a:pt x="1331088" y="1250065"/>
                </a:lnTo>
                <a:lnTo>
                  <a:pt x="0" y="1261640"/>
                </a:lnTo>
                <a:lnTo>
                  <a:pt x="439837" y="636607"/>
                </a:lnTo>
                <a:lnTo>
                  <a:pt x="196768" y="335665"/>
                </a:lnTo>
                <a:lnTo>
                  <a:pt x="636607" y="324091"/>
                </a:lnTo>
                <a:close/>
              </a:path>
            </a:pathLst>
          </a:cu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l"/>
            </a:pPr>
            <a:endParaRPr lang="zh-CN" altLang="en-US" sz="3200" dirty="0">
              <a:latin typeface="华文琥珀" panose="02010800040101010101" pitchFamily="2" charset="-122"/>
              <a:ea typeface="华文琥珀" panose="02010800040101010101" pitchFamily="2" charset="-122"/>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768352" y="457200"/>
            <a:ext cx="10509249"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5603"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2" name="Line 4"/>
          <p:cNvSpPr>
            <a:spLocks noChangeShapeType="1"/>
          </p:cNvSpPr>
          <p:nvPr/>
        </p:nvSpPr>
        <p:spPr bwMode="auto">
          <a:xfrm>
            <a:off x="829734" y="1244600"/>
            <a:ext cx="10589684" cy="0"/>
          </a:xfrm>
          <a:prstGeom prst="line">
            <a:avLst/>
          </a:prstGeom>
          <a:noFill/>
          <a:ln w="57150">
            <a:solidFill>
              <a:srgbClr val="0063B0"/>
            </a:solidFill>
            <a:round/>
          </a:ln>
          <a:effectLst/>
        </p:spPr>
        <p:txBody>
          <a:bodyPr lIns="90000" tIns="46800" rIns="90000" bIns="46800"/>
          <a:lstStyle/>
          <a:p>
            <a:pPr fontAlgn="base">
              <a:spcBef>
                <a:spcPct val="0"/>
              </a:spcBef>
              <a:spcAft>
                <a:spcPct val="0"/>
              </a:spcAft>
              <a:defRPr/>
            </a:pPr>
            <a:endParaRPr lang="zh-CN" altLang="en-US" sz="1800">
              <a:solidFill>
                <a:srgbClr val="000000"/>
              </a:solidFill>
            </a:endParaRPr>
          </a:p>
        </p:txBody>
      </p:sp>
      <p:sp>
        <p:nvSpPr>
          <p:cNvPr id="3150853" name="Rectangle 5"/>
          <p:cNvSpPr>
            <a:spLocks noGrp="1" noChangeArrowheads="1"/>
          </p:cNvSpPr>
          <p:nvPr>
            <p:ph type="sldNum" sz="quarter" idx="4"/>
          </p:nvPr>
        </p:nvSpPr>
        <p:spPr bwMode="auto">
          <a:xfrm>
            <a:off x="4940300" y="6629401"/>
            <a:ext cx="1828800" cy="150813"/>
          </a:xfrm>
          <a:prstGeom prst="rect">
            <a:avLst/>
          </a:prstGeom>
          <a:noFill/>
          <a:ln>
            <a:noFill/>
          </a:ln>
          <a:effectLst/>
        </p:spPr>
        <p:txBody>
          <a:bodyPr vert="horz" wrap="square" lIns="0" tIns="0" rIns="0" bIns="0" numCol="1" anchor="t" anchorCtr="0" compatLnSpc="1"/>
          <a:lstStyle>
            <a:lvl1pPr algn="ctr" eaLnBrk="0" hangingPunct="0">
              <a:defRPr kumimoji="1" sz="1000">
                <a:solidFill>
                  <a:srgbClr val="000000"/>
                </a:solidFill>
                <a:latin typeface="Times New Roman" panose="02020603050405020304" pitchFamily="18" charset="0"/>
              </a:defRPr>
            </a:lvl1pPr>
          </a:lstStyle>
          <a:p>
            <a:pPr fontAlgn="base">
              <a:spcBef>
                <a:spcPct val="0"/>
              </a:spcBef>
              <a:spcAft>
                <a:spcPct val="0"/>
              </a:spcAft>
            </a:pPr>
            <a:r>
              <a:rPr lang="zh-CN" altLang="en-US" smtClean="0"/>
              <a:t>第</a:t>
            </a:r>
            <a:fld id="{9939CB5E-02BB-44BE-9274-DB29A17EC36C}" type="slidenum">
              <a:rPr lang="zh-CN" altLang="en-US" smtClean="0"/>
              <a:pPr fontAlgn="base">
                <a:spcBef>
                  <a:spcPct val="0"/>
                </a:spcBef>
                <a:spcAft>
                  <a:spcPct val="0"/>
                </a:spcAft>
              </a:pPr>
              <a:t>‹#›</a:t>
            </a:fld>
            <a:r>
              <a:rPr lang="zh-CN" altLang="en-US" smtClean="0"/>
              <a:t>页</a:t>
            </a:r>
          </a:p>
        </p:txBody>
      </p:sp>
      <p:pic>
        <p:nvPicPr>
          <p:cNvPr id="25606" name="Picture 6" descr="英文"/>
          <p:cNvPicPr>
            <a:picLocks noChangeAspect="1" noChangeArrowheads="1"/>
          </p:cNvPicPr>
          <p:nvPr/>
        </p:nvPicPr>
        <p:blipFill>
          <a:blip r:embed="rId15" cstate="screen"/>
          <a:srcRect/>
          <a:stretch>
            <a:fillRect/>
          </a:stretch>
        </p:blipFill>
        <p:spPr bwMode="auto">
          <a:xfrm>
            <a:off x="11176000" y="6350000"/>
            <a:ext cx="914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lvl1pPr algn="l" rtl="0" eaLnBrk="0" fontAlgn="base" hangingPunct="0">
        <a:lnSpc>
          <a:spcPct val="93000"/>
        </a:lnSpc>
        <a:spcBef>
          <a:spcPct val="0"/>
        </a:spcBef>
        <a:spcAft>
          <a:spcPct val="0"/>
        </a:spcAft>
        <a:defRPr sz="2000" b="1">
          <a:solidFill>
            <a:schemeClr val="tx2"/>
          </a:solidFill>
          <a:latin typeface="+mj-lt"/>
          <a:ea typeface="+mj-ea"/>
          <a:cs typeface="+mj-cs"/>
        </a:defRPr>
      </a:lvl1pPr>
      <a:lvl2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2pPr>
      <a:lvl3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3pPr>
      <a:lvl4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4pPr>
      <a:lvl5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5pPr>
      <a:lvl6pPr marL="4572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6pPr>
      <a:lvl7pPr marL="9144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7pPr>
      <a:lvl8pPr marL="13716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8pPr>
      <a:lvl9pPr marL="18288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9pPr>
    </p:titleStyle>
    <p:bodyStyle>
      <a:lvl1pPr marL="342900" indent="-342900" algn="l" defTabSz="952500" rtl="0" eaLnBrk="0" fontAlgn="base" hangingPunct="0">
        <a:spcBef>
          <a:spcPct val="0"/>
        </a:spcBef>
        <a:spcAft>
          <a:spcPct val="0"/>
        </a:spcAft>
        <a:buChar char="•"/>
        <a:defRPr sz="1700" b="1">
          <a:solidFill>
            <a:schemeClr val="tx1"/>
          </a:solidFill>
          <a:latin typeface="+mn-lt"/>
          <a:ea typeface="+mn-ea"/>
          <a:cs typeface="+mn-cs"/>
        </a:defRPr>
      </a:lvl1pPr>
      <a:lvl2pPr marL="294005" indent="-292100" algn="l" defTabSz="952500" rtl="0" eaLnBrk="0" fontAlgn="base" hangingPunct="0">
        <a:spcBef>
          <a:spcPct val="0"/>
        </a:spcBef>
        <a:spcAft>
          <a:spcPct val="0"/>
        </a:spcAft>
        <a:buChar char="•"/>
        <a:defRPr sz="1700" b="1">
          <a:solidFill>
            <a:schemeClr val="tx1"/>
          </a:solidFill>
          <a:latin typeface="+mn-lt"/>
          <a:ea typeface="+mn-ea"/>
        </a:defRPr>
      </a:lvl2pPr>
      <a:lvl3pPr marL="577850" indent="-282575" algn="l" defTabSz="952500" rtl="0" eaLnBrk="0" fontAlgn="base" hangingPunct="0">
        <a:spcBef>
          <a:spcPct val="0"/>
        </a:spcBef>
        <a:spcAft>
          <a:spcPct val="0"/>
        </a:spcAft>
        <a:buChar char="–"/>
        <a:defRPr sz="1700" b="1">
          <a:solidFill>
            <a:schemeClr val="tx1"/>
          </a:solidFill>
          <a:latin typeface="+mn-lt"/>
          <a:ea typeface="+mn-ea"/>
        </a:defRPr>
      </a:lvl3pPr>
      <a:lvl4pPr marL="871855" indent="-284480" algn="l" defTabSz="952500" rtl="0" eaLnBrk="0" fontAlgn="base" hangingPunct="0">
        <a:spcBef>
          <a:spcPct val="0"/>
        </a:spcBef>
        <a:spcAft>
          <a:spcPct val="0"/>
        </a:spcAft>
        <a:buChar char="-"/>
        <a:defRPr sz="1700" b="1">
          <a:solidFill>
            <a:schemeClr val="tx1"/>
          </a:solidFill>
          <a:latin typeface="+mn-lt"/>
          <a:ea typeface="+mn-ea"/>
        </a:defRPr>
      </a:lvl4pPr>
      <a:lvl5pPr marL="2057400" indent="-228600" algn="l" defTabSz="952500" rtl="0" eaLnBrk="0" fontAlgn="base" hangingPunct="0">
        <a:spcBef>
          <a:spcPct val="20000"/>
        </a:spcBef>
        <a:spcAft>
          <a:spcPct val="0"/>
        </a:spcAft>
        <a:buChar char="»"/>
        <a:defRPr sz="1700" b="1">
          <a:solidFill>
            <a:schemeClr val="tx1"/>
          </a:solidFill>
          <a:latin typeface="+mn-lt"/>
          <a:ea typeface="+mn-ea"/>
        </a:defRPr>
      </a:lvl5pPr>
      <a:lvl6pPr marL="2514600" indent="-228600" algn="l" defTabSz="952500" rtl="0" fontAlgn="base">
        <a:spcBef>
          <a:spcPct val="20000"/>
        </a:spcBef>
        <a:spcAft>
          <a:spcPct val="0"/>
        </a:spcAft>
        <a:buChar char="»"/>
        <a:defRPr sz="1700" b="1">
          <a:solidFill>
            <a:schemeClr val="tx1"/>
          </a:solidFill>
          <a:latin typeface="+mn-lt"/>
          <a:ea typeface="+mn-ea"/>
        </a:defRPr>
      </a:lvl6pPr>
      <a:lvl7pPr marL="2971800" indent="-228600" algn="l" defTabSz="952500" rtl="0" fontAlgn="base">
        <a:spcBef>
          <a:spcPct val="20000"/>
        </a:spcBef>
        <a:spcAft>
          <a:spcPct val="0"/>
        </a:spcAft>
        <a:buChar char="»"/>
        <a:defRPr sz="1700" b="1">
          <a:solidFill>
            <a:schemeClr val="tx1"/>
          </a:solidFill>
          <a:latin typeface="+mn-lt"/>
          <a:ea typeface="+mn-ea"/>
        </a:defRPr>
      </a:lvl7pPr>
      <a:lvl8pPr marL="3429000" indent="-228600" algn="l" defTabSz="952500" rtl="0" fontAlgn="base">
        <a:spcBef>
          <a:spcPct val="20000"/>
        </a:spcBef>
        <a:spcAft>
          <a:spcPct val="0"/>
        </a:spcAft>
        <a:buChar char="»"/>
        <a:defRPr sz="1700" b="1">
          <a:solidFill>
            <a:schemeClr val="tx1"/>
          </a:solidFill>
          <a:latin typeface="+mn-lt"/>
          <a:ea typeface="+mn-ea"/>
        </a:defRPr>
      </a:lvl8pPr>
      <a:lvl9pPr marL="3886200" indent="-228600" algn="l" defTabSz="952500" rtl="0" fontAlgn="base">
        <a:spcBef>
          <a:spcPct val="20000"/>
        </a:spcBef>
        <a:spcAft>
          <a:spcPct val="0"/>
        </a:spcAft>
        <a:buChar char="»"/>
        <a:defRPr sz="17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768352" y="457200"/>
            <a:ext cx="10509249"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5603"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2" name="Line 4"/>
          <p:cNvSpPr>
            <a:spLocks noChangeShapeType="1"/>
          </p:cNvSpPr>
          <p:nvPr/>
        </p:nvSpPr>
        <p:spPr bwMode="auto">
          <a:xfrm>
            <a:off x="829734" y="1244600"/>
            <a:ext cx="10589684" cy="0"/>
          </a:xfrm>
          <a:prstGeom prst="line">
            <a:avLst/>
          </a:prstGeom>
          <a:noFill/>
          <a:ln w="57150">
            <a:solidFill>
              <a:srgbClr val="0063B0"/>
            </a:solidFill>
            <a:round/>
          </a:ln>
          <a:effectLst/>
        </p:spPr>
        <p:txBody>
          <a:bodyPr lIns="90000" tIns="46800" rIns="90000" bIns="46800"/>
          <a:lstStyle/>
          <a:p>
            <a:pPr fontAlgn="base">
              <a:spcBef>
                <a:spcPct val="0"/>
              </a:spcBef>
              <a:spcAft>
                <a:spcPct val="0"/>
              </a:spcAft>
              <a:defRPr/>
            </a:pPr>
            <a:endParaRPr lang="zh-CN" altLang="en-US" sz="1800">
              <a:solidFill>
                <a:srgbClr val="000000"/>
              </a:solidFill>
            </a:endParaRPr>
          </a:p>
        </p:txBody>
      </p:sp>
      <p:sp>
        <p:nvSpPr>
          <p:cNvPr id="3150853" name="Rectangle 5"/>
          <p:cNvSpPr>
            <a:spLocks noGrp="1" noChangeArrowheads="1"/>
          </p:cNvSpPr>
          <p:nvPr>
            <p:ph type="sldNum" sz="quarter" idx="4"/>
          </p:nvPr>
        </p:nvSpPr>
        <p:spPr bwMode="auto">
          <a:xfrm>
            <a:off x="4940300" y="6629401"/>
            <a:ext cx="1828800" cy="150813"/>
          </a:xfrm>
          <a:prstGeom prst="rect">
            <a:avLst/>
          </a:prstGeom>
          <a:noFill/>
          <a:ln>
            <a:noFill/>
          </a:ln>
          <a:effectLst/>
        </p:spPr>
        <p:txBody>
          <a:bodyPr vert="horz" wrap="square" lIns="0" tIns="0" rIns="0" bIns="0" numCol="1" anchor="t" anchorCtr="0" compatLnSpc="1"/>
          <a:lstStyle>
            <a:lvl1pPr algn="ctr" eaLnBrk="0" hangingPunct="0">
              <a:defRPr kumimoji="1" sz="1000">
                <a:solidFill>
                  <a:srgbClr val="000000"/>
                </a:solidFill>
                <a:latin typeface="Times New Roman" panose="02020603050405020304" pitchFamily="18" charset="0"/>
              </a:defRPr>
            </a:lvl1pPr>
          </a:lstStyle>
          <a:p>
            <a:pPr fontAlgn="base">
              <a:spcBef>
                <a:spcPct val="0"/>
              </a:spcBef>
              <a:spcAft>
                <a:spcPct val="0"/>
              </a:spcAft>
            </a:pPr>
            <a:r>
              <a:rPr lang="zh-CN" altLang="en-US" smtClean="0"/>
              <a:t>第</a:t>
            </a:r>
            <a:fld id="{9939CB5E-02BB-44BE-9274-DB29A17EC36C}" type="slidenum">
              <a:rPr lang="zh-CN" altLang="en-US" smtClean="0"/>
              <a:pPr fontAlgn="base">
                <a:spcBef>
                  <a:spcPct val="0"/>
                </a:spcBef>
                <a:spcAft>
                  <a:spcPct val="0"/>
                </a:spcAft>
              </a:pPr>
              <a:t>‹#›</a:t>
            </a:fld>
            <a:r>
              <a:rPr lang="zh-CN" altLang="en-US" smtClean="0"/>
              <a:t>页</a:t>
            </a:r>
          </a:p>
        </p:txBody>
      </p:sp>
      <p:pic>
        <p:nvPicPr>
          <p:cNvPr id="25606" name="Picture 6" descr="英文"/>
          <p:cNvPicPr>
            <a:picLocks noChangeAspect="1" noChangeArrowheads="1"/>
          </p:cNvPicPr>
          <p:nvPr/>
        </p:nvPicPr>
        <p:blipFill>
          <a:blip r:embed="rId15" cstate="screen"/>
          <a:srcRect/>
          <a:stretch>
            <a:fillRect/>
          </a:stretch>
        </p:blipFill>
        <p:spPr bwMode="auto">
          <a:xfrm>
            <a:off x="11176000" y="6350000"/>
            <a:ext cx="914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ftr="0" dt="0"/>
  <p:txStyles>
    <p:titleStyle>
      <a:lvl1pPr algn="l" rtl="0" eaLnBrk="0" fontAlgn="base" hangingPunct="0">
        <a:lnSpc>
          <a:spcPct val="93000"/>
        </a:lnSpc>
        <a:spcBef>
          <a:spcPct val="0"/>
        </a:spcBef>
        <a:spcAft>
          <a:spcPct val="0"/>
        </a:spcAft>
        <a:defRPr sz="2000" b="1">
          <a:solidFill>
            <a:schemeClr val="tx2"/>
          </a:solidFill>
          <a:latin typeface="+mj-lt"/>
          <a:ea typeface="+mj-ea"/>
          <a:cs typeface="+mj-cs"/>
        </a:defRPr>
      </a:lvl1pPr>
      <a:lvl2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2pPr>
      <a:lvl3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3pPr>
      <a:lvl4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4pPr>
      <a:lvl5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5pPr>
      <a:lvl6pPr marL="4572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6pPr>
      <a:lvl7pPr marL="9144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7pPr>
      <a:lvl8pPr marL="13716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8pPr>
      <a:lvl9pPr marL="18288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9pPr>
    </p:titleStyle>
    <p:bodyStyle>
      <a:lvl1pPr marL="342900" indent="-342900" algn="l" defTabSz="952500" rtl="0" eaLnBrk="0" fontAlgn="base" hangingPunct="0">
        <a:spcBef>
          <a:spcPct val="0"/>
        </a:spcBef>
        <a:spcAft>
          <a:spcPct val="0"/>
        </a:spcAft>
        <a:buChar char="•"/>
        <a:defRPr sz="1700" b="1">
          <a:solidFill>
            <a:schemeClr val="tx1"/>
          </a:solidFill>
          <a:latin typeface="+mn-lt"/>
          <a:ea typeface="+mn-ea"/>
          <a:cs typeface="+mn-cs"/>
        </a:defRPr>
      </a:lvl1pPr>
      <a:lvl2pPr marL="294005" indent="-292100" algn="l" defTabSz="952500" rtl="0" eaLnBrk="0" fontAlgn="base" hangingPunct="0">
        <a:spcBef>
          <a:spcPct val="0"/>
        </a:spcBef>
        <a:spcAft>
          <a:spcPct val="0"/>
        </a:spcAft>
        <a:buChar char="•"/>
        <a:defRPr sz="1700" b="1">
          <a:solidFill>
            <a:schemeClr val="tx1"/>
          </a:solidFill>
          <a:latin typeface="+mn-lt"/>
          <a:ea typeface="+mn-ea"/>
        </a:defRPr>
      </a:lvl2pPr>
      <a:lvl3pPr marL="577850" indent="-282575" algn="l" defTabSz="952500" rtl="0" eaLnBrk="0" fontAlgn="base" hangingPunct="0">
        <a:spcBef>
          <a:spcPct val="0"/>
        </a:spcBef>
        <a:spcAft>
          <a:spcPct val="0"/>
        </a:spcAft>
        <a:buChar char="–"/>
        <a:defRPr sz="1700" b="1">
          <a:solidFill>
            <a:schemeClr val="tx1"/>
          </a:solidFill>
          <a:latin typeface="+mn-lt"/>
          <a:ea typeface="+mn-ea"/>
        </a:defRPr>
      </a:lvl3pPr>
      <a:lvl4pPr marL="871855" indent="-284480" algn="l" defTabSz="952500" rtl="0" eaLnBrk="0" fontAlgn="base" hangingPunct="0">
        <a:spcBef>
          <a:spcPct val="0"/>
        </a:spcBef>
        <a:spcAft>
          <a:spcPct val="0"/>
        </a:spcAft>
        <a:buChar char="-"/>
        <a:defRPr sz="1700" b="1">
          <a:solidFill>
            <a:schemeClr val="tx1"/>
          </a:solidFill>
          <a:latin typeface="+mn-lt"/>
          <a:ea typeface="+mn-ea"/>
        </a:defRPr>
      </a:lvl4pPr>
      <a:lvl5pPr marL="2057400" indent="-228600" algn="l" defTabSz="952500" rtl="0" eaLnBrk="0" fontAlgn="base" hangingPunct="0">
        <a:spcBef>
          <a:spcPct val="20000"/>
        </a:spcBef>
        <a:spcAft>
          <a:spcPct val="0"/>
        </a:spcAft>
        <a:buChar char="»"/>
        <a:defRPr sz="1700" b="1">
          <a:solidFill>
            <a:schemeClr val="tx1"/>
          </a:solidFill>
          <a:latin typeface="+mn-lt"/>
          <a:ea typeface="+mn-ea"/>
        </a:defRPr>
      </a:lvl5pPr>
      <a:lvl6pPr marL="2514600" indent="-228600" algn="l" defTabSz="952500" rtl="0" fontAlgn="base">
        <a:spcBef>
          <a:spcPct val="20000"/>
        </a:spcBef>
        <a:spcAft>
          <a:spcPct val="0"/>
        </a:spcAft>
        <a:buChar char="»"/>
        <a:defRPr sz="1700" b="1">
          <a:solidFill>
            <a:schemeClr val="tx1"/>
          </a:solidFill>
          <a:latin typeface="+mn-lt"/>
          <a:ea typeface="+mn-ea"/>
        </a:defRPr>
      </a:lvl6pPr>
      <a:lvl7pPr marL="2971800" indent="-228600" algn="l" defTabSz="952500" rtl="0" fontAlgn="base">
        <a:spcBef>
          <a:spcPct val="20000"/>
        </a:spcBef>
        <a:spcAft>
          <a:spcPct val="0"/>
        </a:spcAft>
        <a:buChar char="»"/>
        <a:defRPr sz="1700" b="1">
          <a:solidFill>
            <a:schemeClr val="tx1"/>
          </a:solidFill>
          <a:latin typeface="+mn-lt"/>
          <a:ea typeface="+mn-ea"/>
        </a:defRPr>
      </a:lvl7pPr>
      <a:lvl8pPr marL="3429000" indent="-228600" algn="l" defTabSz="952500" rtl="0" fontAlgn="base">
        <a:spcBef>
          <a:spcPct val="20000"/>
        </a:spcBef>
        <a:spcAft>
          <a:spcPct val="0"/>
        </a:spcAft>
        <a:buChar char="»"/>
        <a:defRPr sz="1700" b="1">
          <a:solidFill>
            <a:schemeClr val="tx1"/>
          </a:solidFill>
          <a:latin typeface="+mn-lt"/>
          <a:ea typeface="+mn-ea"/>
        </a:defRPr>
      </a:lvl8pPr>
      <a:lvl9pPr marL="3886200" indent="-228600" algn="l" defTabSz="952500" rtl="0" fontAlgn="base">
        <a:spcBef>
          <a:spcPct val="20000"/>
        </a:spcBef>
        <a:spcAft>
          <a:spcPct val="0"/>
        </a:spcAft>
        <a:buChar char="»"/>
        <a:defRPr sz="17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任意多边形 78"/>
          <p:cNvSpPr/>
          <p:nvPr/>
        </p:nvSpPr>
        <p:spPr>
          <a:xfrm flipV="1">
            <a:off x="7413337" y="3632502"/>
            <a:ext cx="2896" cy="8824"/>
          </a:xfrm>
          <a:custGeom>
            <a:avLst/>
            <a:gdLst>
              <a:gd name="connsiteX0" fmla="*/ 873 w 2896"/>
              <a:gd name="connsiteY0" fmla="*/ 8824 h 8824"/>
              <a:gd name="connsiteX1" fmla="*/ 2896 w 2896"/>
              <a:gd name="connsiteY1" fmla="*/ 1127 h 8824"/>
              <a:gd name="connsiteX2" fmla="*/ 2193 w 2896"/>
              <a:gd name="connsiteY2" fmla="*/ 0 h 8824"/>
              <a:gd name="connsiteX3" fmla="*/ 0 w 2896"/>
              <a:gd name="connsiteY3" fmla="*/ 3588 h 8824"/>
              <a:gd name="connsiteX4" fmla="*/ 873 w 2896"/>
              <a:gd name="connsiteY4" fmla="*/ 8824 h 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 h="8824">
                <a:moveTo>
                  <a:pt x="873" y="8824"/>
                </a:moveTo>
                <a:lnTo>
                  <a:pt x="2896" y="1127"/>
                </a:lnTo>
                <a:lnTo>
                  <a:pt x="2193" y="0"/>
                </a:lnTo>
                <a:lnTo>
                  <a:pt x="0" y="3588"/>
                </a:lnTo>
                <a:lnTo>
                  <a:pt x="873" y="8824"/>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flipV="1">
            <a:off x="7416233" y="3638222"/>
            <a:ext cx="1232" cy="4138"/>
          </a:xfrm>
          <a:custGeom>
            <a:avLst/>
            <a:gdLst>
              <a:gd name="connsiteX0" fmla="*/ 1232 w 1232"/>
              <a:gd name="connsiteY0" fmla="*/ 4138 h 4138"/>
              <a:gd name="connsiteX1" fmla="*/ 567 w 1232"/>
              <a:gd name="connsiteY1" fmla="*/ 0 h 4138"/>
              <a:gd name="connsiteX2" fmla="*/ 0 w 1232"/>
              <a:gd name="connsiteY2" fmla="*/ 2161 h 4138"/>
              <a:gd name="connsiteX3" fmla="*/ 1232 w 1232"/>
              <a:gd name="connsiteY3" fmla="*/ 4138 h 4138"/>
            </a:gdLst>
            <a:ahLst/>
            <a:cxnLst>
              <a:cxn ang="0">
                <a:pos x="connsiteX0" y="connsiteY0"/>
              </a:cxn>
              <a:cxn ang="0">
                <a:pos x="connsiteX1" y="connsiteY1"/>
              </a:cxn>
              <a:cxn ang="0">
                <a:pos x="connsiteX2" y="connsiteY2"/>
              </a:cxn>
              <a:cxn ang="0">
                <a:pos x="connsiteX3" y="connsiteY3"/>
              </a:cxn>
            </a:cxnLst>
            <a:rect l="l" t="t" r="r" b="b"/>
            <a:pathLst>
              <a:path w="1232" h="4138">
                <a:moveTo>
                  <a:pt x="1232" y="4138"/>
                </a:moveTo>
                <a:lnTo>
                  <a:pt x="567" y="0"/>
                </a:lnTo>
                <a:lnTo>
                  <a:pt x="0" y="2161"/>
                </a:lnTo>
                <a:lnTo>
                  <a:pt x="1232" y="4138"/>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flipV="1">
            <a:off x="7411720" y="3637738"/>
            <a:ext cx="3810" cy="9702"/>
          </a:xfrm>
          <a:custGeom>
            <a:avLst/>
            <a:gdLst>
              <a:gd name="connsiteX0" fmla="*/ 1617 w 3810"/>
              <a:gd name="connsiteY0" fmla="*/ 9702 h 9702"/>
              <a:gd name="connsiteX1" fmla="*/ 3810 w 3810"/>
              <a:gd name="connsiteY1" fmla="*/ 6114 h 9702"/>
              <a:gd name="connsiteX2" fmla="*/ 0 w 3810"/>
              <a:gd name="connsiteY2" fmla="*/ 0 h 9702"/>
              <a:gd name="connsiteX3" fmla="*/ 1617 w 3810"/>
              <a:gd name="connsiteY3" fmla="*/ 9702 h 9702"/>
            </a:gdLst>
            <a:ahLst/>
            <a:cxnLst>
              <a:cxn ang="0">
                <a:pos x="connsiteX0" y="connsiteY0"/>
              </a:cxn>
              <a:cxn ang="0">
                <a:pos x="connsiteX1" y="connsiteY1"/>
              </a:cxn>
              <a:cxn ang="0">
                <a:pos x="connsiteX2" y="connsiteY2"/>
              </a:cxn>
              <a:cxn ang="0">
                <a:pos x="connsiteX3" y="connsiteY3"/>
              </a:cxn>
            </a:cxnLst>
            <a:rect l="l" t="t" r="r" b="b"/>
            <a:pathLst>
              <a:path w="3810" h="9702">
                <a:moveTo>
                  <a:pt x="1617" y="9702"/>
                </a:moveTo>
                <a:lnTo>
                  <a:pt x="3810" y="6114"/>
                </a:lnTo>
                <a:lnTo>
                  <a:pt x="0" y="0"/>
                </a:lnTo>
                <a:lnTo>
                  <a:pt x="1617" y="9702"/>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a:off x="4355614" y="392745"/>
            <a:ext cx="6526331" cy="1069845"/>
          </a:xfrm>
          <a:prstGeom prst="rect">
            <a:avLst/>
          </a:prstGeom>
          <a:noFill/>
        </p:spPr>
        <p:txBody>
          <a:bodyPr wrap="square" rtlCol="0" anchor="ctr">
            <a:spAutoFit/>
          </a:bodyPr>
          <a:lstStyle/>
          <a:p>
            <a:pPr>
              <a:lnSpc>
                <a:spcPct val="150000"/>
              </a:lnSpc>
            </a:pPr>
            <a:r>
              <a:rPr lang="zh-CN" altLang="en-US" sz="4800" b="1" dirty="0" smtClean="0">
                <a:solidFill>
                  <a:srgbClr val="0E5671"/>
                </a:solidFill>
                <a:latin typeface="微软雅黑" panose="020B0503020204020204" pitchFamily="34" charset="-122"/>
                <a:ea typeface="微软雅黑" panose="020B0503020204020204" pitchFamily="34" charset="-122"/>
              </a:rPr>
              <a:t>学前卫生学</a:t>
            </a:r>
            <a:endParaRPr lang="en-US" altLang="zh-CN" sz="4800" b="1" dirty="0" smtClean="0">
              <a:solidFill>
                <a:srgbClr val="0E5671"/>
              </a:solidFill>
              <a:latin typeface="微软雅黑" panose="020B0503020204020204" pitchFamily="34" charset="-122"/>
              <a:ea typeface="微软雅黑" panose="020B0503020204020204" pitchFamily="34" charset="-122"/>
            </a:endParaRPr>
          </a:p>
        </p:txBody>
      </p:sp>
      <p:sp>
        <p:nvSpPr>
          <p:cNvPr id="112" name="任意多边形 111"/>
          <p:cNvSpPr/>
          <p:nvPr/>
        </p:nvSpPr>
        <p:spPr>
          <a:xfrm rot="16200000">
            <a:off x="3957717" y="832560"/>
            <a:ext cx="527954" cy="3041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直角三角形 117"/>
          <p:cNvSpPr/>
          <p:nvPr/>
        </p:nvSpPr>
        <p:spPr>
          <a:xfrm flipH="1" flipV="1">
            <a:off x="4181048" y="-1547"/>
            <a:ext cx="8010952" cy="980733"/>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0" name="组合 119"/>
          <p:cNvGrpSpPr/>
          <p:nvPr/>
        </p:nvGrpSpPr>
        <p:grpSpPr>
          <a:xfrm>
            <a:off x="0" y="260363"/>
            <a:ext cx="5096789" cy="5564211"/>
            <a:chOff x="279130" y="1340768"/>
            <a:chExt cx="5096789" cy="5564211"/>
          </a:xfrm>
        </p:grpSpPr>
        <p:sp>
          <p:nvSpPr>
            <p:cNvPr id="121" name="任意多边形 120"/>
            <p:cNvSpPr/>
            <p:nvPr/>
          </p:nvSpPr>
          <p:spPr>
            <a:xfrm>
              <a:off x="1571704" y="139452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p:nvSpPr>
          <p:spPr>
            <a:xfrm>
              <a:off x="2738021" y="13930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2D79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任意多边形 122"/>
            <p:cNvSpPr/>
            <p:nvPr/>
          </p:nvSpPr>
          <p:spPr>
            <a:xfrm>
              <a:off x="3323243" y="13930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123"/>
            <p:cNvSpPr/>
            <p:nvPr/>
          </p:nvSpPr>
          <p:spPr>
            <a:xfrm>
              <a:off x="1836852" y="17692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3001026" y="17692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p:nvSpPr>
          <p:spPr>
            <a:xfrm>
              <a:off x="1541276"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29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126"/>
            <p:cNvSpPr/>
            <p:nvPr/>
          </p:nvSpPr>
          <p:spPr>
            <a:xfrm>
              <a:off x="2122319"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127"/>
            <p:cNvSpPr/>
            <p:nvPr/>
          </p:nvSpPr>
          <p:spPr>
            <a:xfrm>
              <a:off x="2711721"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128"/>
            <p:cNvSpPr/>
            <p:nvPr/>
          </p:nvSpPr>
          <p:spPr>
            <a:xfrm>
              <a:off x="3288583" y="21370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129"/>
            <p:cNvSpPr/>
            <p:nvPr/>
          </p:nvSpPr>
          <p:spPr>
            <a:xfrm>
              <a:off x="2387142"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130"/>
            <p:cNvSpPr/>
            <p:nvPr/>
          </p:nvSpPr>
          <p:spPr>
            <a:xfrm>
              <a:off x="2986472"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任意多边形 131"/>
            <p:cNvSpPr/>
            <p:nvPr/>
          </p:nvSpPr>
          <p:spPr>
            <a:xfrm>
              <a:off x="3557586"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132"/>
            <p:cNvSpPr/>
            <p:nvPr/>
          </p:nvSpPr>
          <p:spPr>
            <a:xfrm>
              <a:off x="2678599" y="28978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a:off x="3254297" y="28978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134"/>
            <p:cNvSpPr/>
            <p:nvPr/>
          </p:nvSpPr>
          <p:spPr>
            <a:xfrm>
              <a:off x="2654680" y="365030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135"/>
            <p:cNvSpPr/>
            <p:nvPr/>
          </p:nvSpPr>
          <p:spPr>
            <a:xfrm>
              <a:off x="2949910" y="4030331"/>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136"/>
            <p:cNvSpPr/>
            <p:nvPr/>
          </p:nvSpPr>
          <p:spPr>
            <a:xfrm>
              <a:off x="2342597" y="477514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137"/>
            <p:cNvSpPr/>
            <p:nvPr/>
          </p:nvSpPr>
          <p:spPr>
            <a:xfrm>
              <a:off x="2925279" y="478657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138"/>
            <p:cNvSpPr/>
            <p:nvPr/>
          </p:nvSpPr>
          <p:spPr>
            <a:xfrm>
              <a:off x="2023265" y="516532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139"/>
            <p:cNvSpPr/>
            <p:nvPr/>
          </p:nvSpPr>
          <p:spPr>
            <a:xfrm>
              <a:off x="2612297" y="517040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140"/>
            <p:cNvSpPr/>
            <p:nvPr/>
          </p:nvSpPr>
          <p:spPr>
            <a:xfrm>
              <a:off x="3222919" y="515516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141"/>
            <p:cNvSpPr/>
            <p:nvPr/>
          </p:nvSpPr>
          <p:spPr>
            <a:xfrm>
              <a:off x="1111192" y="55313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142"/>
            <p:cNvSpPr/>
            <p:nvPr/>
          </p:nvSpPr>
          <p:spPr>
            <a:xfrm>
              <a:off x="1710385" y="552960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143"/>
            <p:cNvSpPr/>
            <p:nvPr/>
          </p:nvSpPr>
          <p:spPr>
            <a:xfrm>
              <a:off x="2309577" y="553645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144"/>
            <p:cNvSpPr/>
            <p:nvPr/>
          </p:nvSpPr>
          <p:spPr>
            <a:xfrm>
              <a:off x="2931629" y="554153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145"/>
            <p:cNvSpPr/>
            <p:nvPr/>
          </p:nvSpPr>
          <p:spPr>
            <a:xfrm>
              <a:off x="1876908" y="138884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146"/>
            <p:cNvSpPr/>
            <p:nvPr/>
          </p:nvSpPr>
          <p:spPr>
            <a:xfrm>
              <a:off x="2455860" y="13930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147"/>
            <p:cNvSpPr/>
            <p:nvPr/>
          </p:nvSpPr>
          <p:spPr>
            <a:xfrm>
              <a:off x="2144093" y="176923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27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148"/>
            <p:cNvSpPr/>
            <p:nvPr/>
          </p:nvSpPr>
          <p:spPr>
            <a:xfrm>
              <a:off x="2718865" y="176923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149"/>
            <p:cNvSpPr/>
            <p:nvPr/>
          </p:nvSpPr>
          <p:spPr>
            <a:xfrm>
              <a:off x="1850608" y="214962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150"/>
            <p:cNvSpPr/>
            <p:nvPr/>
          </p:nvSpPr>
          <p:spPr>
            <a:xfrm>
              <a:off x="2429560" y="215764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a:off x="3587465" y="214544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2C78BA"/>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a:off x="2690203" y="252166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a:off x="1821666"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154"/>
            <p:cNvSpPr/>
            <p:nvPr/>
          </p:nvSpPr>
          <p:spPr>
            <a:xfrm>
              <a:off x="2971210"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p:nvSpPr>
          <p:spPr>
            <a:xfrm>
              <a:off x="2678835" y="3276727"/>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156"/>
            <p:cNvSpPr/>
            <p:nvPr/>
          </p:nvSpPr>
          <p:spPr>
            <a:xfrm>
              <a:off x="3266856" y="3275282"/>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157"/>
            <p:cNvSpPr/>
            <p:nvPr/>
          </p:nvSpPr>
          <p:spPr>
            <a:xfrm>
              <a:off x="1795744" y="3661482"/>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9" name="任意多边形 158"/>
            <p:cNvSpPr/>
            <p:nvPr/>
          </p:nvSpPr>
          <p:spPr>
            <a:xfrm>
              <a:off x="2965847" y="365689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159"/>
            <p:cNvSpPr/>
            <p:nvPr/>
          </p:nvSpPr>
          <p:spPr>
            <a:xfrm>
              <a:off x="2657299" y="403541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160"/>
            <p:cNvSpPr/>
            <p:nvPr/>
          </p:nvSpPr>
          <p:spPr>
            <a:xfrm>
              <a:off x="3253661" y="402652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161"/>
            <p:cNvSpPr/>
            <p:nvPr/>
          </p:nvSpPr>
          <p:spPr>
            <a:xfrm>
              <a:off x="2949990" y="440511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162"/>
            <p:cNvSpPr/>
            <p:nvPr/>
          </p:nvSpPr>
          <p:spPr>
            <a:xfrm>
              <a:off x="1461534" y="477285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163"/>
            <p:cNvSpPr/>
            <p:nvPr/>
          </p:nvSpPr>
          <p:spPr>
            <a:xfrm>
              <a:off x="2654258" y="477895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1739870" y="516253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165"/>
            <p:cNvSpPr/>
            <p:nvPr/>
          </p:nvSpPr>
          <p:spPr>
            <a:xfrm>
              <a:off x="2332763" y="516476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166"/>
            <p:cNvSpPr/>
            <p:nvPr/>
          </p:nvSpPr>
          <p:spPr>
            <a:xfrm>
              <a:off x="2925228" y="517548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167"/>
            <p:cNvSpPr/>
            <p:nvPr/>
          </p:nvSpPr>
          <p:spPr>
            <a:xfrm>
              <a:off x="1424704" y="553645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168"/>
            <p:cNvSpPr/>
            <p:nvPr/>
          </p:nvSpPr>
          <p:spPr>
            <a:xfrm>
              <a:off x="2024876" y="553645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169"/>
            <p:cNvSpPr/>
            <p:nvPr/>
          </p:nvSpPr>
          <p:spPr>
            <a:xfrm>
              <a:off x="2631398" y="554534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170"/>
            <p:cNvSpPr/>
            <p:nvPr/>
          </p:nvSpPr>
          <p:spPr>
            <a:xfrm>
              <a:off x="1111480" y="591005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171"/>
            <p:cNvSpPr/>
            <p:nvPr/>
          </p:nvSpPr>
          <p:spPr>
            <a:xfrm>
              <a:off x="1714192" y="591767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172"/>
            <p:cNvSpPr/>
            <p:nvPr/>
          </p:nvSpPr>
          <p:spPr>
            <a:xfrm>
              <a:off x="2336227" y="63088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173"/>
            <p:cNvSpPr/>
            <p:nvPr/>
          </p:nvSpPr>
          <p:spPr>
            <a:xfrm>
              <a:off x="1401570" y="629110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174"/>
            <p:cNvSpPr/>
            <p:nvPr/>
          </p:nvSpPr>
          <p:spPr>
            <a:xfrm>
              <a:off x="2656005" y="631396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175"/>
            <p:cNvSpPr/>
            <p:nvPr/>
          </p:nvSpPr>
          <p:spPr>
            <a:xfrm>
              <a:off x="1226381" y="2526172"/>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176"/>
            <p:cNvSpPr/>
            <p:nvPr/>
          </p:nvSpPr>
          <p:spPr>
            <a:xfrm>
              <a:off x="1527701" y="252425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177"/>
            <p:cNvSpPr/>
            <p:nvPr/>
          </p:nvSpPr>
          <p:spPr>
            <a:xfrm>
              <a:off x="632162" y="2526172"/>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178"/>
            <p:cNvSpPr/>
            <p:nvPr/>
          </p:nvSpPr>
          <p:spPr>
            <a:xfrm>
              <a:off x="1231937"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179"/>
            <p:cNvSpPr/>
            <p:nvPr/>
          </p:nvSpPr>
          <p:spPr>
            <a:xfrm>
              <a:off x="1797377" y="327904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180"/>
            <p:cNvSpPr/>
            <p:nvPr/>
          </p:nvSpPr>
          <p:spPr>
            <a:xfrm>
              <a:off x="1513614" y="327644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181"/>
            <p:cNvSpPr/>
            <p:nvPr/>
          </p:nvSpPr>
          <p:spPr>
            <a:xfrm>
              <a:off x="3231998" y="593418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182"/>
            <p:cNvSpPr/>
            <p:nvPr/>
          </p:nvSpPr>
          <p:spPr>
            <a:xfrm>
              <a:off x="3516412" y="632075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183"/>
            <p:cNvSpPr/>
            <p:nvPr/>
          </p:nvSpPr>
          <p:spPr>
            <a:xfrm>
              <a:off x="1819642" y="2526505"/>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184"/>
            <p:cNvSpPr/>
            <p:nvPr/>
          </p:nvSpPr>
          <p:spPr>
            <a:xfrm>
              <a:off x="2390610" y="289600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185"/>
            <p:cNvSpPr/>
            <p:nvPr/>
          </p:nvSpPr>
          <p:spPr>
            <a:xfrm>
              <a:off x="647941" y="135121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186"/>
            <p:cNvSpPr/>
            <p:nvPr/>
          </p:nvSpPr>
          <p:spPr>
            <a:xfrm>
              <a:off x="331368" y="17483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187"/>
            <p:cNvSpPr/>
            <p:nvPr/>
          </p:nvSpPr>
          <p:spPr>
            <a:xfrm>
              <a:off x="623745"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188"/>
            <p:cNvSpPr/>
            <p:nvPr/>
          </p:nvSpPr>
          <p:spPr>
            <a:xfrm>
              <a:off x="1219418"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189"/>
            <p:cNvSpPr/>
            <p:nvPr/>
          </p:nvSpPr>
          <p:spPr>
            <a:xfrm>
              <a:off x="602221" y="29282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190"/>
            <p:cNvSpPr/>
            <p:nvPr/>
          </p:nvSpPr>
          <p:spPr>
            <a:xfrm>
              <a:off x="281682" y="334060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191"/>
            <p:cNvSpPr/>
            <p:nvPr/>
          </p:nvSpPr>
          <p:spPr>
            <a:xfrm>
              <a:off x="579361" y="37377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192"/>
            <p:cNvSpPr/>
            <p:nvPr/>
          </p:nvSpPr>
          <p:spPr>
            <a:xfrm>
              <a:off x="589731" y="651371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193"/>
            <p:cNvSpPr/>
            <p:nvPr/>
          </p:nvSpPr>
          <p:spPr>
            <a:xfrm>
              <a:off x="1185404" y="651371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194"/>
            <p:cNvSpPr/>
            <p:nvPr/>
          </p:nvSpPr>
          <p:spPr>
            <a:xfrm>
              <a:off x="352822" y="134318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195"/>
            <p:cNvSpPr/>
            <p:nvPr/>
          </p:nvSpPr>
          <p:spPr>
            <a:xfrm>
              <a:off x="961453" y="134076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196"/>
            <p:cNvSpPr/>
            <p:nvPr/>
          </p:nvSpPr>
          <p:spPr>
            <a:xfrm>
              <a:off x="644880" y="173788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197"/>
            <p:cNvSpPr/>
            <p:nvPr/>
          </p:nvSpPr>
          <p:spPr>
            <a:xfrm>
              <a:off x="936372" y="213499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198"/>
            <p:cNvSpPr/>
            <p:nvPr/>
          </p:nvSpPr>
          <p:spPr>
            <a:xfrm>
              <a:off x="938593" y="253211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199"/>
            <p:cNvSpPr/>
            <p:nvPr/>
          </p:nvSpPr>
          <p:spPr>
            <a:xfrm>
              <a:off x="908113" y="290255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200"/>
            <p:cNvSpPr/>
            <p:nvPr/>
          </p:nvSpPr>
          <p:spPr>
            <a:xfrm>
              <a:off x="595194" y="333015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201"/>
            <p:cNvSpPr/>
            <p:nvPr/>
          </p:nvSpPr>
          <p:spPr>
            <a:xfrm>
              <a:off x="286750" y="372726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202"/>
            <p:cNvSpPr/>
            <p:nvPr/>
          </p:nvSpPr>
          <p:spPr>
            <a:xfrm>
              <a:off x="584338" y="412438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203"/>
            <p:cNvSpPr/>
            <p:nvPr/>
          </p:nvSpPr>
          <p:spPr>
            <a:xfrm>
              <a:off x="279130" y="451769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204"/>
            <p:cNvSpPr/>
            <p:nvPr/>
          </p:nvSpPr>
          <p:spPr>
            <a:xfrm>
              <a:off x="355330" y="491480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205"/>
            <p:cNvSpPr/>
            <p:nvPr/>
          </p:nvSpPr>
          <p:spPr>
            <a:xfrm>
              <a:off x="961453" y="491480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206"/>
            <p:cNvSpPr/>
            <p:nvPr/>
          </p:nvSpPr>
          <p:spPr>
            <a:xfrm>
              <a:off x="637295" y="53119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207"/>
            <p:cNvSpPr/>
            <p:nvPr/>
          </p:nvSpPr>
          <p:spPr>
            <a:xfrm>
              <a:off x="1243418" y="53119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208"/>
            <p:cNvSpPr/>
            <p:nvPr/>
          </p:nvSpPr>
          <p:spPr>
            <a:xfrm>
              <a:off x="328660" y="570522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209"/>
            <p:cNvSpPr/>
            <p:nvPr/>
          </p:nvSpPr>
          <p:spPr>
            <a:xfrm>
              <a:off x="930973" y="570903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210"/>
            <p:cNvSpPr/>
            <p:nvPr/>
          </p:nvSpPr>
          <p:spPr>
            <a:xfrm>
              <a:off x="612631" y="609853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211"/>
            <p:cNvSpPr/>
            <p:nvPr/>
          </p:nvSpPr>
          <p:spPr>
            <a:xfrm>
              <a:off x="892793" y="650326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212"/>
            <p:cNvSpPr/>
            <p:nvPr/>
          </p:nvSpPr>
          <p:spPr>
            <a:xfrm>
              <a:off x="1498916" y="649564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213"/>
            <p:cNvSpPr/>
            <p:nvPr/>
          </p:nvSpPr>
          <p:spPr>
            <a:xfrm>
              <a:off x="1500932" y="6099157"/>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214"/>
            <p:cNvSpPr/>
            <p:nvPr/>
          </p:nvSpPr>
          <p:spPr>
            <a:xfrm>
              <a:off x="4778992" y="63088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 name="文本框 110"/>
          <p:cNvSpPr txBox="1"/>
          <p:nvPr/>
        </p:nvSpPr>
        <p:spPr>
          <a:xfrm>
            <a:off x="4403714" y="2199998"/>
            <a:ext cx="7164171" cy="1753235"/>
          </a:xfrm>
          <a:prstGeom prst="rect">
            <a:avLst/>
          </a:prstGeom>
          <a:noFill/>
        </p:spPr>
        <p:txBody>
          <a:bodyPr wrap="square" rtlCol="0" anchor="ctr">
            <a:spAutoFit/>
          </a:bodyPr>
          <a:lstStyle/>
          <a:p>
            <a:pPr>
              <a:lnSpc>
                <a:spcPct val="150000"/>
              </a:lnSpc>
            </a:pPr>
            <a:r>
              <a:rPr lang="zh-CN" altLang="en-US" sz="3600" b="1" dirty="0" smtClean="0">
                <a:solidFill>
                  <a:srgbClr val="0E5671"/>
                </a:solidFill>
                <a:latin typeface="微软雅黑" panose="020B0503020204020204" pitchFamily="34" charset="-122"/>
                <a:ea typeface="微软雅黑" panose="020B0503020204020204" pitchFamily="34" charset="-122"/>
              </a:rPr>
              <a:t>主题</a:t>
            </a:r>
            <a:r>
              <a:rPr lang="en-US" altLang="zh-CN" sz="3600" b="1" dirty="0" smtClean="0">
                <a:solidFill>
                  <a:srgbClr val="0E5671"/>
                </a:solidFill>
                <a:latin typeface="微软雅黑" panose="020B0503020204020204" pitchFamily="34" charset="-122"/>
                <a:ea typeface="微软雅黑" panose="020B0503020204020204" pitchFamily="34" charset="-122"/>
              </a:rPr>
              <a:t>7  </a:t>
            </a:r>
            <a:r>
              <a:rPr lang="zh-CN" altLang="en-US" sz="3600" b="1" dirty="0" smtClean="0">
                <a:solidFill>
                  <a:srgbClr val="0E5671"/>
                </a:solidFill>
                <a:latin typeface="微软雅黑" panose="020B0503020204020204" pitchFamily="34" charset="-122"/>
                <a:ea typeface="微软雅黑" panose="020B0503020204020204" pitchFamily="34" charset="-122"/>
              </a:rPr>
              <a:t>幼儿园安全教育</a:t>
            </a:r>
          </a:p>
          <a:p>
            <a:pPr>
              <a:lnSpc>
                <a:spcPct val="150000"/>
              </a:lnSpc>
            </a:pPr>
            <a:r>
              <a:rPr lang="zh-CN" altLang="en-US" sz="3600" b="1" dirty="0" smtClean="0">
                <a:solidFill>
                  <a:srgbClr val="0E5671"/>
                </a:solidFill>
                <a:latin typeface="微软雅黑" panose="020B0503020204020204" pitchFamily="34" charset="-122"/>
                <a:ea typeface="微软雅黑" panose="020B0503020204020204" pitchFamily="34" charset="-122"/>
              </a:rPr>
              <a:t>                  及常见意外的处理</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ircle(in)">
                                      <p:cBhvr>
                                        <p:cTn id="7" dur="11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circle(in)">
                                      <p:cBhvr>
                                        <p:cTn id="12" dur="11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grpSp>
        <p:nvGrpSpPr>
          <p:cNvPr id="49" name="组合 15"/>
          <p:cNvGrpSpPr/>
          <p:nvPr/>
        </p:nvGrpSpPr>
        <p:grpSpPr bwMode="auto">
          <a:xfrm>
            <a:off x="193675" y="238760"/>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cxnSp>
        <p:nvCxnSpPr>
          <p:cNvPr id="32" name="直接连接符 31"/>
          <p:cNvCxnSpPr/>
          <p:nvPr/>
        </p:nvCxnSpPr>
        <p:spPr>
          <a:xfrm>
            <a:off x="4547215" y="2239641"/>
            <a:ext cx="1860085"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80161" y="3860017"/>
            <a:ext cx="1227139"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564969" y="5475023"/>
            <a:ext cx="1842332"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1005205" y="995680"/>
            <a:ext cx="8320405" cy="2193290"/>
          </a:xfrm>
          <a:prstGeom prst="rect">
            <a:avLst/>
          </a:prstGeom>
        </p:spPr>
      </p:pic>
      <p:sp>
        <p:nvSpPr>
          <p:cNvPr id="4" name="TextBox 26"/>
          <p:cNvSpPr txBox="1"/>
          <p:nvPr/>
        </p:nvSpPr>
        <p:spPr>
          <a:xfrm>
            <a:off x="9438323" y="1790065"/>
            <a:ext cx="1061720" cy="449580"/>
          </a:xfrm>
          <a:prstGeom prst="rect">
            <a:avLst/>
          </a:prstGeom>
          <a:solidFill>
            <a:schemeClr val="accent4">
              <a:lumMod val="40000"/>
              <a:lumOff val="60000"/>
            </a:schemeClr>
          </a:solidFill>
        </p:spPr>
        <p:txBody>
          <a:bodyPr wrap="none" lIns="121917" tIns="60959" rIns="121917" bIns="60959">
            <a:spAutoFit/>
          </a:bodyPr>
          <a:lstStyle/>
          <a:p>
            <a:pPr algn="r">
              <a:defRPr/>
            </a:pPr>
            <a:r>
              <a:rPr lang="zh-CN" altLang="en-US" sz="2135" b="1" dirty="0">
                <a:solidFill>
                  <a:schemeClr val="bg1"/>
                </a:solidFill>
                <a:latin typeface="+mn-ea"/>
              </a:rPr>
              <a:t>鼻出血</a:t>
            </a:r>
          </a:p>
        </p:txBody>
      </p:sp>
      <p:pic>
        <p:nvPicPr>
          <p:cNvPr id="3" name="图片 2"/>
          <p:cNvPicPr>
            <a:picLocks noChangeAspect="1"/>
          </p:cNvPicPr>
          <p:nvPr/>
        </p:nvPicPr>
        <p:blipFill>
          <a:blip r:embed="rId4"/>
          <a:stretch>
            <a:fillRect/>
          </a:stretch>
        </p:blipFill>
        <p:spPr>
          <a:xfrm>
            <a:off x="1207770" y="3188970"/>
            <a:ext cx="7914640" cy="3613785"/>
          </a:xfrm>
          <a:prstGeom prst="rect">
            <a:avLst/>
          </a:prstGeom>
        </p:spPr>
      </p:pic>
      <p:sp>
        <p:nvSpPr>
          <p:cNvPr id="7" name="TextBox 26"/>
          <p:cNvSpPr txBox="1"/>
          <p:nvPr/>
        </p:nvSpPr>
        <p:spPr>
          <a:xfrm>
            <a:off x="9313863" y="4771390"/>
            <a:ext cx="1334770" cy="449580"/>
          </a:xfrm>
          <a:prstGeom prst="rect">
            <a:avLst/>
          </a:prstGeom>
          <a:solidFill>
            <a:schemeClr val="accent4">
              <a:lumMod val="40000"/>
              <a:lumOff val="60000"/>
            </a:schemeClr>
          </a:solidFill>
        </p:spPr>
        <p:txBody>
          <a:bodyPr wrap="none" lIns="121917" tIns="60959" rIns="121917" bIns="60959">
            <a:spAutoFit/>
          </a:bodyPr>
          <a:lstStyle/>
          <a:p>
            <a:pPr algn="r">
              <a:defRPr/>
            </a:pPr>
            <a:r>
              <a:rPr lang="zh-CN" altLang="en-US" sz="2135" b="1" dirty="0">
                <a:solidFill>
                  <a:schemeClr val="bg1"/>
                </a:solidFill>
                <a:latin typeface="+mn-ea"/>
              </a:rPr>
              <a:t>动脉出血</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7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0-#ppt_w/2"/>
                                          </p:val>
                                        </p:tav>
                                        <p:tav tm="100000">
                                          <p:val>
                                            <p:strVal val="#ppt_x"/>
                                          </p:val>
                                        </p:tav>
                                      </p:tavLst>
                                    </p:anim>
                                    <p:anim calcmode="lin" valueType="num">
                                      <p:cBhvr additive="base">
                                        <p:cTn id="13" dur="500" fill="hold"/>
                                        <p:tgtEl>
                                          <p:spTgt spid="4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2000"/>
                            </p:stCondLst>
                            <p:childTnLst>
                              <p:par>
                                <p:cTn id="27" presetID="2" presetClass="entr" presetSubtype="1" accel="68000" fill="hold" grpId="0" nodeType="afterEffect">
                                  <p:stCondLst>
                                    <p:cond delay="0"/>
                                  </p:stCondLst>
                                  <p:iterate type="lt">
                                    <p:tmPct val="10000"/>
                                  </p:iterate>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0-#ppt_h/2"/>
                                          </p:val>
                                        </p:tav>
                                        <p:tav tm="100000">
                                          <p:val>
                                            <p:strVal val="#ppt_y"/>
                                          </p:val>
                                        </p:tav>
                                      </p:tavLst>
                                    </p:anim>
                                  </p:childTnLst>
                                </p:cTn>
                              </p:par>
                            </p:childTnLst>
                          </p:cTn>
                        </p:par>
                        <p:par>
                          <p:cTn id="31" fill="hold">
                            <p:stCondLst>
                              <p:cond delay="2599"/>
                            </p:stCondLst>
                            <p:childTnLst>
                              <p:par>
                                <p:cTn id="32" presetID="2" presetClass="entr" presetSubtype="1" accel="68000" fill="hold" grpId="0" nodeType="after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bldLvl="0" animBg="1"/>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grpSp>
        <p:nvGrpSpPr>
          <p:cNvPr id="2" name="组合 1"/>
          <p:cNvGrpSpPr/>
          <p:nvPr/>
        </p:nvGrpSpPr>
        <p:grpSpPr>
          <a:xfrm>
            <a:off x="-198755" y="0"/>
            <a:ext cx="11450320" cy="1028065"/>
            <a:chOff x="-203817" y="-8"/>
            <a:chExt cx="8244187" cy="1135380"/>
          </a:xfrm>
        </p:grpSpPr>
        <p:sp>
          <p:nvSpPr>
            <p:cNvPr id="3" name="直角三角形 2"/>
            <p:cNvSpPr/>
            <p:nvPr/>
          </p:nvSpPr>
          <p:spPr>
            <a:xfrm flipV="1">
              <a:off x="0" y="-8"/>
              <a:ext cx="8040370"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03817" y="80"/>
              <a:ext cx="6825960" cy="644481"/>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 探寻</a:t>
              </a:r>
              <a:r>
                <a:rPr lang="en-US" altLang="zh-CN" sz="3200" b="1" dirty="0" smtClean="0">
                  <a:latin typeface="微软雅黑" panose="020B0503020204020204" pitchFamily="34" charset="-122"/>
                  <a:ea typeface="微软雅黑" panose="020B0503020204020204" pitchFamily="34" charset="-122"/>
                </a:rPr>
                <a:t>2 </a:t>
              </a:r>
              <a:r>
                <a:rPr lang="en-US" altLang="zh-CN" sz="3200" b="1" dirty="0" smtClean="0">
                  <a:solidFill>
                    <a:schemeClr val="tx1"/>
                  </a:solidFill>
                  <a:latin typeface="微软雅黑" panose="020B0503020204020204" pitchFamily="34" charset="-122"/>
                  <a:ea typeface="微软雅黑" panose="020B0503020204020204" pitchFamily="34" charset="-122"/>
                  <a:sym typeface="+mn-ea"/>
                </a:rPr>
                <a:t>幼儿常见意外的急救与处理</a:t>
              </a:r>
            </a:p>
          </p:txBody>
        </p:sp>
      </p:grpSp>
      <p:sp>
        <p:nvSpPr>
          <p:cNvPr id="5" name="TextBox 10@|17FFC:16777215|FBC:16777215|LFC:16777215|LBC:16777215"/>
          <p:cNvSpPr txBox="1"/>
          <p:nvPr/>
        </p:nvSpPr>
        <p:spPr>
          <a:xfrm>
            <a:off x="320040" y="1047115"/>
            <a:ext cx="3081020" cy="521970"/>
          </a:xfrm>
          <a:prstGeom prst="rect">
            <a:avLst/>
          </a:prstGeom>
          <a:noFill/>
          <a:ln>
            <a:noFill/>
          </a:ln>
        </p:spPr>
        <p:txBody>
          <a:bodyPr wrap="square">
            <a:spAutoFit/>
          </a:bodyPr>
          <a:lstStyle/>
          <a:p>
            <a:pPr eaLnBrk="1" fontAlgn="auto" hangingPunct="1">
              <a:spcBef>
                <a:spcPts val="0"/>
              </a:spcBef>
              <a:spcAft>
                <a:spcPts val="0"/>
              </a:spcAft>
              <a:defRPr/>
            </a:pPr>
            <a:r>
              <a:rPr lang="zh-CN" altLang="en-US" sz="2800" b="1" dirty="0" smtClean="0">
                <a:solidFill>
                  <a:schemeClr val="bg2"/>
                </a:solidFill>
                <a:latin typeface="宋体" panose="02010600030101010101" pitchFamily="2" charset="-122"/>
                <a:ea typeface="宋体" panose="02010600030101010101" pitchFamily="2" charset="-122"/>
                <a:cs typeface="+mn-ea"/>
                <a:sym typeface="+mn-lt"/>
              </a:rPr>
              <a:t>三、脱臼处理</a:t>
            </a:r>
          </a:p>
        </p:txBody>
      </p:sp>
      <p:pic>
        <p:nvPicPr>
          <p:cNvPr id="6" name="图片 5"/>
          <p:cNvPicPr>
            <a:picLocks noChangeAspect="1"/>
          </p:cNvPicPr>
          <p:nvPr/>
        </p:nvPicPr>
        <p:blipFill>
          <a:blip r:embed="rId3"/>
          <a:stretch>
            <a:fillRect/>
          </a:stretch>
        </p:blipFill>
        <p:spPr>
          <a:xfrm>
            <a:off x="4131310" y="735965"/>
            <a:ext cx="8056880" cy="2647315"/>
          </a:xfrm>
          <a:prstGeom prst="rect">
            <a:avLst/>
          </a:prstGeom>
        </p:spPr>
      </p:pic>
      <p:sp>
        <p:nvSpPr>
          <p:cNvPr id="10" name="文本框 9"/>
          <p:cNvSpPr txBox="1"/>
          <p:nvPr/>
        </p:nvSpPr>
        <p:spPr>
          <a:xfrm>
            <a:off x="84455" y="1569085"/>
            <a:ext cx="3839210" cy="1476375"/>
          </a:xfrm>
          <a:prstGeom prst="rect">
            <a:avLst/>
          </a:prstGeom>
          <a:noFill/>
        </p:spPr>
        <p:txBody>
          <a:bodyPr wrap="square" rtlCol="0" anchor="t">
            <a:spAutoFit/>
          </a:bodyPr>
          <a:lstStyle/>
          <a:p>
            <a:pPr>
              <a:lnSpc>
                <a:spcPct val="150000"/>
              </a:lnSpc>
            </a:pPr>
            <a:r>
              <a:rPr lang="en-US" altLang="zh-CN" sz="2000">
                <a:solidFill>
                  <a:schemeClr val="bg2"/>
                </a:solidFill>
                <a:latin typeface="宋体" panose="02010600030101010101" pitchFamily="2" charset="-122"/>
                <a:ea typeface="宋体" panose="02010600030101010101" pitchFamily="2" charset="-122"/>
              </a:rPr>
              <a:t>    </a:t>
            </a:r>
            <a:r>
              <a:rPr lang="zh-CN" altLang="en-US" sz="2000">
                <a:solidFill>
                  <a:schemeClr val="bg2"/>
                </a:solidFill>
                <a:latin typeface="宋体" panose="02010600030101010101" pitchFamily="2" charset="-122"/>
                <a:ea typeface="宋体" panose="02010600030101010101" pitchFamily="2" charset="-122"/>
              </a:rPr>
              <a:t>在外力作用下，关节面失去正常位置关系形成脱臼。常见的有肩关节脱臼和桡骨小头半脱位。</a:t>
            </a:r>
          </a:p>
        </p:txBody>
      </p:sp>
      <p:grpSp>
        <p:nvGrpSpPr>
          <p:cNvPr id="36" name="组合 35"/>
          <p:cNvGrpSpPr/>
          <p:nvPr/>
        </p:nvGrpSpPr>
        <p:grpSpPr>
          <a:xfrm>
            <a:off x="1472105" y="4359950"/>
            <a:ext cx="480379" cy="433115"/>
            <a:chOff x="2142410" y="2298139"/>
            <a:chExt cx="360284" cy="324836"/>
          </a:xfrm>
        </p:grpSpPr>
        <p:sp>
          <p:nvSpPr>
            <p:cNvPr id="37"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38" name="TextBox 10"/>
            <p:cNvSpPr txBox="1"/>
            <p:nvPr/>
          </p:nvSpPr>
          <p:spPr>
            <a:xfrm>
              <a:off x="2221796" y="2306669"/>
              <a:ext cx="201512" cy="3116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accent1"/>
                  </a:solidFill>
                </a:rPr>
                <a:t>1</a:t>
              </a:r>
              <a:endParaRPr lang="zh-CN" altLang="en-US" sz="2700" b="1" dirty="0">
                <a:solidFill>
                  <a:schemeClr val="accent1"/>
                </a:solidFill>
              </a:endParaRPr>
            </a:p>
          </p:txBody>
        </p:sp>
      </p:grpSp>
      <p:grpSp>
        <p:nvGrpSpPr>
          <p:cNvPr id="40" name="组合 39"/>
          <p:cNvGrpSpPr/>
          <p:nvPr/>
        </p:nvGrpSpPr>
        <p:grpSpPr>
          <a:xfrm>
            <a:off x="1846757" y="4898807"/>
            <a:ext cx="480379" cy="433115"/>
            <a:chOff x="2142410" y="2298139"/>
            <a:chExt cx="360284" cy="324836"/>
          </a:xfrm>
        </p:grpSpPr>
        <p:sp>
          <p:nvSpPr>
            <p:cNvPr id="41"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42" name="TextBox 14"/>
            <p:cNvSpPr txBox="1"/>
            <p:nvPr/>
          </p:nvSpPr>
          <p:spPr>
            <a:xfrm>
              <a:off x="2221796" y="2306669"/>
              <a:ext cx="201512" cy="3116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accent2"/>
                  </a:solidFill>
                </a:rPr>
                <a:t>2</a:t>
              </a:r>
              <a:endParaRPr lang="zh-CN" altLang="en-US" sz="2700" b="1" dirty="0">
                <a:solidFill>
                  <a:schemeClr val="accent2"/>
                </a:solidFill>
              </a:endParaRPr>
            </a:p>
          </p:txBody>
        </p:sp>
      </p:grpSp>
      <p:grpSp>
        <p:nvGrpSpPr>
          <p:cNvPr id="44" name="组合 43"/>
          <p:cNvGrpSpPr/>
          <p:nvPr/>
        </p:nvGrpSpPr>
        <p:grpSpPr>
          <a:xfrm>
            <a:off x="1366060" y="5535970"/>
            <a:ext cx="480379" cy="433115"/>
            <a:chOff x="2142410" y="2298139"/>
            <a:chExt cx="360284" cy="324836"/>
          </a:xfrm>
        </p:grpSpPr>
        <p:sp>
          <p:nvSpPr>
            <p:cNvPr id="45"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46" name="TextBox 18"/>
            <p:cNvSpPr txBox="1"/>
            <p:nvPr/>
          </p:nvSpPr>
          <p:spPr>
            <a:xfrm>
              <a:off x="2221796" y="2306669"/>
              <a:ext cx="201512" cy="3116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accent3"/>
                  </a:solidFill>
                </a:rPr>
                <a:t>3</a:t>
              </a:r>
              <a:endParaRPr lang="zh-CN" altLang="en-US" sz="2700" b="1" dirty="0">
                <a:solidFill>
                  <a:schemeClr val="accent3"/>
                </a:solidFill>
              </a:endParaRPr>
            </a:p>
          </p:txBody>
        </p:sp>
      </p:grpSp>
      <p:sp>
        <p:nvSpPr>
          <p:cNvPr id="48" name="TextBox 20"/>
          <p:cNvSpPr txBox="1"/>
          <p:nvPr/>
        </p:nvSpPr>
        <p:spPr>
          <a:xfrm>
            <a:off x="2440638" y="4371482"/>
            <a:ext cx="4385336" cy="238760"/>
          </a:xfrm>
          <a:prstGeom prst="rect">
            <a:avLst/>
          </a:prstGeom>
          <a:noFill/>
        </p:spPr>
        <p:txBody>
          <a:bodyPr wrap="square" lIns="0" tIns="0" rIns="0" bIns="0" rtlCol="0">
            <a:spAutoFit/>
          </a:bodyPr>
          <a:lstStyle/>
          <a:p>
            <a:pPr algn="just">
              <a:lnSpc>
                <a:spcPts val="1865"/>
              </a:lnSpc>
            </a:pPr>
            <a:r>
              <a:rPr sz="1600" dirty="0">
                <a:solidFill>
                  <a:schemeClr val="bg1"/>
                </a:solidFill>
                <a:latin typeface="微软雅黑" panose="020B0503020204020204" pitchFamily="34" charset="-122"/>
                <a:ea typeface="微软雅黑" panose="020B0503020204020204" pitchFamily="34" charset="-122"/>
              </a:rPr>
              <a:t>脱臼后不要贸然实行复位，以免加重组织损伤。</a:t>
            </a:r>
          </a:p>
        </p:txBody>
      </p:sp>
      <p:sp>
        <p:nvSpPr>
          <p:cNvPr id="50" name="文本框 49"/>
          <p:cNvSpPr txBox="1"/>
          <p:nvPr/>
        </p:nvSpPr>
        <p:spPr>
          <a:xfrm>
            <a:off x="2577465" y="5001895"/>
            <a:ext cx="4935855" cy="330200"/>
          </a:xfrm>
          <a:prstGeom prst="rect">
            <a:avLst/>
          </a:prstGeom>
          <a:noFill/>
        </p:spPr>
        <p:txBody>
          <a:bodyPr wrap="square" rtlCol="0" anchor="t">
            <a:spAutoFit/>
          </a:bodyPr>
          <a:lstStyle/>
          <a:p>
            <a:pPr algn="just">
              <a:lnSpc>
                <a:spcPts val="1865"/>
              </a:lnSpc>
            </a:pPr>
            <a:r>
              <a:rPr sz="1600" dirty="0">
                <a:solidFill>
                  <a:schemeClr val="bg1"/>
                </a:solidFill>
                <a:latin typeface="微软雅黑" panose="020B0503020204020204" pitchFamily="34" charset="-122"/>
                <a:ea typeface="微软雅黑" panose="020B0503020204020204" pitchFamily="34" charset="-122"/>
              </a:rPr>
              <a:t>脱臼后不可随意搬动肢体，应立即送往医院处理。</a:t>
            </a:r>
          </a:p>
        </p:txBody>
      </p:sp>
      <p:sp>
        <p:nvSpPr>
          <p:cNvPr id="51" name="文本框 50"/>
          <p:cNvSpPr txBox="1"/>
          <p:nvPr/>
        </p:nvSpPr>
        <p:spPr>
          <a:xfrm>
            <a:off x="2165350" y="5535930"/>
            <a:ext cx="7005955" cy="569595"/>
          </a:xfrm>
          <a:prstGeom prst="rect">
            <a:avLst/>
          </a:prstGeom>
          <a:noFill/>
        </p:spPr>
        <p:txBody>
          <a:bodyPr wrap="square" rtlCol="0" anchor="t">
            <a:spAutoFit/>
          </a:bodyPr>
          <a:lstStyle/>
          <a:p>
            <a:pPr algn="just">
              <a:lnSpc>
                <a:spcPts val="1865"/>
              </a:lnSpc>
            </a:pPr>
            <a:r>
              <a:rPr sz="1600" dirty="0">
                <a:solidFill>
                  <a:schemeClr val="bg1"/>
                </a:solidFill>
                <a:latin typeface="微软雅黑" panose="020B0503020204020204" pitchFamily="34" charset="-122"/>
                <a:ea typeface="微软雅黑" panose="020B0503020204020204" pitchFamily="34" charset="-122"/>
              </a:rPr>
              <a:t>经医生复位后，仍需注意保护关节，勿再用力牵拉。因为关节受过拉伤后，关节囊松弛，容易重复发生脱臼。</a:t>
            </a:r>
          </a:p>
        </p:txBody>
      </p:sp>
      <p:sp>
        <p:nvSpPr>
          <p:cNvPr id="52" name="文本框 51"/>
          <p:cNvSpPr txBox="1"/>
          <p:nvPr/>
        </p:nvSpPr>
        <p:spPr>
          <a:xfrm>
            <a:off x="441960" y="3658235"/>
            <a:ext cx="2799715" cy="398780"/>
          </a:xfrm>
          <a:prstGeom prst="rect">
            <a:avLst/>
          </a:prstGeom>
          <a:noFill/>
        </p:spPr>
        <p:txBody>
          <a:bodyPr wrap="square" rtlCol="0" anchor="t">
            <a:spAutoFit/>
          </a:bodyPr>
          <a:lstStyle/>
          <a:p>
            <a:r>
              <a:rPr lang="zh-CN" altLang="en-US" sz="2000">
                <a:solidFill>
                  <a:srgbClr val="FF0000"/>
                </a:solidFill>
              </a:rPr>
              <a:t>发生脱臼后该如何处理？</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750"/>
                                        <p:tgtEl>
                                          <p:spTgt spid="31"/>
                                        </p:tgtEl>
                                      </p:cBhvr>
                                    </p:animEffect>
                                  </p:childTnLst>
                                </p:cTn>
                              </p:par>
                              <p:par>
                                <p:cTn id="8" presetID="53" presetClass="entr" presetSubtype="52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 calcmode="lin" valueType="num">
                                      <p:cBhvr>
                                        <p:cTn id="10" dur="500" fill="hold"/>
                                        <p:tgtEl>
                                          <p:spTgt spid="36"/>
                                        </p:tgtEl>
                                        <p:attrNameLst>
                                          <p:attrName>ppt_w</p:attrName>
                                        </p:attrNameLst>
                                      </p:cBhvr>
                                      <p:tavLst>
                                        <p:tav tm="0">
                                          <p:val>
                                            <p:fltVal val="0"/>
                                          </p:val>
                                        </p:tav>
                                        <p:tav tm="100000">
                                          <p:val>
                                            <p:strVal val="#ppt_w"/>
                                          </p:val>
                                        </p:tav>
                                      </p:tavLst>
                                    </p:anim>
                                    <p:anim calcmode="lin" valueType="num">
                                      <p:cBhvr>
                                        <p:cTn id="11" dur="500" fill="hold"/>
                                        <p:tgtEl>
                                          <p:spTgt spid="36"/>
                                        </p:tgtEl>
                                        <p:attrNameLst>
                                          <p:attrName>ppt_h</p:attrName>
                                        </p:attrNameLst>
                                      </p:cBhvr>
                                      <p:tavLst>
                                        <p:tav tm="0">
                                          <p:val>
                                            <p:fltVal val="0"/>
                                          </p:val>
                                        </p:tav>
                                        <p:tav tm="100000">
                                          <p:val>
                                            <p:strVal val="#ppt_h"/>
                                          </p:val>
                                        </p:tav>
                                      </p:tavLst>
                                    </p:anim>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fltVal val="0.5"/>
                                          </p:val>
                                        </p:tav>
                                        <p:tav tm="100000">
                                          <p:val>
                                            <p:strVal val="#ppt_x"/>
                                          </p:val>
                                        </p:tav>
                                      </p:tavLst>
                                    </p:anim>
                                    <p:anim calcmode="lin" valueType="num">
                                      <p:cBhvr>
                                        <p:cTn id="14" dur="500" fill="hold"/>
                                        <p:tgtEl>
                                          <p:spTgt spid="36"/>
                                        </p:tgtEl>
                                        <p:attrNameLst>
                                          <p:attrName>ppt_y</p:attrName>
                                        </p:attrNameLst>
                                      </p:cBhvr>
                                      <p:tavLst>
                                        <p:tav tm="0">
                                          <p:val>
                                            <p:fltVal val="0.5"/>
                                          </p:val>
                                        </p:tav>
                                        <p:tav tm="100000">
                                          <p:val>
                                            <p:strVal val="#ppt_y"/>
                                          </p:val>
                                        </p:tav>
                                      </p:tavLst>
                                    </p:anim>
                                  </p:childTnLst>
                                </p:cTn>
                              </p:par>
                              <p:par>
                                <p:cTn id="15" presetID="53" presetClass="entr" presetSubtype="528" fill="hold" nodeType="withEffect">
                                  <p:stCondLst>
                                    <p:cond delay="20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40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par>
                                <p:cTn id="29" presetID="55" presetClass="entr" presetSubtype="0" fill="hold" grpId="0" nodeType="withEffect">
                                  <p:stCondLst>
                                    <p:cond delay="400"/>
                                  </p:stCondLst>
                                  <p:childTnLst>
                                    <p:set>
                                      <p:cBhvr>
                                        <p:cTn id="30" dur="1" fill="hold">
                                          <p:stCondLst>
                                            <p:cond delay="0"/>
                                          </p:stCondLst>
                                        </p:cTn>
                                        <p:tgtEl>
                                          <p:spTgt spid="48"/>
                                        </p:tgtEl>
                                        <p:attrNameLst>
                                          <p:attrName>style.visibility</p:attrName>
                                        </p:attrNameLst>
                                      </p:cBhvr>
                                      <p:to>
                                        <p:strVal val="visible"/>
                                      </p:to>
                                    </p:set>
                                    <p:anim calcmode="lin" valueType="num">
                                      <p:cBhvr>
                                        <p:cTn id="31" dur="1000" fill="hold"/>
                                        <p:tgtEl>
                                          <p:spTgt spid="48"/>
                                        </p:tgtEl>
                                        <p:attrNameLst>
                                          <p:attrName>ppt_w</p:attrName>
                                        </p:attrNameLst>
                                      </p:cBhvr>
                                      <p:tavLst>
                                        <p:tav tm="0">
                                          <p:val>
                                            <p:strVal val="#ppt_w*0.70"/>
                                          </p:val>
                                        </p:tav>
                                        <p:tav tm="100000">
                                          <p:val>
                                            <p:strVal val="#ppt_w"/>
                                          </p:val>
                                        </p:tav>
                                      </p:tavLst>
                                    </p:anim>
                                    <p:anim calcmode="lin" valueType="num">
                                      <p:cBhvr>
                                        <p:cTn id="32" dur="1000" fill="hold"/>
                                        <p:tgtEl>
                                          <p:spTgt spid="48"/>
                                        </p:tgtEl>
                                        <p:attrNameLst>
                                          <p:attrName>ppt_h</p:attrName>
                                        </p:attrNameLst>
                                      </p:cBhvr>
                                      <p:tavLst>
                                        <p:tav tm="0">
                                          <p:val>
                                            <p:strVal val="#ppt_h"/>
                                          </p:val>
                                        </p:tav>
                                        <p:tav tm="100000">
                                          <p:val>
                                            <p:strVal val="#ppt_h"/>
                                          </p:val>
                                        </p:tav>
                                      </p:tavLst>
                                    </p:anim>
                                    <p:animEffect transition="in" filter="fade">
                                      <p:cBhvr>
                                        <p:cTn id="33"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7980" y="35667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处理方法</a:t>
            </a:r>
          </a:p>
        </p:txBody>
      </p:sp>
      <p:sp>
        <p:nvSpPr>
          <p:cNvPr id="10" name="文本框 9"/>
          <p:cNvSpPr txBox="1"/>
          <p:nvPr/>
        </p:nvSpPr>
        <p:spPr>
          <a:xfrm>
            <a:off x="513715" y="1061085"/>
            <a:ext cx="11363325" cy="2168525"/>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幼儿在意外事故中使骨的完整性遭到破坏，可分为</a:t>
            </a:r>
            <a:r>
              <a:rPr lang="zh-CN" altLang="en-US" sz="2200">
                <a:solidFill>
                  <a:srgbClr val="FF0000"/>
                </a:solidFill>
                <a:latin typeface="微软雅黑" panose="020B0503020204020204" pitchFamily="34" charset="-122"/>
                <a:ea typeface="微软雅黑" panose="020B0503020204020204" pitchFamily="34" charset="-122"/>
              </a:rPr>
              <a:t>单纯骨折</a:t>
            </a:r>
            <a:r>
              <a:rPr lang="zh-CN" altLang="en-US" sz="2200">
                <a:solidFill>
                  <a:schemeClr val="bg1"/>
                </a:solidFill>
                <a:latin typeface="微软雅黑" panose="020B0503020204020204" pitchFamily="34" charset="-122"/>
                <a:ea typeface="微软雅黑" panose="020B0503020204020204" pitchFamily="34" charset="-122"/>
              </a:rPr>
              <a:t>和</a:t>
            </a:r>
            <a:r>
              <a:rPr lang="zh-CN" altLang="en-US" sz="2200">
                <a:solidFill>
                  <a:srgbClr val="FF0000"/>
                </a:solidFill>
                <a:latin typeface="微软雅黑" panose="020B0503020204020204" pitchFamily="34" charset="-122"/>
                <a:ea typeface="微软雅黑" panose="020B0503020204020204" pitchFamily="34" charset="-122"/>
              </a:rPr>
              <a:t>复杂骨折</a:t>
            </a:r>
            <a:r>
              <a:rPr lang="zh-CN" altLang="en-US" sz="2200">
                <a:solidFill>
                  <a:schemeClr val="bg1"/>
                </a:solidFill>
                <a:latin typeface="微软雅黑" panose="020B0503020204020204" pitchFamily="34" charset="-122"/>
                <a:ea typeface="微软雅黑" panose="020B0503020204020204" pitchFamily="34" charset="-122"/>
              </a:rPr>
              <a:t>。折断的骨不穿破皮肤而外露的骨折称为单纯骨折（又称闭合性骨折）；折断的骨刺伤局部肌肉，骨的断端外露，神经受到伤害的骨折，称为复杂骨折（又称开放性骨折）。骨折急救的原则是限制患肢再活动，避免断骨再刺伤周围组织，并要减轻疼痛。</a:t>
            </a:r>
          </a:p>
        </p:txBody>
      </p:sp>
      <p:sp>
        <p:nvSpPr>
          <p:cNvPr id="11" name="文本框 10"/>
          <p:cNvSpPr txBox="1"/>
          <p:nvPr/>
        </p:nvSpPr>
        <p:spPr>
          <a:xfrm>
            <a:off x="242570" y="3829685"/>
            <a:ext cx="10189210" cy="1153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1	、肢体骨折的处理方法</a:t>
            </a:r>
          </a:p>
          <a:p>
            <a:pPr algn="l">
              <a:lnSpc>
                <a:spcPct val="150000"/>
              </a:lnSpc>
            </a:pP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5" name="TextBox 10@|17FFC:16777215|FBC:16777215|LFC:16777215|LBC:16777215"/>
          <p:cNvSpPr txBox="1"/>
          <p:nvPr/>
        </p:nvSpPr>
        <p:spPr>
          <a:xfrm>
            <a:off x="347980" y="802005"/>
            <a:ext cx="3081020" cy="521970"/>
          </a:xfrm>
          <a:prstGeom prst="rect">
            <a:avLst/>
          </a:prstGeom>
          <a:noFill/>
          <a:ln>
            <a:noFill/>
          </a:ln>
        </p:spPr>
        <p:txBody>
          <a:bodyPr wrap="square">
            <a:spAutoFit/>
          </a:bodyPr>
          <a:lstStyle/>
          <a:p>
            <a:pPr eaLnBrk="1" fontAlgn="auto" hangingPunct="1">
              <a:spcBef>
                <a:spcPts val="0"/>
              </a:spcBef>
              <a:spcAft>
                <a:spcPts val="0"/>
              </a:spcAft>
              <a:defRPr/>
            </a:pPr>
            <a:r>
              <a:rPr lang="zh-CN" altLang="en-US" sz="2800" b="1" dirty="0" smtClean="0">
                <a:solidFill>
                  <a:schemeClr val="bg2"/>
                </a:solidFill>
                <a:latin typeface="宋体" panose="02010600030101010101" pitchFamily="2" charset="-122"/>
                <a:ea typeface="宋体" panose="02010600030101010101" pitchFamily="2" charset="-122"/>
                <a:cs typeface="+mn-ea"/>
                <a:sym typeface="+mn-lt"/>
              </a:rPr>
              <a:t>四、骨折处理</a:t>
            </a:r>
          </a:p>
        </p:txBody>
      </p:sp>
      <p:pic>
        <p:nvPicPr>
          <p:cNvPr id="6" name="图片 5"/>
          <p:cNvPicPr>
            <a:picLocks noChangeAspect="1"/>
          </p:cNvPicPr>
          <p:nvPr/>
        </p:nvPicPr>
        <p:blipFill>
          <a:blip r:embed="rId2"/>
          <a:stretch>
            <a:fillRect/>
          </a:stretch>
        </p:blipFill>
        <p:spPr>
          <a:xfrm>
            <a:off x="2310130" y="4431665"/>
            <a:ext cx="5815330" cy="2506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44195" y="464185"/>
            <a:ext cx="8432165" cy="2676525"/>
          </a:xfrm>
          <a:prstGeom prst="rect">
            <a:avLst/>
          </a:prstGeom>
          <a:noFill/>
        </p:spPr>
        <p:txBody>
          <a:bodyPr wrap="square" rtlCol="0" anchor="t">
            <a:spAutoFit/>
          </a:bodyPr>
          <a:lstStyle/>
          <a:p>
            <a:pPr algn="l">
              <a:lnSpc>
                <a:spcPct val="150000"/>
              </a:lnSpc>
            </a:pPr>
            <a:r>
              <a:rPr lang="zh-CN" altLang="en-US" sz="2400">
                <a:solidFill>
                  <a:schemeClr val="bg1"/>
                </a:solidFill>
                <a:latin typeface="微软雅黑" panose="020B0503020204020204" pitchFamily="34" charset="-122"/>
                <a:ea typeface="微软雅黑" panose="020B0503020204020204" pitchFamily="34" charset="-122"/>
              </a:rPr>
              <a:t>2、肋骨骨折的处理方法</a:t>
            </a:r>
          </a:p>
          <a:p>
            <a:pPr algn="l">
              <a:lnSpc>
                <a:spcPct val="150000"/>
              </a:lnSpc>
            </a:pPr>
            <a:r>
              <a:rPr lang="zh-CN" altLang="en-US" sz="24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若肋骨骨折，未伤及肺，伤者不觉得呼吸困难，此时可用宽布带将断骨固定。固定时，先让伤者深吸气，再用宽布带缠绕断骨处的胸部，这样会减少呼吸运动的幅度。若伤者感到呼吸困难，可能已伤及肺，此时切勿处理断骨，迅速送往医院</a:t>
            </a:r>
            <a:r>
              <a:rPr lang="zh-CN" altLang="en-US" sz="2400">
                <a:solidFill>
                  <a:schemeClr val="bg1"/>
                </a:solidFill>
                <a:latin typeface="微软雅黑" panose="020B0503020204020204" pitchFamily="34" charset="-122"/>
                <a:ea typeface="微软雅黑" panose="020B0503020204020204" pitchFamily="34" charset="-122"/>
              </a:rPr>
              <a:t>。</a:t>
            </a:r>
          </a:p>
        </p:txBody>
      </p:sp>
      <p:sp>
        <p:nvSpPr>
          <p:cNvPr id="11" name="文本框 10"/>
          <p:cNvSpPr txBox="1"/>
          <p:nvPr/>
        </p:nvSpPr>
        <p:spPr>
          <a:xfrm>
            <a:off x="157480" y="3119120"/>
            <a:ext cx="11726545" cy="221488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3</a:t>
            </a:r>
            <a:r>
              <a:rPr lang="zh-CN" altLang="en-US" sz="2400">
                <a:solidFill>
                  <a:schemeClr val="bg1"/>
                </a:solidFill>
                <a:latin typeface="微软雅黑" panose="020B0503020204020204" pitchFamily="34" charset="-122"/>
                <a:ea typeface="微软雅黑" panose="020B0503020204020204" pitchFamily="34" charset="-122"/>
              </a:rPr>
              <a:t>、</a:t>
            </a:r>
            <a:r>
              <a:rPr lang="en-US" altLang="zh-CN" sz="2400">
                <a:solidFill>
                  <a:schemeClr val="bg1"/>
                </a:solidFill>
                <a:latin typeface="微软雅黑" panose="020B0503020204020204" pitchFamily="34" charset="-122"/>
                <a:ea typeface="微软雅黑" panose="020B0503020204020204" pitchFamily="34" charset="-122"/>
              </a:rPr>
              <a:t>颈椎骨折的处理方法  </a:t>
            </a:r>
          </a:p>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en-US" altLang="zh-CN" sz="2000">
                <a:solidFill>
                  <a:schemeClr val="bg1"/>
                </a:solidFill>
                <a:latin typeface="微软雅黑" panose="020B0503020204020204" pitchFamily="34" charset="-122"/>
                <a:ea typeface="微软雅黑" panose="020B0503020204020204" pitchFamily="34" charset="-122"/>
              </a:rPr>
              <a:t> 先在伤者颈下垫一小枕，保持颈椎的生理屈曲度，再在伤者头部两侧各垫一小枕，并将伤者头部固定在担架上，避免搬运过程中因晃动造成损伤。搬运时不可硬搬头部，应将头部和背部同时抬起，以保护颈部。</a:t>
            </a:r>
            <a:r>
              <a:rPr lang="en-US" altLang="zh-CN" sz="2400">
                <a:solidFill>
                  <a:schemeClr val="bg1"/>
                </a:solidFill>
                <a:latin typeface="微软雅黑" panose="020B0503020204020204" pitchFamily="34" charset="-122"/>
                <a:ea typeface="微软雅黑" panose="020B0503020204020204" pitchFamily="34" charset="-122"/>
              </a:rPr>
              <a:t>  </a:t>
            </a:r>
            <a:endParaRPr lang="zh-CN" altLang="en-US" sz="2400">
              <a:solidFill>
                <a:schemeClr val="bg1"/>
              </a:solidFill>
              <a:latin typeface="微软雅黑" panose="020B0503020204020204" pitchFamily="34" charset="-122"/>
              <a:ea typeface="微软雅黑" panose="020B0503020204020204" pitchFamily="34" charset="-122"/>
            </a:endParaRP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pic>
        <p:nvPicPr>
          <p:cNvPr id="2" name="图片 1"/>
          <p:cNvPicPr>
            <a:picLocks noChangeAspect="1"/>
          </p:cNvPicPr>
          <p:nvPr/>
        </p:nvPicPr>
        <p:blipFill>
          <a:blip r:embed="rId2"/>
          <a:stretch>
            <a:fillRect/>
          </a:stretch>
        </p:blipFill>
        <p:spPr>
          <a:xfrm>
            <a:off x="9074150" y="777875"/>
            <a:ext cx="2810510" cy="2049145"/>
          </a:xfrm>
          <a:prstGeom prst="rect">
            <a:avLst/>
          </a:prstGeom>
        </p:spPr>
      </p:pic>
      <p:pic>
        <p:nvPicPr>
          <p:cNvPr id="3" name="图片 2"/>
          <p:cNvPicPr>
            <a:picLocks noChangeAspect="1"/>
          </p:cNvPicPr>
          <p:nvPr/>
        </p:nvPicPr>
        <p:blipFill>
          <a:blip r:embed="rId3"/>
          <a:stretch>
            <a:fillRect/>
          </a:stretch>
        </p:blipFill>
        <p:spPr>
          <a:xfrm>
            <a:off x="2539365" y="4768215"/>
            <a:ext cx="5085715"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44195" y="1035685"/>
            <a:ext cx="10629900" cy="341503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400">
                <a:solidFill>
                  <a:schemeClr val="bg1"/>
                </a:solidFill>
                <a:latin typeface="微软雅黑" panose="020B0503020204020204" pitchFamily="34" charset="-122"/>
                <a:ea typeface="微软雅黑" panose="020B0503020204020204" pitchFamily="34" charset="-122"/>
              </a:rPr>
              <a:t>4、腰椎骨折的处理方法</a:t>
            </a:r>
          </a:p>
          <a:p>
            <a:pPr algn="l">
              <a:lnSpc>
                <a:spcPct val="150000"/>
              </a:lnSpc>
            </a:pPr>
            <a:r>
              <a:rPr lang="zh-CN" altLang="en-US" sz="2400">
                <a:solidFill>
                  <a:schemeClr val="bg1"/>
                </a:solidFill>
                <a:latin typeface="微软雅黑" panose="020B0503020204020204" pitchFamily="34" charset="-122"/>
                <a:ea typeface="微软雅黑" panose="020B0503020204020204" pitchFamily="34" charset="-122"/>
              </a:rPr>
              <a:t>        对于有腰椎骨折的伤者应有数名施救者采用平托法或滚动法，动作一致地托住伤者的肩胛、腰和臀部，将伤者放到或滚到木板上，然后使伤者俯卧，保持伤者脊柱挺直，用宽布将其身体固定在木板上送往医院。</a:t>
            </a:r>
          </a:p>
          <a:p>
            <a:pPr algn="l">
              <a:lnSpc>
                <a:spcPct val="150000"/>
              </a:lnSpc>
            </a:pPr>
            <a:r>
              <a:rPr lang="zh-CN" altLang="en-US" sz="2400">
                <a:solidFill>
                  <a:schemeClr val="bg1"/>
                </a:solidFill>
                <a:latin typeface="微软雅黑" panose="020B0503020204020204" pitchFamily="34" charset="-122"/>
                <a:ea typeface="微软雅黑" panose="020B0503020204020204" pitchFamily="34" charset="-122"/>
              </a:rPr>
              <a:t>       运送时不能用帆布、软绳等软担架，不要搀扶、抱持伤者，避免使其脊柱腰部弯曲。</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pic>
        <p:nvPicPr>
          <p:cNvPr id="2" name="图片 1"/>
          <p:cNvPicPr>
            <a:picLocks noChangeAspect="1"/>
          </p:cNvPicPr>
          <p:nvPr/>
        </p:nvPicPr>
        <p:blipFill>
          <a:blip r:embed="rId2"/>
          <a:stretch>
            <a:fillRect/>
          </a:stretch>
        </p:blipFill>
        <p:spPr>
          <a:xfrm>
            <a:off x="2646680" y="4084955"/>
            <a:ext cx="5371465" cy="2637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520" y="572770"/>
            <a:ext cx="3547745" cy="746125"/>
          </a:xfrm>
        </p:spPr>
        <p:txBody>
          <a:bodyPr/>
          <a:lstStyle/>
          <a:p>
            <a:r>
              <a:rPr lang="zh-CN" sz="2800">
                <a:solidFill>
                  <a:schemeClr val="bg1"/>
                </a:solidFill>
              </a:rPr>
              <a:t>五、</a:t>
            </a:r>
            <a:r>
              <a:rPr sz="2800">
                <a:solidFill>
                  <a:schemeClr val="bg1"/>
                </a:solidFill>
              </a:rPr>
              <a:t>烧伤、烫伤处理</a:t>
            </a:r>
          </a:p>
        </p:txBody>
      </p:sp>
      <p:sp>
        <p:nvSpPr>
          <p:cNvPr id="3" name="文本框 2"/>
          <p:cNvSpPr txBox="1"/>
          <p:nvPr/>
        </p:nvSpPr>
        <p:spPr>
          <a:xfrm>
            <a:off x="347980" y="28682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烫伤处理</a:t>
            </a:r>
          </a:p>
        </p:txBody>
      </p:sp>
      <p:sp>
        <p:nvSpPr>
          <p:cNvPr id="10" name="文本框 9"/>
          <p:cNvSpPr txBox="1"/>
          <p:nvPr/>
        </p:nvSpPr>
        <p:spPr>
          <a:xfrm>
            <a:off x="544195" y="1353185"/>
            <a:ext cx="10629900" cy="1337945"/>
          </a:xfrm>
          <a:prstGeom prst="rect">
            <a:avLst/>
          </a:prstGeom>
          <a:noFill/>
        </p:spPr>
        <p:txBody>
          <a:bodyPr wrap="square" rtlCol="0" anchor="t">
            <a:spAutoFit/>
          </a:bodyPr>
          <a:lstStyle/>
          <a:p>
            <a:pPr algn="l">
              <a:lnSpc>
                <a:spcPct val="150000"/>
              </a:lnSpc>
            </a:pPr>
            <a:r>
              <a:rPr>
                <a:solidFill>
                  <a:schemeClr val="bg1"/>
                </a:solidFill>
                <a:latin typeface="微软雅黑" panose="020B0503020204020204" pitchFamily="34" charset="-122"/>
                <a:ea typeface="微软雅黑" panose="020B0503020204020204" pitchFamily="34" charset="-122"/>
              </a:rPr>
              <a:t>一度烧（烫）伤仅表皮受损，局部皮肤发红，感到灼痛，没有水疱；</a:t>
            </a:r>
          </a:p>
          <a:p>
            <a:pPr algn="l">
              <a:lnSpc>
                <a:spcPct val="150000"/>
              </a:lnSpc>
            </a:pPr>
            <a:r>
              <a:rPr>
                <a:solidFill>
                  <a:schemeClr val="bg1"/>
                </a:solidFill>
                <a:latin typeface="微软雅黑" panose="020B0503020204020204" pitchFamily="34" charset="-122"/>
                <a:ea typeface="微软雅黑" panose="020B0503020204020204" pitchFamily="34" charset="-122"/>
              </a:rPr>
              <a:t>二度烧（烫）伤损伤深及真皮，局部红肿有水疱，疼痛剧烈；</a:t>
            </a:r>
          </a:p>
          <a:p>
            <a:pPr algn="l">
              <a:lnSpc>
                <a:spcPct val="150000"/>
              </a:lnSpc>
            </a:pPr>
            <a:r>
              <a:rPr>
                <a:solidFill>
                  <a:schemeClr val="bg1"/>
                </a:solidFill>
                <a:latin typeface="微软雅黑" panose="020B0503020204020204" pitchFamily="34" charset="-122"/>
                <a:ea typeface="微软雅黑" panose="020B0503020204020204" pitchFamily="34" charset="-122"/>
              </a:rPr>
              <a:t>三度烧（烫）伤损伤皮肤全层，可累及肌肉。</a:t>
            </a:r>
          </a:p>
        </p:txBody>
      </p:sp>
      <p:sp>
        <p:nvSpPr>
          <p:cNvPr id="11" name="文本框 10"/>
          <p:cNvSpPr txBox="1"/>
          <p:nvPr/>
        </p:nvSpPr>
        <p:spPr>
          <a:xfrm>
            <a:off x="513080" y="3258820"/>
            <a:ext cx="10189210" cy="2999740"/>
          </a:xfrm>
          <a:prstGeom prst="rect">
            <a:avLst/>
          </a:prstGeom>
          <a:noFill/>
        </p:spPr>
        <p:txBody>
          <a:bodyPr wrap="square" rtlCol="0" anchor="t">
            <a:spAutoFit/>
          </a:bodyPr>
          <a:lstStyle/>
          <a:p>
            <a:pPr algn="l">
              <a:lnSpc>
                <a:spcPct val="150000"/>
              </a:lnSpc>
            </a:pPr>
            <a:r>
              <a:rPr>
                <a:solidFill>
                  <a:schemeClr val="bg1"/>
                </a:solidFill>
                <a:latin typeface="微软雅黑" panose="020B0503020204020204" pitchFamily="34" charset="-122"/>
                <a:ea typeface="微软雅黑" panose="020B0503020204020204" pitchFamily="34" charset="-122"/>
              </a:rPr>
              <a:t>伤者被烫伤后应对着烫伤部位，马上采取冲、剪、泡、盖、送等措施：</a:t>
            </a:r>
          </a:p>
          <a:p>
            <a:pPr algn="l">
              <a:lnSpc>
                <a:spcPct val="150000"/>
              </a:lnSpc>
            </a:pPr>
            <a:r>
              <a:rPr>
                <a:solidFill>
                  <a:schemeClr val="bg1"/>
                </a:solidFill>
                <a:latin typeface="微软雅黑" panose="020B0503020204020204" pitchFamily="34" charset="-122"/>
                <a:ea typeface="微软雅黑" panose="020B0503020204020204" pitchFamily="34" charset="-122"/>
              </a:rPr>
              <a:t>① 用冷水冲洗烫伤处 20～30 分钟。</a:t>
            </a:r>
          </a:p>
          <a:p>
            <a:pPr algn="l">
              <a:lnSpc>
                <a:spcPct val="150000"/>
              </a:lnSpc>
            </a:pPr>
            <a:r>
              <a:rPr>
                <a:solidFill>
                  <a:schemeClr val="bg1"/>
                </a:solidFill>
                <a:latin typeface="微软雅黑" panose="020B0503020204020204" pitchFamily="34" charset="-122"/>
                <a:ea typeface="微软雅黑" panose="020B0503020204020204" pitchFamily="34" charset="-122"/>
              </a:rPr>
              <a:t>② 用剪刀剪开包裹在烫伤处的衣物，保持烫伤处创伤面的清洁。</a:t>
            </a:r>
          </a:p>
          <a:p>
            <a:pPr algn="l">
              <a:lnSpc>
                <a:spcPct val="150000"/>
              </a:lnSpc>
            </a:pPr>
            <a:r>
              <a:rPr>
                <a:solidFill>
                  <a:schemeClr val="bg1"/>
                </a:solidFill>
                <a:latin typeface="微软雅黑" panose="020B0503020204020204" pitchFamily="34" charset="-122"/>
                <a:ea typeface="微软雅黑" panose="020B0503020204020204" pitchFamily="34" charset="-122"/>
              </a:rPr>
              <a:t>③ 将烫伤处放在冷水里泡，通常应持续 30 分钟以上。</a:t>
            </a:r>
          </a:p>
          <a:p>
            <a:pPr algn="l">
              <a:lnSpc>
                <a:spcPct val="150000"/>
              </a:lnSpc>
            </a:pPr>
            <a:r>
              <a:rPr>
                <a:solidFill>
                  <a:schemeClr val="bg1"/>
                </a:solidFill>
                <a:latin typeface="微软雅黑" panose="020B0503020204020204" pitchFamily="34" charset="-122"/>
                <a:ea typeface="微软雅黑" panose="020B0503020204020204" pitchFamily="34" charset="-122"/>
              </a:rPr>
              <a:t>④ 在烫伤处盖上干净的毛巾或纱布。</a:t>
            </a:r>
          </a:p>
          <a:p>
            <a:pPr algn="l">
              <a:lnSpc>
                <a:spcPct val="150000"/>
              </a:lnSpc>
            </a:pPr>
            <a:r>
              <a:rPr>
                <a:solidFill>
                  <a:schemeClr val="bg1"/>
                </a:solidFill>
                <a:latin typeface="微软雅黑" panose="020B0503020204020204" pitchFamily="34" charset="-122"/>
                <a:ea typeface="微软雅黑" panose="020B0503020204020204" pitchFamily="34" charset="-122"/>
              </a:rPr>
              <a:t>若烫伤部位只是红肿，涂獾油、烫伤油或清凉油即可。对烫伤严重如起泡或面积较大的</a:t>
            </a:r>
          </a:p>
          <a:p>
            <a:pPr algn="l">
              <a:lnSpc>
                <a:spcPct val="150000"/>
              </a:lnSpc>
            </a:pPr>
            <a:r>
              <a:rPr>
                <a:solidFill>
                  <a:schemeClr val="bg1"/>
                </a:solidFill>
                <a:latin typeface="微软雅黑" panose="020B0503020204020204" pitchFamily="34" charset="-122"/>
                <a:ea typeface="微软雅黑" panose="020B0503020204020204" pitchFamily="34" charset="-122"/>
              </a:rPr>
              <a:t>伤者，切勿涂油或挑破水疱，在上述操作后立即送往医院。</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4" name="文本框 3"/>
          <p:cNvSpPr txBox="1"/>
          <p:nvPr/>
        </p:nvSpPr>
        <p:spPr>
          <a:xfrm>
            <a:off x="297180" y="10394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症状</a:t>
            </a:r>
          </a:p>
        </p:txBody>
      </p:sp>
      <p:pic>
        <p:nvPicPr>
          <p:cNvPr id="5" name="图片 4" descr="QQ截图20170702151805"/>
          <p:cNvPicPr>
            <a:picLocks noChangeAspect="1"/>
          </p:cNvPicPr>
          <p:nvPr/>
        </p:nvPicPr>
        <p:blipFill>
          <a:blip r:embed="rId2"/>
          <a:srcRect l="75138"/>
          <a:stretch>
            <a:fillRect/>
          </a:stretch>
        </p:blipFill>
        <p:spPr>
          <a:xfrm>
            <a:off x="10475595" y="4237355"/>
            <a:ext cx="1755140" cy="2262505"/>
          </a:xfrm>
          <a:prstGeom prst="rect">
            <a:avLst/>
          </a:prstGeom>
        </p:spPr>
      </p:pic>
      <p:pic>
        <p:nvPicPr>
          <p:cNvPr id="6" name="图片 5" descr="QQ截图20170702151805"/>
          <p:cNvPicPr>
            <a:picLocks noChangeAspect="1"/>
          </p:cNvPicPr>
          <p:nvPr/>
        </p:nvPicPr>
        <p:blipFill>
          <a:blip r:embed="rId2"/>
          <a:srcRect l="34010" r="30214"/>
          <a:stretch>
            <a:fillRect/>
          </a:stretch>
        </p:blipFill>
        <p:spPr>
          <a:xfrm>
            <a:off x="8808720" y="2369820"/>
            <a:ext cx="2365375" cy="2118995"/>
          </a:xfrm>
          <a:prstGeom prst="rect">
            <a:avLst/>
          </a:prstGeom>
        </p:spPr>
      </p:pic>
      <p:pic>
        <p:nvPicPr>
          <p:cNvPr id="7" name="图片 6" descr="QQ截图20170702151805"/>
          <p:cNvPicPr>
            <a:picLocks noChangeAspect="1"/>
          </p:cNvPicPr>
          <p:nvPr/>
        </p:nvPicPr>
        <p:blipFill>
          <a:blip r:embed="rId2"/>
          <a:srcRect r="74664"/>
          <a:stretch>
            <a:fillRect/>
          </a:stretch>
        </p:blipFill>
        <p:spPr>
          <a:xfrm>
            <a:off x="7512050" y="349250"/>
            <a:ext cx="1851025" cy="2341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7980" y="8362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烧伤处理</a:t>
            </a:r>
          </a:p>
        </p:txBody>
      </p:sp>
      <p:sp>
        <p:nvSpPr>
          <p:cNvPr id="11" name="文本框 10"/>
          <p:cNvSpPr txBox="1"/>
          <p:nvPr/>
        </p:nvSpPr>
        <p:spPr>
          <a:xfrm>
            <a:off x="513080" y="1176020"/>
            <a:ext cx="10189210" cy="2584450"/>
          </a:xfrm>
          <a:prstGeom prst="rect">
            <a:avLst/>
          </a:prstGeom>
          <a:noFill/>
        </p:spPr>
        <p:txBody>
          <a:bodyPr wrap="square" rtlCol="0" anchor="t">
            <a:spAutoFit/>
          </a:bodyPr>
          <a:lstStyle/>
          <a:p>
            <a:pPr algn="l">
              <a:lnSpc>
                <a:spcPct val="150000"/>
              </a:lnSpc>
            </a:pPr>
            <a:r>
              <a:rPr>
                <a:solidFill>
                  <a:schemeClr val="bg1"/>
                </a:solidFill>
                <a:latin typeface="微软雅黑" panose="020B0503020204020204" pitchFamily="34" charset="-122"/>
                <a:ea typeface="微软雅黑" panose="020B0503020204020204" pitchFamily="34" charset="-122"/>
              </a:rPr>
              <a:t>若发现受火灾烧伤或化学物品烧伤的幼儿时应立即做出以下处理：</a:t>
            </a:r>
          </a:p>
          <a:p>
            <a:pPr algn="l">
              <a:lnSpc>
                <a:spcPct val="150000"/>
              </a:lnSpc>
            </a:pPr>
            <a:r>
              <a:rPr>
                <a:solidFill>
                  <a:schemeClr val="bg1"/>
                </a:solidFill>
                <a:latin typeface="微软雅黑" panose="020B0503020204020204" pitchFamily="34" charset="-122"/>
                <a:ea typeface="微软雅黑" panose="020B0503020204020204" pitchFamily="34" charset="-122"/>
              </a:rPr>
              <a:t>① 立即扑灭幼儿身上的火焰。</a:t>
            </a:r>
          </a:p>
          <a:p>
            <a:pPr algn="l">
              <a:lnSpc>
                <a:spcPct val="150000"/>
              </a:lnSpc>
            </a:pPr>
            <a:r>
              <a:rPr>
                <a:solidFill>
                  <a:schemeClr val="bg1"/>
                </a:solidFill>
                <a:latin typeface="微软雅黑" panose="020B0503020204020204" pitchFamily="34" charset="-122"/>
                <a:ea typeface="微软雅黑" panose="020B0503020204020204" pitchFamily="34" charset="-122"/>
              </a:rPr>
              <a:t>② 若被腐蚀性药品烧伤，应立即用大量凉水冲洗创面。注意，若被生石灰烧伤时，应</a:t>
            </a:r>
          </a:p>
          <a:p>
            <a:pPr algn="l">
              <a:lnSpc>
                <a:spcPct val="150000"/>
              </a:lnSpc>
            </a:pPr>
            <a:r>
              <a:rPr>
                <a:solidFill>
                  <a:schemeClr val="bg1"/>
                </a:solidFill>
                <a:latin typeface="微软雅黑" panose="020B0503020204020204" pitchFamily="34" charset="-122"/>
                <a:ea typeface="微软雅黑" panose="020B0503020204020204" pitchFamily="34" charset="-122"/>
              </a:rPr>
              <a:t>先将生石灰颗粒从伤面除去，再用水冲洗。</a:t>
            </a:r>
          </a:p>
          <a:p>
            <a:pPr algn="l">
              <a:lnSpc>
                <a:spcPct val="150000"/>
              </a:lnSpc>
            </a:pPr>
            <a:r>
              <a:rPr>
                <a:solidFill>
                  <a:schemeClr val="bg1"/>
                </a:solidFill>
                <a:latin typeface="微软雅黑" panose="020B0503020204020204" pitchFamily="34" charset="-122"/>
                <a:ea typeface="微软雅黑" panose="020B0503020204020204" pitchFamily="34" charset="-122"/>
              </a:rPr>
              <a:t>③ 尽快脱掉或剪掉烧伤部分的衣物或鞋子，注意要慢慢揭开以免拉脱皮肤。</a:t>
            </a:r>
          </a:p>
          <a:p>
            <a:pPr algn="l">
              <a:lnSpc>
                <a:spcPct val="150000"/>
              </a:lnSpc>
            </a:pPr>
            <a:r>
              <a:rPr>
                <a:solidFill>
                  <a:schemeClr val="bg1"/>
                </a:solidFill>
                <a:latin typeface="微软雅黑" panose="020B0503020204020204" pitchFamily="34" charset="-122"/>
                <a:ea typeface="微软雅黑" panose="020B0503020204020204" pitchFamily="34" charset="-122"/>
              </a:rPr>
              <a:t>④ 用干净的湿被单包裹烧伤部位，切勿弄脏烧伤部位，立即送往医院治疗。</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pic>
        <p:nvPicPr>
          <p:cNvPr id="7" name="图片 6"/>
          <p:cNvPicPr>
            <a:picLocks noChangeAspect="1"/>
          </p:cNvPicPr>
          <p:nvPr/>
        </p:nvPicPr>
        <p:blipFill>
          <a:blip r:embed="rId2"/>
          <a:stretch>
            <a:fillRect/>
          </a:stretch>
        </p:blipFill>
        <p:spPr>
          <a:xfrm>
            <a:off x="619125" y="3760470"/>
            <a:ext cx="4047490" cy="2856865"/>
          </a:xfrm>
          <a:prstGeom prst="rect">
            <a:avLst/>
          </a:prstGeom>
        </p:spPr>
      </p:pic>
      <p:pic>
        <p:nvPicPr>
          <p:cNvPr id="8" name="图片 7"/>
          <p:cNvPicPr>
            <a:picLocks noChangeAspect="1"/>
          </p:cNvPicPr>
          <p:nvPr/>
        </p:nvPicPr>
        <p:blipFill>
          <a:blip r:embed="rId3"/>
          <a:stretch>
            <a:fillRect/>
          </a:stretch>
        </p:blipFill>
        <p:spPr>
          <a:xfrm>
            <a:off x="6553200" y="3651250"/>
            <a:ext cx="3809365" cy="3075940"/>
          </a:xfrm>
          <a:prstGeom prst="rect">
            <a:avLst/>
          </a:prstGeom>
        </p:spPr>
      </p:pic>
      <p:pic>
        <p:nvPicPr>
          <p:cNvPr id="12" name="图片 11" descr="QQ截图20170702152450"/>
          <p:cNvPicPr>
            <a:picLocks noChangeAspect="1"/>
          </p:cNvPicPr>
          <p:nvPr/>
        </p:nvPicPr>
        <p:blipFill>
          <a:blip r:embed="rId4"/>
          <a:stretch>
            <a:fillRect/>
          </a:stretch>
        </p:blipFill>
        <p:spPr>
          <a:xfrm>
            <a:off x="4910455" y="4822825"/>
            <a:ext cx="1316990" cy="400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555" y="810260"/>
            <a:ext cx="3735705" cy="43053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800" b="0" dirty="0">
                <a:solidFill>
                  <a:schemeClr val="bg1">
                    <a:lumMod val="50000"/>
                  </a:schemeClr>
                </a:solidFill>
                <a:latin typeface="宋体" panose="02010600030101010101" pitchFamily="2" charset="-122"/>
                <a:ea typeface="宋体" panose="02010600030101010101" pitchFamily="2" charset="-122"/>
              </a:rPr>
              <a:t>六、异物入体处理</a:t>
            </a:r>
          </a:p>
        </p:txBody>
      </p:sp>
      <p:grpSp>
        <p:nvGrpSpPr>
          <p:cNvPr id="9" name="组合 8"/>
          <p:cNvGrpSpPr/>
          <p:nvPr/>
        </p:nvGrpSpPr>
        <p:grpSpPr>
          <a:xfrm>
            <a:off x="1390650" y="2803525"/>
            <a:ext cx="4789805" cy="2201545"/>
            <a:chOff x="1042988" y="2273002"/>
            <a:chExt cx="3503612" cy="1309688"/>
          </a:xfrm>
        </p:grpSpPr>
        <p:sp>
          <p:nvSpPr>
            <p:cNvPr id="10" name="Freeform 7"/>
            <p:cNvSpPr/>
            <p:nvPr/>
          </p:nvSpPr>
          <p:spPr bwMode="auto">
            <a:xfrm>
              <a:off x="1042988" y="2273002"/>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1" name="TextBox 10"/>
            <p:cNvSpPr txBox="1"/>
            <p:nvPr/>
          </p:nvSpPr>
          <p:spPr>
            <a:xfrm>
              <a:off x="1623079" y="2419085"/>
              <a:ext cx="2609849" cy="530373"/>
            </a:xfrm>
            <a:prstGeom prst="rect">
              <a:avLst/>
            </a:prstGeom>
            <a:noFill/>
          </p:spPr>
          <p:txBody>
            <a:bodyPr wrap="square" rtlCol="0">
              <a:spAutoFit/>
            </a:bodyPr>
            <a:lstStyle/>
            <a:p>
              <a:pPr algn="just"/>
              <a:r>
                <a:rPr lang="zh-CN" altLang="en-US" sz="1300" dirty="0">
                  <a:solidFill>
                    <a:schemeClr val="tx1"/>
                  </a:solidFill>
                  <a:latin typeface="微软雅黑" panose="020B0503020204020204" pitchFamily="34" charset="-122"/>
                  <a:ea typeface="微软雅黑" panose="020B0503020204020204" pitchFamily="34" charset="-122"/>
                </a:rPr>
                <a:t>鼻腔异物处理：若发现幼儿一侧鼻腔进入较浅的异物，让幼儿将无异物的鼻孔按住，用力擤鼻涕；成人用羽毛、纸捻等物刺激鼻黏膜，引发幼儿打喷嚏；</a:t>
              </a:r>
            </a:p>
          </p:txBody>
        </p:sp>
        <p:sp>
          <p:nvSpPr>
            <p:cNvPr id="12" name="矩形 11"/>
            <p:cNvSpPr/>
            <p:nvPr/>
          </p:nvSpPr>
          <p:spPr>
            <a:xfrm>
              <a:off x="1151814" y="2393960"/>
              <a:ext cx="578524" cy="392869"/>
            </a:xfrm>
            <a:prstGeom prst="rect">
              <a:avLst/>
            </a:prstGeom>
          </p:spPr>
          <p:txBody>
            <a:bodyPr wrap="square">
              <a:spAutoFit/>
            </a:bodyPr>
            <a:lstStyle/>
            <a:p>
              <a:r>
                <a:rPr lang="en-US" altLang="zh-CN" sz="3700" b="1" dirty="0">
                  <a:solidFill>
                    <a:schemeClr val="bg1"/>
                  </a:solidFill>
                  <a:latin typeface="微软雅黑" panose="020B0503020204020204" pitchFamily="34" charset="-122"/>
                  <a:ea typeface="微软雅黑" panose="020B0503020204020204" pitchFamily="34" charset="-122"/>
                </a:rPr>
                <a:t>02</a:t>
              </a:r>
              <a:endParaRPr lang="zh-CN" altLang="en-US" sz="37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390650" y="4317365"/>
            <a:ext cx="4951095" cy="2251075"/>
            <a:chOff x="1042988" y="3331865"/>
            <a:chExt cx="3503612" cy="1309688"/>
          </a:xfrm>
          <a:solidFill>
            <a:srgbClr val="92D050"/>
          </a:solidFill>
        </p:grpSpPr>
        <p:sp>
          <p:nvSpPr>
            <p:cNvPr id="14" name="Freeform 8"/>
            <p:cNvSpPr/>
            <p:nvPr/>
          </p:nvSpPr>
          <p:spPr bwMode="auto">
            <a:xfrm>
              <a:off x="1042988" y="3331865"/>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TextBox 14"/>
            <p:cNvSpPr txBox="1"/>
            <p:nvPr/>
          </p:nvSpPr>
          <p:spPr>
            <a:xfrm>
              <a:off x="1674495" y="3430489"/>
              <a:ext cx="2511266" cy="635079"/>
            </a:xfrm>
            <a:prstGeom prst="rect">
              <a:avLst/>
            </a:prstGeom>
            <a:noFill/>
            <a:extLst>
              <a:ext uri="{909E8E84-426E-40DD-AFC4-6F175D3DCCD1}">
                <a14:hiddenFill xmlns:a14="http://schemas.microsoft.com/office/drawing/2010/main" xmlns="">
                  <a:solidFill>
                    <a:schemeClr val="tx1"/>
                  </a:solidFill>
                </a14:hiddenFill>
              </a:ext>
            </a:extLst>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solidFill>
                </a:rPr>
                <a:t>外耳道异物处理：幼儿在午睡或自由活动时，会出于好奇，随手将玩弄的小异物塞入外耳道，有时也会有</a:t>
              </a:r>
              <a:r>
                <a:rPr lang="en-US" altLang="zh-CN" sz="1300" dirty="0">
                  <a:solidFill>
                    <a:schemeClr val="tx1"/>
                  </a:solidFill>
                </a:rPr>
                <a:t>动物性异物，如小昆虫爬入。若异物入耳后自行掏挖，易引起耳鸣、耳痛、外耳道炎症及听力障碍等。</a:t>
              </a:r>
            </a:p>
          </p:txBody>
        </p:sp>
        <p:sp>
          <p:nvSpPr>
            <p:cNvPr id="16" name="矩形 15"/>
            <p:cNvSpPr/>
            <p:nvPr/>
          </p:nvSpPr>
          <p:spPr>
            <a:xfrm>
              <a:off x="1151814" y="3445916"/>
              <a:ext cx="571500" cy="384224"/>
            </a:xfrm>
            <a:prstGeom prst="rect">
              <a:avLst/>
            </a:prstGeom>
            <a:grpFill/>
          </p:spPr>
          <p:txBody>
            <a:bodyPr wrap="square">
              <a:spAutoFit/>
            </a:bodyPr>
            <a:lstStyle/>
            <a:p>
              <a:r>
                <a:rPr lang="en-US" altLang="zh-CN" sz="3700" b="1" dirty="0">
                  <a:solidFill>
                    <a:schemeClr val="bg1"/>
                  </a:solidFill>
                  <a:latin typeface="微软雅黑" panose="020B0503020204020204" pitchFamily="34" charset="-122"/>
                  <a:ea typeface="微软雅黑" panose="020B0503020204020204" pitchFamily="34" charset="-122"/>
                </a:rPr>
                <a:t>03</a:t>
              </a:r>
              <a:endParaRPr lang="zh-CN" altLang="en-US" sz="37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180455" y="1699895"/>
            <a:ext cx="4671695" cy="2330450"/>
            <a:chOff x="4635500" y="1720552"/>
            <a:chExt cx="3503612" cy="1309688"/>
          </a:xfrm>
          <a:solidFill>
            <a:schemeClr val="accent1">
              <a:lumMod val="40000"/>
              <a:lumOff val="60000"/>
            </a:schemeClr>
          </a:solidFill>
        </p:grpSpPr>
        <p:sp>
          <p:nvSpPr>
            <p:cNvPr id="18" name="Freeform 5"/>
            <p:cNvSpPr/>
            <p:nvPr/>
          </p:nvSpPr>
          <p:spPr bwMode="auto">
            <a:xfrm>
              <a:off x="4635500" y="1720552"/>
              <a:ext cx="3503612" cy="1309688"/>
            </a:xfrm>
            <a:custGeom>
              <a:avLst/>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grpFill/>
            <a:ln>
              <a:noFill/>
            </a:ln>
          </p:spPr>
          <p:txBody>
            <a:bodyPr vert="horz" wrap="square" lIns="91440" tIns="45720" rIns="91440" bIns="45720" numCol="1" anchor="t" anchorCtr="0" compatLnSpc="1"/>
            <a:lstStyle/>
            <a:p>
              <a:endParaRPr lang="zh-CN" altLang="en-US"/>
            </a:p>
          </p:txBody>
        </p:sp>
        <p:sp>
          <p:nvSpPr>
            <p:cNvPr id="19" name="TextBox 18"/>
            <p:cNvSpPr txBox="1"/>
            <p:nvPr/>
          </p:nvSpPr>
          <p:spPr>
            <a:xfrm>
              <a:off x="5780228" y="1889055"/>
              <a:ext cx="2088231" cy="501036"/>
            </a:xfrm>
            <a:prstGeom prst="rect">
              <a:avLst/>
            </a:prstGeom>
            <a:grpFill/>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solidFill>
                </a:rPr>
                <a:t>咽部异物处理：幼儿咽部进入异物多因其进食不慎，将鱼刺、骨头渣等卡在咽部附近或嵌入扁桃体而引</a:t>
              </a:r>
            </a:p>
            <a:p>
              <a:r>
                <a:rPr lang="en-US" altLang="zh-CN" sz="1300" dirty="0">
                  <a:solidFill>
                    <a:schemeClr val="tx1"/>
                  </a:solidFill>
                </a:rPr>
                <a:t>起疼痛，吞咽时疼痛加剧。</a:t>
              </a:r>
            </a:p>
          </p:txBody>
        </p:sp>
        <p:sp>
          <p:nvSpPr>
            <p:cNvPr id="20" name="矩形 19"/>
            <p:cNvSpPr/>
            <p:nvPr/>
          </p:nvSpPr>
          <p:spPr>
            <a:xfrm>
              <a:off x="5159007" y="1828562"/>
              <a:ext cx="571500" cy="371138"/>
            </a:xfrm>
            <a:prstGeom prst="rect">
              <a:avLst/>
            </a:prstGeom>
            <a:grpFill/>
          </p:spPr>
          <p:txBody>
            <a:bodyPr wrap="square">
              <a:spAutoFit/>
            </a:bodyPr>
            <a:lstStyle/>
            <a:p>
              <a:r>
                <a:rPr lang="en-US" altLang="zh-CN" sz="3700" b="1" dirty="0">
                  <a:solidFill>
                    <a:schemeClr val="bg1"/>
                  </a:solidFill>
                  <a:latin typeface="微软雅黑" panose="020B0503020204020204" pitchFamily="34" charset="-122"/>
                  <a:ea typeface="微软雅黑" panose="020B0503020204020204" pitchFamily="34" charset="-122"/>
                </a:rPr>
                <a:t>04</a:t>
              </a:r>
              <a:endParaRPr lang="zh-CN" altLang="en-US" sz="3700"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332855" y="3361690"/>
            <a:ext cx="4671695" cy="2217420"/>
            <a:chOff x="4635500" y="2768475"/>
            <a:chExt cx="3503612" cy="1322215"/>
          </a:xfrm>
          <a:solidFill>
            <a:srgbClr val="92D050"/>
          </a:solidFill>
        </p:grpSpPr>
        <p:sp>
          <p:nvSpPr>
            <p:cNvPr id="22" name="Freeform 6"/>
            <p:cNvSpPr/>
            <p:nvPr/>
          </p:nvSpPr>
          <p:spPr bwMode="auto">
            <a:xfrm>
              <a:off x="4635500" y="2781002"/>
              <a:ext cx="3503612" cy="1309688"/>
            </a:xfrm>
            <a:custGeom>
              <a:avLst/>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grpFill/>
            <a:ln>
              <a:noFill/>
            </a:ln>
          </p:spPr>
          <p:txBody>
            <a:bodyPr vert="horz" wrap="square" lIns="91440" tIns="45720" rIns="91440" bIns="45720" numCol="1" anchor="t" anchorCtr="0" compatLnSpc="1"/>
            <a:lstStyle/>
            <a:p>
              <a:endParaRPr lang="zh-CN" altLang="en-US"/>
            </a:p>
          </p:txBody>
        </p:sp>
        <p:sp>
          <p:nvSpPr>
            <p:cNvPr id="23" name="TextBox 22"/>
            <p:cNvSpPr txBox="1"/>
            <p:nvPr/>
          </p:nvSpPr>
          <p:spPr>
            <a:xfrm>
              <a:off x="5780227" y="2768475"/>
              <a:ext cx="2088231" cy="770156"/>
            </a:xfrm>
            <a:prstGeom prst="rect">
              <a:avLst/>
            </a:prstGeom>
            <a:noFill/>
            <a:extLst>
              <a:ext uri="{909E8E84-426E-40DD-AFC4-6F175D3DCCD1}">
                <a14:hiddenFill xmlns:a14="http://schemas.microsoft.com/office/drawing/2010/main" xmlns="">
                  <a:grpFill/>
                </a14:hiddenFill>
              </a:ext>
            </a:extLst>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solidFill>
                </a:rPr>
                <a:t>消化道异物处理：若幼儿吞下硬币、胶质纽扣等圆形异物后可在饮食中添加含大量粗纤维的蔬菜（如韭菜、</a:t>
              </a:r>
            </a:p>
            <a:p>
              <a:r>
                <a:rPr lang="zh-CN" altLang="en-US" sz="1300" dirty="0">
                  <a:solidFill>
                    <a:schemeClr val="tx1"/>
                  </a:solidFill>
                </a:rPr>
                <a:t>芹菜等），促使异物随大便排出，成人只需留意幼儿的大便，确认异物已经排出体外即可。</a:t>
              </a:r>
            </a:p>
          </p:txBody>
        </p:sp>
        <p:sp>
          <p:nvSpPr>
            <p:cNvPr id="24" name="矩形 23"/>
            <p:cNvSpPr/>
            <p:nvPr/>
          </p:nvSpPr>
          <p:spPr>
            <a:xfrm>
              <a:off x="5159007" y="2899082"/>
              <a:ext cx="571500" cy="393787"/>
            </a:xfrm>
            <a:prstGeom prst="rect">
              <a:avLst/>
            </a:prstGeom>
            <a:grpFill/>
          </p:spPr>
          <p:txBody>
            <a:bodyPr wrap="square">
              <a:spAutoFit/>
            </a:bodyPr>
            <a:lstStyle/>
            <a:p>
              <a:r>
                <a:rPr lang="en-US" altLang="zh-CN" sz="3700" b="1" dirty="0">
                  <a:solidFill>
                    <a:schemeClr val="bg1"/>
                  </a:solidFill>
                  <a:latin typeface="微软雅黑" panose="020B0503020204020204" pitchFamily="34" charset="-122"/>
                  <a:ea typeface="微软雅黑" panose="020B0503020204020204" pitchFamily="34" charset="-122"/>
                </a:rPr>
                <a:t>05</a:t>
              </a:r>
              <a:endParaRPr lang="zh-CN" altLang="en-US" sz="3700" b="1" dirty="0">
                <a:solidFill>
                  <a:schemeClr val="bg1"/>
                </a:solidFill>
                <a:latin typeface="微软雅黑" panose="020B0503020204020204" pitchFamily="34" charset="-122"/>
                <a:ea typeface="微软雅黑" panose="020B0503020204020204" pitchFamily="34" charset="-122"/>
              </a:endParaRPr>
            </a:p>
          </p:txBody>
        </p:sp>
      </p:grpSp>
      <p:sp>
        <p:nvSpPr>
          <p:cNvPr id="28" name="文本框 27"/>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grpSp>
        <p:nvGrpSpPr>
          <p:cNvPr id="49" name="组合 15"/>
          <p:cNvGrpSpPr/>
          <p:nvPr/>
        </p:nvGrpSpPr>
        <p:grpSpPr bwMode="auto">
          <a:xfrm>
            <a:off x="3175" y="806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grpSp>
        <p:nvGrpSpPr>
          <p:cNvPr id="2" name="组合 1"/>
          <p:cNvGrpSpPr/>
          <p:nvPr/>
        </p:nvGrpSpPr>
        <p:grpSpPr>
          <a:xfrm>
            <a:off x="1390650" y="1444625"/>
            <a:ext cx="4671695" cy="1936750"/>
            <a:chOff x="1042988" y="2273002"/>
            <a:chExt cx="3503612" cy="1309688"/>
          </a:xfrm>
        </p:grpSpPr>
        <p:sp>
          <p:nvSpPr>
            <p:cNvPr id="3" name="Freeform 7"/>
            <p:cNvSpPr/>
            <p:nvPr/>
          </p:nvSpPr>
          <p:spPr bwMode="auto">
            <a:xfrm>
              <a:off x="1042988" y="2273002"/>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4" name="TextBox 10"/>
            <p:cNvSpPr txBox="1"/>
            <p:nvPr/>
          </p:nvSpPr>
          <p:spPr>
            <a:xfrm>
              <a:off x="1673787" y="2274540"/>
              <a:ext cx="2088231" cy="738149"/>
            </a:xfrm>
            <a:prstGeom prst="rect">
              <a:avLst/>
            </a:prstGeom>
            <a:noFill/>
          </p:spPr>
          <p:txBody>
            <a:bodyPr wrap="square" rtlCol="0">
              <a:spAutoFit/>
            </a:bodyPr>
            <a:lstStyle/>
            <a:p>
              <a:pPr algn="just"/>
              <a:r>
                <a:rPr lang="zh-CN" altLang="en-US" sz="1300" dirty="0">
                  <a:solidFill>
                    <a:schemeClr val="tx1"/>
                  </a:solidFill>
                  <a:latin typeface="微软雅黑" panose="020B0503020204020204" pitchFamily="34" charset="-122"/>
                  <a:ea typeface="微软雅黑" panose="020B0503020204020204" pitchFamily="34" charset="-122"/>
                </a:rPr>
                <a:t>喉、气管异物：由于幼儿喉的反射能力较差，喉、气管吸入异物后，咳出的可能性极小，会出现剧烈的</a:t>
              </a:r>
            </a:p>
            <a:p>
              <a:pPr algn="just"/>
              <a:r>
                <a:rPr lang="zh-CN" altLang="en-US" sz="1300" dirty="0">
                  <a:solidFill>
                    <a:schemeClr val="tx1"/>
                  </a:solidFill>
                  <a:latin typeface="微软雅黑" panose="020B0503020204020204" pitchFamily="34" charset="-122"/>
                  <a:ea typeface="微软雅黑" panose="020B0503020204020204" pitchFamily="34" charset="-122"/>
                </a:rPr>
                <a:t>刺激性呛咳、呕吐、面色发紫、呼吸困难等症状。</a:t>
              </a:r>
            </a:p>
          </p:txBody>
        </p:sp>
        <p:sp>
          <p:nvSpPr>
            <p:cNvPr id="5" name="矩形 4"/>
            <p:cNvSpPr/>
            <p:nvPr/>
          </p:nvSpPr>
          <p:spPr>
            <a:xfrm>
              <a:off x="1151814" y="2393960"/>
              <a:ext cx="578524" cy="446582"/>
            </a:xfrm>
            <a:prstGeom prst="rect">
              <a:avLst/>
            </a:prstGeom>
          </p:spPr>
          <p:txBody>
            <a:bodyPr wrap="square">
              <a:spAutoFit/>
            </a:bodyPr>
            <a:lstStyle/>
            <a:p>
              <a:r>
                <a:rPr lang="en-US" altLang="zh-CN" sz="3700" b="1" dirty="0">
                  <a:solidFill>
                    <a:schemeClr val="bg1"/>
                  </a:solidFill>
                  <a:latin typeface="微软雅黑" panose="020B0503020204020204" pitchFamily="34" charset="-122"/>
                  <a:ea typeface="微软雅黑" panose="020B0503020204020204" pitchFamily="34" charset="-122"/>
                </a:rPr>
                <a:t>01</a:t>
              </a:r>
              <a:endParaRPr lang="zh-CN" altLang="en-US" sz="37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75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0-#ppt_w/2"/>
                                          </p:val>
                                        </p:tav>
                                        <p:tav tm="100000">
                                          <p:val>
                                            <p:strVal val="#ppt_x"/>
                                          </p:val>
                                        </p:tav>
                                      </p:tavLst>
                                    </p:anim>
                                    <p:anim calcmode="lin" valueType="num">
                                      <p:cBhvr additive="base">
                                        <p:cTn id="34" dur="500" fill="hold"/>
                                        <p:tgtEl>
                                          <p:spTgt spid="49"/>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right)">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555" y="810260"/>
            <a:ext cx="3735705" cy="43053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800" b="0" dirty="0">
                <a:solidFill>
                  <a:schemeClr val="bg1">
                    <a:lumMod val="50000"/>
                  </a:schemeClr>
                </a:solidFill>
                <a:latin typeface="宋体" panose="02010600030101010101" pitchFamily="2" charset="-122"/>
                <a:ea typeface="宋体" panose="02010600030101010101" pitchFamily="2" charset="-122"/>
              </a:rPr>
              <a:t>六、异物入体处理</a:t>
            </a:r>
          </a:p>
        </p:txBody>
      </p:sp>
      <p:sp>
        <p:nvSpPr>
          <p:cNvPr id="28" name="文本框 27"/>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grpSp>
        <p:nvGrpSpPr>
          <p:cNvPr id="49" name="组合 15"/>
          <p:cNvGrpSpPr/>
          <p:nvPr/>
        </p:nvGrpSpPr>
        <p:grpSpPr bwMode="auto">
          <a:xfrm>
            <a:off x="3175" y="806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grpSp>
        <p:nvGrpSpPr>
          <p:cNvPr id="26" name="组合 25"/>
          <p:cNvGrpSpPr/>
          <p:nvPr/>
        </p:nvGrpSpPr>
        <p:grpSpPr>
          <a:xfrm>
            <a:off x="4036060" y="746125"/>
            <a:ext cx="7057390" cy="2352675"/>
            <a:chOff x="1830" y="2375"/>
            <a:chExt cx="6804" cy="2235"/>
          </a:xfrm>
        </p:grpSpPr>
        <p:pic>
          <p:nvPicPr>
            <p:cNvPr id="6" name="图片 5"/>
            <p:cNvPicPr>
              <a:picLocks noChangeAspect="1"/>
            </p:cNvPicPr>
            <p:nvPr/>
          </p:nvPicPr>
          <p:blipFill>
            <a:blip r:embed="rId3"/>
            <a:stretch>
              <a:fillRect/>
            </a:stretch>
          </p:blipFill>
          <p:spPr>
            <a:xfrm>
              <a:off x="1830" y="2480"/>
              <a:ext cx="2145" cy="2130"/>
            </a:xfrm>
            <a:prstGeom prst="rect">
              <a:avLst/>
            </a:prstGeom>
          </p:spPr>
        </p:pic>
        <p:pic>
          <p:nvPicPr>
            <p:cNvPr id="8" name="图片 7"/>
            <p:cNvPicPr>
              <a:picLocks noChangeAspect="1"/>
            </p:cNvPicPr>
            <p:nvPr/>
          </p:nvPicPr>
          <p:blipFill>
            <a:blip r:embed="rId4"/>
            <a:stretch>
              <a:fillRect/>
            </a:stretch>
          </p:blipFill>
          <p:spPr>
            <a:xfrm>
              <a:off x="3975" y="2375"/>
              <a:ext cx="2295" cy="2235"/>
            </a:xfrm>
            <a:prstGeom prst="rect">
              <a:avLst/>
            </a:prstGeom>
          </p:spPr>
        </p:pic>
        <p:pic>
          <p:nvPicPr>
            <p:cNvPr id="25" name="图片 24"/>
            <p:cNvPicPr>
              <a:picLocks noChangeAspect="1"/>
            </p:cNvPicPr>
            <p:nvPr/>
          </p:nvPicPr>
          <p:blipFill>
            <a:blip r:embed="rId5"/>
            <a:stretch>
              <a:fillRect/>
            </a:stretch>
          </p:blipFill>
          <p:spPr>
            <a:xfrm>
              <a:off x="6270" y="2375"/>
              <a:ext cx="2365" cy="2235"/>
            </a:xfrm>
            <a:prstGeom prst="rect">
              <a:avLst/>
            </a:prstGeom>
          </p:spPr>
        </p:pic>
      </p:grpSp>
      <p:sp>
        <p:nvSpPr>
          <p:cNvPr id="27" name="TextBox 26"/>
          <p:cNvSpPr txBox="1"/>
          <p:nvPr/>
        </p:nvSpPr>
        <p:spPr>
          <a:xfrm>
            <a:off x="790258" y="1588770"/>
            <a:ext cx="2292350" cy="449580"/>
          </a:xfrm>
          <a:prstGeom prst="rect">
            <a:avLst/>
          </a:prstGeom>
          <a:solidFill>
            <a:srgbClr val="92D050"/>
          </a:solidFill>
        </p:spPr>
        <p:txBody>
          <a:bodyPr wrap="none" lIns="121917" tIns="60959" rIns="121917" bIns="60959">
            <a:spAutoFit/>
          </a:bodyPr>
          <a:lstStyle/>
          <a:p>
            <a:pPr algn="r">
              <a:defRPr/>
            </a:pPr>
            <a:r>
              <a:rPr lang="en-US" altLang="zh-CN" sz="2135" b="1" dirty="0">
                <a:solidFill>
                  <a:schemeClr val="bg1"/>
                </a:solidFill>
                <a:latin typeface="+mn-ea"/>
              </a:rPr>
              <a:t>1. </a:t>
            </a:r>
            <a:r>
              <a:rPr lang="zh-CN" altLang="en-US" sz="2135" b="1" dirty="0">
                <a:solidFill>
                  <a:schemeClr val="bg1"/>
                </a:solidFill>
                <a:latin typeface="+mn-ea"/>
              </a:rPr>
              <a:t>喉、气管异物</a:t>
            </a:r>
          </a:p>
        </p:txBody>
      </p:sp>
      <p:sp>
        <p:nvSpPr>
          <p:cNvPr id="29" name="TextBox 26"/>
          <p:cNvSpPr txBox="1"/>
          <p:nvPr/>
        </p:nvSpPr>
        <p:spPr>
          <a:xfrm>
            <a:off x="1187768" y="3243580"/>
            <a:ext cx="1746250" cy="449580"/>
          </a:xfrm>
          <a:prstGeom prst="rect">
            <a:avLst/>
          </a:prstGeom>
          <a:solidFill>
            <a:srgbClr val="92D050"/>
          </a:solidFill>
        </p:spPr>
        <p:txBody>
          <a:bodyPr wrap="none" lIns="121917" tIns="60959" rIns="121917" bIns="60959">
            <a:spAutoFit/>
          </a:bodyPr>
          <a:lstStyle/>
          <a:p>
            <a:pPr algn="r">
              <a:defRPr/>
            </a:pPr>
            <a:r>
              <a:rPr lang="en-US" altLang="zh-CN" sz="2135" b="1" dirty="0">
                <a:solidFill>
                  <a:schemeClr val="bg1"/>
                </a:solidFill>
                <a:latin typeface="+mn-ea"/>
              </a:rPr>
              <a:t>2. </a:t>
            </a:r>
            <a:r>
              <a:rPr lang="zh-CN" altLang="en-US" sz="2135" b="1" dirty="0">
                <a:solidFill>
                  <a:schemeClr val="bg1"/>
                </a:solidFill>
                <a:latin typeface="+mn-ea"/>
              </a:rPr>
              <a:t>鼻腔异物</a:t>
            </a:r>
          </a:p>
        </p:txBody>
      </p:sp>
      <p:pic>
        <p:nvPicPr>
          <p:cNvPr id="30" name="图片 29"/>
          <p:cNvPicPr>
            <a:picLocks noChangeAspect="1"/>
          </p:cNvPicPr>
          <p:nvPr/>
        </p:nvPicPr>
        <p:blipFill>
          <a:blip r:embed="rId6"/>
          <a:stretch>
            <a:fillRect/>
          </a:stretch>
        </p:blipFill>
        <p:spPr>
          <a:xfrm>
            <a:off x="4036060" y="3243580"/>
            <a:ext cx="7335520" cy="2355850"/>
          </a:xfrm>
          <a:prstGeom prst="rect">
            <a:avLst/>
          </a:prstGeom>
        </p:spPr>
      </p:pic>
      <p:pic>
        <p:nvPicPr>
          <p:cNvPr id="31" name="图片 30"/>
          <p:cNvPicPr>
            <a:picLocks noChangeAspect="1"/>
          </p:cNvPicPr>
          <p:nvPr/>
        </p:nvPicPr>
        <p:blipFill>
          <a:blip r:embed="rId7"/>
          <a:stretch>
            <a:fillRect/>
          </a:stretch>
        </p:blipFill>
        <p:spPr>
          <a:xfrm>
            <a:off x="682625" y="4023995"/>
            <a:ext cx="3123565" cy="1790700"/>
          </a:xfrm>
          <a:prstGeom prst="rect">
            <a:avLst/>
          </a:prstGeom>
        </p:spPr>
      </p:pic>
      <p:sp>
        <p:nvSpPr>
          <p:cNvPr id="32" name="TextBox 26"/>
          <p:cNvSpPr txBox="1"/>
          <p:nvPr/>
        </p:nvSpPr>
        <p:spPr>
          <a:xfrm>
            <a:off x="1063308" y="6177915"/>
            <a:ext cx="2019300" cy="449580"/>
          </a:xfrm>
          <a:prstGeom prst="rect">
            <a:avLst/>
          </a:prstGeom>
          <a:solidFill>
            <a:srgbClr val="92D050"/>
          </a:solidFill>
        </p:spPr>
        <p:txBody>
          <a:bodyPr wrap="none" lIns="121917" tIns="60959" rIns="121917" bIns="60959">
            <a:spAutoFit/>
          </a:bodyPr>
          <a:lstStyle/>
          <a:p>
            <a:pPr algn="r">
              <a:defRPr/>
            </a:pPr>
            <a:r>
              <a:rPr lang="en-US" altLang="zh-CN" sz="2135" b="1" dirty="0">
                <a:solidFill>
                  <a:schemeClr val="bg1"/>
                </a:solidFill>
                <a:latin typeface="+mn-ea"/>
              </a:rPr>
              <a:t>3. </a:t>
            </a:r>
            <a:r>
              <a:rPr lang="zh-CN" altLang="en-US" sz="2135" b="1" dirty="0">
                <a:solidFill>
                  <a:schemeClr val="bg1"/>
                </a:solidFill>
                <a:latin typeface="+mn-ea"/>
              </a:rPr>
              <a:t>外耳道异物</a:t>
            </a:r>
          </a:p>
        </p:txBody>
      </p:sp>
      <p:sp>
        <p:nvSpPr>
          <p:cNvPr id="33" name="右箭头 32"/>
          <p:cNvSpPr/>
          <p:nvPr/>
        </p:nvSpPr>
        <p:spPr>
          <a:xfrm>
            <a:off x="3162935" y="1788795"/>
            <a:ext cx="871855" cy="75565"/>
          </a:xfrm>
          <a:prstGeom prst="rightArrow">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endParaRPr lang="zh-CN" altLang="en-US" sz="3200" dirty="0">
              <a:latin typeface="华文琥珀" panose="02010800040101010101" pitchFamily="2" charset="-122"/>
              <a:ea typeface="华文琥珀" panose="02010800040101010101" pitchFamily="2" charset="-122"/>
            </a:endParaRPr>
          </a:p>
        </p:txBody>
      </p:sp>
      <p:sp>
        <p:nvSpPr>
          <p:cNvPr id="35" name="右箭头 34"/>
          <p:cNvSpPr/>
          <p:nvPr/>
        </p:nvSpPr>
        <p:spPr>
          <a:xfrm>
            <a:off x="3082925" y="3430905"/>
            <a:ext cx="871855" cy="75565"/>
          </a:xfrm>
          <a:prstGeom prst="rightArrow">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endParaRPr lang="zh-CN" altLang="en-US" sz="3200" dirty="0">
              <a:latin typeface="华文琥珀" panose="02010800040101010101" pitchFamily="2" charset="-122"/>
              <a:ea typeface="华文琥珀" panose="02010800040101010101"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75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0-#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1" accel="68000" fill="hold" grpId="0" nodeType="afterEffect">
                                  <p:stCondLst>
                                    <p:cond delay="0"/>
                                  </p:stCondLst>
                                  <p:iterate type="lt">
                                    <p:tmPct val="10000"/>
                                  </p:iterate>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0-#ppt_h/2"/>
                                          </p:val>
                                        </p:tav>
                                        <p:tav tm="100000">
                                          <p:val>
                                            <p:strVal val="#ppt_y"/>
                                          </p:val>
                                        </p:tav>
                                      </p:tavLst>
                                    </p:anim>
                                  </p:childTnLst>
                                </p:cTn>
                              </p:par>
                            </p:childTnLst>
                          </p:cTn>
                        </p:par>
                        <p:par>
                          <p:cTn id="24" fill="hold">
                            <p:stCondLst>
                              <p:cond delay="1399"/>
                            </p:stCondLst>
                            <p:childTnLst>
                              <p:par>
                                <p:cTn id="25" presetID="2" presetClass="entr" presetSubtype="1" accel="68000"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0-#ppt_h/2"/>
                                          </p:val>
                                        </p:tav>
                                        <p:tav tm="100000">
                                          <p:val>
                                            <p:strVal val="#ppt_y"/>
                                          </p:val>
                                        </p:tav>
                                      </p:tavLst>
                                    </p:anim>
                                  </p:childTnLst>
                                </p:cTn>
                              </p:par>
                            </p:childTnLst>
                          </p:cTn>
                        </p:par>
                        <p:par>
                          <p:cTn id="29" fill="hold">
                            <p:stCondLst>
                              <p:cond delay="2200"/>
                            </p:stCondLst>
                            <p:childTnLst>
                              <p:par>
                                <p:cTn id="30" presetID="2" presetClass="entr" presetSubtype="1" accel="68000" fill="hold" grpId="0" nodeType="afterEffect">
                                  <p:stCondLst>
                                    <p:cond delay="0"/>
                                  </p:stCondLst>
                                  <p:iterate type="lt">
                                    <p:tmPct val="10000"/>
                                  </p:iterate>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7" grpId="0" bldLvl="0" animBg="1"/>
      <p:bldP spid="29" grpId="0" bldLvl="0" animBg="1"/>
      <p:bldP spid="3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2"/>
          <p:cNvSpPr/>
          <p:nvPr/>
        </p:nvSpPr>
        <p:spPr bwMode="auto">
          <a:xfrm>
            <a:off x="6155395" y="3739253"/>
            <a:ext cx="1889740" cy="1897992"/>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chemeClr val="accent1">
              <a:lumMod val="50000"/>
            </a:schemeClr>
          </a:solidFill>
          <a:ln>
            <a:noFill/>
          </a:ln>
        </p:spPr>
        <p:txBody>
          <a:bodyPr vert="horz" wrap="square" lIns="121917" tIns="60958" rIns="121917" bIns="60958" numCol="1" anchor="t" anchorCtr="0" compatLnSpc="1"/>
          <a:lstStyle/>
          <a:p>
            <a:endParaRPr lang="zh-CN" altLang="en-US" dirty="0"/>
          </a:p>
        </p:txBody>
      </p:sp>
      <p:sp>
        <p:nvSpPr>
          <p:cNvPr id="8" name="Freeform 13"/>
          <p:cNvSpPr/>
          <p:nvPr/>
        </p:nvSpPr>
        <p:spPr bwMode="auto">
          <a:xfrm>
            <a:off x="4146866" y="3739253"/>
            <a:ext cx="1889740" cy="1897992"/>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chemeClr val="accent1">
              <a:lumMod val="75000"/>
            </a:schemeClr>
          </a:solidFill>
          <a:ln>
            <a:noFill/>
          </a:ln>
        </p:spPr>
        <p:txBody>
          <a:bodyPr vert="horz" wrap="square" lIns="121917" tIns="60958" rIns="121917" bIns="60958" numCol="1" anchor="t" anchorCtr="0" compatLnSpc="1"/>
          <a:lstStyle/>
          <a:p>
            <a:endParaRPr lang="zh-CN" altLang="en-US"/>
          </a:p>
        </p:txBody>
      </p:sp>
      <p:sp>
        <p:nvSpPr>
          <p:cNvPr id="9" name="Freeform 14"/>
          <p:cNvSpPr/>
          <p:nvPr/>
        </p:nvSpPr>
        <p:spPr bwMode="auto">
          <a:xfrm>
            <a:off x="6155395" y="1730310"/>
            <a:ext cx="1889740" cy="1893868"/>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rgbClr val="92D050"/>
          </a:solidFill>
          <a:ln>
            <a:noFill/>
          </a:ln>
        </p:spPr>
        <p:txBody>
          <a:bodyPr vert="horz" wrap="square" lIns="121917" tIns="60958" rIns="121917" bIns="60958" numCol="1" anchor="t" anchorCtr="0" compatLnSpc="1"/>
          <a:lstStyle/>
          <a:p>
            <a:endParaRPr lang="zh-CN" altLang="en-US"/>
          </a:p>
        </p:txBody>
      </p:sp>
      <p:sp>
        <p:nvSpPr>
          <p:cNvPr id="10" name="Freeform 15"/>
          <p:cNvSpPr/>
          <p:nvPr/>
        </p:nvSpPr>
        <p:spPr bwMode="auto">
          <a:xfrm>
            <a:off x="4146866" y="1730310"/>
            <a:ext cx="1889740" cy="1893868"/>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chemeClr val="accent1"/>
          </a:solidFill>
          <a:ln>
            <a:noFill/>
          </a:ln>
        </p:spPr>
        <p:txBody>
          <a:bodyPr vert="horz" wrap="square" lIns="121917" tIns="60958" rIns="121917" bIns="60958" numCol="1" anchor="t" anchorCtr="0" compatLnSpc="1"/>
          <a:lstStyle/>
          <a:p>
            <a:endParaRPr lang="zh-CN" altLang="en-US"/>
          </a:p>
        </p:txBody>
      </p:sp>
      <p:sp>
        <p:nvSpPr>
          <p:cNvPr id="11" name="Freeform 16"/>
          <p:cNvSpPr/>
          <p:nvPr/>
        </p:nvSpPr>
        <p:spPr bwMode="auto">
          <a:xfrm>
            <a:off x="5582738" y="3166182"/>
            <a:ext cx="453868" cy="457996"/>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accent1">
              <a:lumMod val="75000"/>
            </a:schemeClr>
          </a:solidFill>
          <a:ln>
            <a:noFill/>
          </a:ln>
        </p:spPr>
        <p:txBody>
          <a:bodyPr vert="horz" wrap="square" lIns="121917" tIns="60958" rIns="121917" bIns="60958" numCol="1" anchor="t" anchorCtr="0" compatLnSpc="1"/>
          <a:lstStyle/>
          <a:p>
            <a:pPr algn="r"/>
            <a:endParaRPr lang="zh-CN" altLang="en-US" dirty="0">
              <a:latin typeface="微软雅黑" panose="020B0503020204020204" pitchFamily="34" charset="-122"/>
              <a:ea typeface="微软雅黑" panose="020B0503020204020204" pitchFamily="34" charset="-122"/>
            </a:endParaRPr>
          </a:p>
        </p:txBody>
      </p:sp>
      <p:sp>
        <p:nvSpPr>
          <p:cNvPr id="12" name="Freeform 17"/>
          <p:cNvSpPr/>
          <p:nvPr/>
        </p:nvSpPr>
        <p:spPr bwMode="auto">
          <a:xfrm>
            <a:off x="6155394" y="3166182"/>
            <a:ext cx="453868" cy="457996"/>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accent2">
              <a:lumMod val="75000"/>
            </a:schemeClr>
          </a:solidFill>
          <a:ln>
            <a:noFill/>
          </a:ln>
        </p:spPr>
        <p:txBody>
          <a:bodyPr vert="horz" wrap="square" lIns="121917" tIns="60958" rIns="121917" bIns="60958" numCol="1" anchor="t" anchorCtr="0" compatLnSpc="1"/>
          <a:lstStyle/>
          <a:p>
            <a:endParaRPr lang="zh-CN" altLang="en-US"/>
          </a:p>
        </p:txBody>
      </p:sp>
      <p:sp>
        <p:nvSpPr>
          <p:cNvPr id="13" name="Freeform 18"/>
          <p:cNvSpPr/>
          <p:nvPr/>
        </p:nvSpPr>
        <p:spPr bwMode="auto">
          <a:xfrm>
            <a:off x="5582738" y="3739254"/>
            <a:ext cx="453868" cy="457996"/>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accent3">
              <a:lumMod val="75000"/>
            </a:schemeClr>
          </a:solidFill>
          <a:ln>
            <a:noFill/>
          </a:ln>
        </p:spPr>
        <p:txBody>
          <a:bodyPr vert="horz" wrap="square" lIns="121917" tIns="60958" rIns="121917" bIns="60958" numCol="1" anchor="t" anchorCtr="0" compatLnSpc="1"/>
          <a:lstStyle/>
          <a:p>
            <a:endParaRPr lang="zh-CN" altLang="en-US"/>
          </a:p>
        </p:txBody>
      </p:sp>
      <p:sp>
        <p:nvSpPr>
          <p:cNvPr id="14" name="Freeform 19"/>
          <p:cNvSpPr/>
          <p:nvPr/>
        </p:nvSpPr>
        <p:spPr bwMode="auto">
          <a:xfrm>
            <a:off x="6155394" y="3739254"/>
            <a:ext cx="453868" cy="457996"/>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accent6">
              <a:lumMod val="75000"/>
            </a:schemeClr>
          </a:solidFill>
          <a:ln>
            <a:noFill/>
          </a:ln>
        </p:spPr>
        <p:txBody>
          <a:bodyPr vert="horz" wrap="square" lIns="121917" tIns="60958" rIns="121917" bIns="60958" numCol="1" anchor="t" anchorCtr="0" compatLnSpc="1"/>
          <a:lstStyle/>
          <a:p>
            <a:endParaRPr lang="zh-CN" altLang="en-US"/>
          </a:p>
        </p:txBody>
      </p:sp>
      <p:sp>
        <p:nvSpPr>
          <p:cNvPr id="15" name="矩形 14"/>
          <p:cNvSpPr/>
          <p:nvPr/>
        </p:nvSpPr>
        <p:spPr>
          <a:xfrm>
            <a:off x="5797661" y="3289845"/>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1</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6226177" y="3289845"/>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2</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797659" y="3762235"/>
            <a:ext cx="156792"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3</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226177" y="3762236"/>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4</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007533" y="1265023"/>
            <a:ext cx="2839675" cy="226187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400" dirty="0">
                <a:solidFill>
                  <a:schemeClr val="bg1"/>
                </a:solidFill>
              </a:rPr>
              <a:t>若幼儿眼睛进入如沙子、铁屑等异物，且已嵌在幼儿角膜上时，应迅速送往医院处理。成人切勿用针等尖锐物品去挑拨异物。因为异物细小，须在良好的照明、严密的无菌条件下进行操作，方能防止损伤角膜和预防感染。</a:t>
            </a:r>
          </a:p>
        </p:txBody>
      </p:sp>
      <p:sp>
        <p:nvSpPr>
          <p:cNvPr id="20" name="TextBox 19"/>
          <p:cNvSpPr txBox="1"/>
          <p:nvPr/>
        </p:nvSpPr>
        <p:spPr>
          <a:xfrm>
            <a:off x="4492964" y="2154023"/>
            <a:ext cx="1197541" cy="983615"/>
          </a:xfrm>
          <a:prstGeom prst="rect">
            <a:avLst/>
          </a:prstGeom>
          <a:noFill/>
        </p:spPr>
        <p:txBody>
          <a:bodyPr wrap="square" lIns="0" tIns="60958" rIns="0" bIns="0" rtlCol="0">
            <a:spAutoFit/>
          </a:bodyPr>
          <a:lstStyle/>
          <a:p>
            <a:pPr algn="ctr"/>
            <a:r>
              <a:rPr lang="zh-CN" altLang="en-US" sz="2000" b="1" dirty="0" smtClean="0">
                <a:solidFill>
                  <a:schemeClr val="tx1"/>
                </a:solidFill>
                <a:latin typeface="微软雅黑" panose="020B0503020204020204" pitchFamily="34" charset="-122"/>
                <a:ea typeface="微软雅黑" panose="020B0503020204020204" pitchFamily="34" charset="-122"/>
              </a:rPr>
              <a:t>角膜异物和结膜囊异物处理</a:t>
            </a:r>
          </a:p>
        </p:txBody>
      </p:sp>
      <p:sp>
        <p:nvSpPr>
          <p:cNvPr id="21" name="TextBox 20"/>
          <p:cNvSpPr txBox="1"/>
          <p:nvPr/>
        </p:nvSpPr>
        <p:spPr>
          <a:xfrm>
            <a:off x="6522386" y="2154023"/>
            <a:ext cx="1155757" cy="983615"/>
          </a:xfrm>
          <a:prstGeom prst="rect">
            <a:avLst/>
          </a:prstGeom>
          <a:noFill/>
        </p:spPr>
        <p:txBody>
          <a:bodyPr wrap="square" lIns="0" tIns="60958"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钝挫伤、刺伤、划伤处理</a:t>
            </a:r>
          </a:p>
        </p:txBody>
      </p:sp>
      <p:sp>
        <p:nvSpPr>
          <p:cNvPr id="22" name="TextBox 21"/>
          <p:cNvSpPr txBox="1"/>
          <p:nvPr/>
        </p:nvSpPr>
        <p:spPr>
          <a:xfrm>
            <a:off x="4507784" y="4165029"/>
            <a:ext cx="1167901" cy="675640"/>
          </a:xfrm>
          <a:prstGeom prst="rect">
            <a:avLst/>
          </a:prstGeom>
          <a:noFill/>
        </p:spPr>
        <p:txBody>
          <a:bodyPr wrap="square" lIns="0" tIns="60958" rIns="0" bIns="0" rtlCol="0">
            <a:spAutoFit/>
          </a:bodyPr>
          <a:lstStyle/>
          <a:p>
            <a:pPr algn="ctr"/>
            <a:r>
              <a:rPr lang="zh-CN" altLang="en-US" sz="2000" b="1" dirty="0" smtClean="0">
                <a:solidFill>
                  <a:schemeClr val="tx1"/>
                </a:solidFill>
                <a:latin typeface="微软雅黑" panose="020B0503020204020204" pitchFamily="34" charset="-122"/>
                <a:ea typeface="微软雅黑" panose="020B0503020204020204" pitchFamily="34" charset="-122"/>
              </a:rPr>
              <a:t>酸、碱烧伤处理</a:t>
            </a:r>
          </a:p>
        </p:txBody>
      </p:sp>
      <p:sp>
        <p:nvSpPr>
          <p:cNvPr id="23" name="TextBox 22"/>
          <p:cNvSpPr txBox="1"/>
          <p:nvPr/>
        </p:nvSpPr>
        <p:spPr>
          <a:xfrm>
            <a:off x="6522386" y="4165029"/>
            <a:ext cx="1155757" cy="675640"/>
          </a:xfrm>
          <a:prstGeom prst="rect">
            <a:avLst/>
          </a:prstGeom>
          <a:noFill/>
        </p:spPr>
        <p:txBody>
          <a:bodyPr wrap="square" lIns="0" tIns="60958" rIns="0" bIns="0" rtlCol="0">
            <a:spAutoFit/>
          </a:bodyPr>
          <a:lstStyle/>
          <a:p>
            <a:pPr algn="ctr"/>
            <a:r>
              <a:rPr lang="zh-CN" altLang="en-US" sz="2000" b="1" dirty="0" smtClean="0">
                <a:solidFill>
                  <a:schemeClr val="tx1"/>
                </a:solidFill>
                <a:latin typeface="微软雅黑" panose="020B0503020204020204" pitchFamily="34" charset="-122"/>
                <a:ea typeface="微软雅黑" panose="020B0503020204020204" pitchFamily="34" charset="-122"/>
              </a:rPr>
              <a:t>鞭炮炸伤处理</a:t>
            </a:r>
          </a:p>
        </p:txBody>
      </p:sp>
      <p:sp>
        <p:nvSpPr>
          <p:cNvPr id="24" name="TextBox 23"/>
          <p:cNvSpPr txBox="1"/>
          <p:nvPr/>
        </p:nvSpPr>
        <p:spPr>
          <a:xfrm>
            <a:off x="8400256" y="1582523"/>
            <a:ext cx="2839675" cy="193865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400" dirty="0">
                <a:solidFill>
                  <a:schemeClr val="bg1"/>
                </a:solidFill>
              </a:rPr>
              <a:t>幼儿玩打斗、投掷游戏时，容易碰伤眼睛，造成钝挫伤、刺伤或划伤。发生钝挫伤时，眼睑水肿、皮下瘀血、青紫肿胀，会感到疼痛。若损伤了黑眼球，疼痛会更加明显并伴有流泪、怕光现象。</a:t>
            </a:r>
          </a:p>
        </p:txBody>
      </p:sp>
      <p:sp>
        <p:nvSpPr>
          <p:cNvPr id="25" name="TextBox 24"/>
          <p:cNvSpPr txBox="1"/>
          <p:nvPr/>
        </p:nvSpPr>
        <p:spPr>
          <a:xfrm>
            <a:off x="1095446" y="3907140"/>
            <a:ext cx="2759861" cy="193865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400" dirty="0">
                <a:solidFill>
                  <a:schemeClr val="bg1"/>
                </a:solidFill>
              </a:rPr>
              <a:t>火碱、硫酸等溅入幼儿眼内会导致眼部严重烧伤，一旦发生应立即用大量清水彻底冲洗。冲洗时要分开幼儿上下眼睑，将结膜穹窿部也冲洗到，以免残留化学物质，边冲洗边让幼儿将眼球向各方转动。</a:t>
            </a:r>
          </a:p>
        </p:txBody>
      </p:sp>
      <p:sp>
        <p:nvSpPr>
          <p:cNvPr id="26" name="TextBox 25"/>
          <p:cNvSpPr txBox="1"/>
          <p:nvPr/>
        </p:nvSpPr>
        <p:spPr>
          <a:xfrm>
            <a:off x="8400256" y="3945240"/>
            <a:ext cx="2839675" cy="161544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400" dirty="0">
                <a:solidFill>
                  <a:schemeClr val="bg1"/>
                </a:solidFill>
              </a:rPr>
              <a:t>爆炸的冲击力对眼球而言往往是严重的震荡并伴有穿通伤，轻者可立即用毛巾冷敷，以减少眼内出血；重者用消毒纱布覆盖，迅速送往医院处理。</a:t>
            </a:r>
          </a:p>
        </p:txBody>
      </p:sp>
      <p:sp>
        <p:nvSpPr>
          <p:cNvPr id="30" name="文本框 29"/>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grpSp>
        <p:nvGrpSpPr>
          <p:cNvPr id="49" name="组合 15"/>
          <p:cNvGrpSpPr/>
          <p:nvPr/>
        </p:nvGrpSpPr>
        <p:grpSpPr bwMode="auto">
          <a:xfrm>
            <a:off x="3175" y="806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2" name="TextBox 6"/>
          <p:cNvSpPr txBox="1"/>
          <p:nvPr/>
        </p:nvSpPr>
        <p:spPr>
          <a:xfrm>
            <a:off x="147320" y="768350"/>
            <a:ext cx="3185160" cy="43053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800" b="0" dirty="0">
                <a:solidFill>
                  <a:schemeClr val="bg2"/>
                </a:solidFill>
                <a:latin typeface="宋体" panose="02010600030101010101" pitchFamily="2" charset="-122"/>
                <a:ea typeface="宋体" panose="02010600030101010101" pitchFamily="2" charset="-122"/>
              </a:rPr>
              <a:t>七、眼外伤处理</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repeatCount="2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400" fill="hold"/>
                                        <p:tgtEl>
                                          <p:spTgt spid="20"/>
                                        </p:tgtEl>
                                        <p:attrNameLst>
                                          <p:attrName>ppt_w</p:attrName>
                                        </p:attrNameLst>
                                      </p:cBhvr>
                                      <p:tavLst>
                                        <p:tav tm="0">
                                          <p:val>
                                            <p:fltVal val="0"/>
                                          </p:val>
                                        </p:tav>
                                        <p:tav tm="100000">
                                          <p:val>
                                            <p:strVal val="#ppt_w"/>
                                          </p:val>
                                        </p:tav>
                                      </p:tavLst>
                                    </p:anim>
                                    <p:anim calcmode="lin" valueType="num">
                                      <p:cBhvr>
                                        <p:cTn id="8" dur="400" fill="hold"/>
                                        <p:tgtEl>
                                          <p:spTgt spid="20"/>
                                        </p:tgtEl>
                                        <p:attrNameLst>
                                          <p:attrName>ppt_h</p:attrName>
                                        </p:attrNameLst>
                                      </p:cBhvr>
                                      <p:tavLst>
                                        <p:tav tm="0">
                                          <p:val>
                                            <p:fltVal val="0"/>
                                          </p:val>
                                        </p:tav>
                                        <p:tav tm="100000">
                                          <p:val>
                                            <p:strVal val="#ppt_h"/>
                                          </p:val>
                                        </p:tav>
                                      </p:tavLst>
                                    </p:anim>
                                    <p:animEffect transition="in" filter="fade">
                                      <p:cBhvr>
                                        <p:cTn id="9" dur="400"/>
                                        <p:tgtEl>
                                          <p:spTgt spid="20"/>
                                        </p:tgtEl>
                                      </p:cBhvr>
                                    </p:animEffect>
                                    <p:anim calcmode="lin" valueType="num">
                                      <p:cBhvr>
                                        <p:cTn id="10" dur="400" fill="hold"/>
                                        <p:tgtEl>
                                          <p:spTgt spid="20"/>
                                        </p:tgtEl>
                                        <p:attrNameLst>
                                          <p:attrName>ppt_x</p:attrName>
                                        </p:attrNameLst>
                                      </p:cBhvr>
                                      <p:tavLst>
                                        <p:tav tm="0">
                                          <p:val>
                                            <p:fltVal val="0.5"/>
                                          </p:val>
                                        </p:tav>
                                        <p:tav tm="100000">
                                          <p:val>
                                            <p:strVal val="#ppt_x"/>
                                          </p:val>
                                        </p:tav>
                                      </p:tavLst>
                                    </p:anim>
                                    <p:anim calcmode="lin" valueType="num">
                                      <p:cBhvr>
                                        <p:cTn id="11" dur="400" fill="hold"/>
                                        <p:tgtEl>
                                          <p:spTgt spid="20"/>
                                        </p:tgtEl>
                                        <p:attrNameLst>
                                          <p:attrName>ppt_y</p:attrName>
                                        </p:attrNameLst>
                                      </p:cBhvr>
                                      <p:tavLst>
                                        <p:tav tm="0">
                                          <p:val>
                                            <p:fltVal val="0.5"/>
                                          </p:val>
                                        </p:tav>
                                        <p:tav tm="100000">
                                          <p:val>
                                            <p:strVal val="#ppt_y"/>
                                          </p:val>
                                        </p:tav>
                                      </p:tavLst>
                                    </p:anim>
                                  </p:childTnLst>
                                </p:cTn>
                              </p:par>
                              <p:par>
                                <p:cTn id="12" presetID="53" presetClass="entr" presetSubtype="528" repeatCount="200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400" fill="hold"/>
                                        <p:tgtEl>
                                          <p:spTgt spid="10"/>
                                        </p:tgtEl>
                                        <p:attrNameLst>
                                          <p:attrName>ppt_w</p:attrName>
                                        </p:attrNameLst>
                                      </p:cBhvr>
                                      <p:tavLst>
                                        <p:tav tm="0">
                                          <p:val>
                                            <p:fltVal val="0"/>
                                          </p:val>
                                        </p:tav>
                                        <p:tav tm="100000">
                                          <p:val>
                                            <p:strVal val="#ppt_w"/>
                                          </p:val>
                                        </p:tav>
                                      </p:tavLst>
                                    </p:anim>
                                    <p:anim calcmode="lin" valueType="num">
                                      <p:cBhvr>
                                        <p:cTn id="15" dur="400" fill="hold"/>
                                        <p:tgtEl>
                                          <p:spTgt spid="10"/>
                                        </p:tgtEl>
                                        <p:attrNameLst>
                                          <p:attrName>ppt_h</p:attrName>
                                        </p:attrNameLst>
                                      </p:cBhvr>
                                      <p:tavLst>
                                        <p:tav tm="0">
                                          <p:val>
                                            <p:fltVal val="0"/>
                                          </p:val>
                                        </p:tav>
                                        <p:tav tm="100000">
                                          <p:val>
                                            <p:strVal val="#ppt_h"/>
                                          </p:val>
                                        </p:tav>
                                      </p:tavLst>
                                    </p:anim>
                                    <p:animEffect transition="in" filter="fade">
                                      <p:cBhvr>
                                        <p:cTn id="16" dur="400"/>
                                        <p:tgtEl>
                                          <p:spTgt spid="10"/>
                                        </p:tgtEl>
                                      </p:cBhvr>
                                    </p:animEffect>
                                    <p:anim calcmode="lin" valueType="num">
                                      <p:cBhvr>
                                        <p:cTn id="17" dur="400" fill="hold"/>
                                        <p:tgtEl>
                                          <p:spTgt spid="10"/>
                                        </p:tgtEl>
                                        <p:attrNameLst>
                                          <p:attrName>ppt_x</p:attrName>
                                        </p:attrNameLst>
                                      </p:cBhvr>
                                      <p:tavLst>
                                        <p:tav tm="0">
                                          <p:val>
                                            <p:fltVal val="0.5"/>
                                          </p:val>
                                        </p:tav>
                                        <p:tav tm="100000">
                                          <p:val>
                                            <p:strVal val="#ppt_x"/>
                                          </p:val>
                                        </p:tav>
                                      </p:tavLst>
                                    </p:anim>
                                    <p:anim calcmode="lin" valueType="num">
                                      <p:cBhvr>
                                        <p:cTn id="18" dur="400" fill="hold"/>
                                        <p:tgtEl>
                                          <p:spTgt spid="10"/>
                                        </p:tgtEl>
                                        <p:attrNameLst>
                                          <p:attrName>ppt_y</p:attrName>
                                        </p:attrNameLst>
                                      </p:cBhvr>
                                      <p:tavLst>
                                        <p:tav tm="0">
                                          <p:val>
                                            <p:fltVal val="0.5"/>
                                          </p:val>
                                        </p:tav>
                                        <p:tav tm="100000">
                                          <p:val>
                                            <p:strVal val="#ppt_y"/>
                                          </p:val>
                                        </p:tav>
                                      </p:tavLst>
                                    </p:anim>
                                  </p:childTnLst>
                                </p:cTn>
                              </p:par>
                              <p:par>
                                <p:cTn id="19" presetID="53" presetClass="entr" presetSubtype="528" repeatCount="2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400" fill="hold"/>
                                        <p:tgtEl>
                                          <p:spTgt spid="11"/>
                                        </p:tgtEl>
                                        <p:attrNameLst>
                                          <p:attrName>ppt_w</p:attrName>
                                        </p:attrNameLst>
                                      </p:cBhvr>
                                      <p:tavLst>
                                        <p:tav tm="0">
                                          <p:val>
                                            <p:fltVal val="0"/>
                                          </p:val>
                                        </p:tav>
                                        <p:tav tm="100000">
                                          <p:val>
                                            <p:strVal val="#ppt_w"/>
                                          </p:val>
                                        </p:tav>
                                      </p:tavLst>
                                    </p:anim>
                                    <p:anim calcmode="lin" valueType="num">
                                      <p:cBhvr>
                                        <p:cTn id="22" dur="400" fill="hold"/>
                                        <p:tgtEl>
                                          <p:spTgt spid="11"/>
                                        </p:tgtEl>
                                        <p:attrNameLst>
                                          <p:attrName>ppt_h</p:attrName>
                                        </p:attrNameLst>
                                      </p:cBhvr>
                                      <p:tavLst>
                                        <p:tav tm="0">
                                          <p:val>
                                            <p:fltVal val="0"/>
                                          </p:val>
                                        </p:tav>
                                        <p:tav tm="100000">
                                          <p:val>
                                            <p:strVal val="#ppt_h"/>
                                          </p:val>
                                        </p:tav>
                                      </p:tavLst>
                                    </p:anim>
                                    <p:animEffect transition="in" filter="fade">
                                      <p:cBhvr>
                                        <p:cTn id="23" dur="400"/>
                                        <p:tgtEl>
                                          <p:spTgt spid="11"/>
                                        </p:tgtEl>
                                      </p:cBhvr>
                                    </p:animEffect>
                                    <p:anim calcmode="lin" valueType="num">
                                      <p:cBhvr>
                                        <p:cTn id="24" dur="400" fill="hold"/>
                                        <p:tgtEl>
                                          <p:spTgt spid="11"/>
                                        </p:tgtEl>
                                        <p:attrNameLst>
                                          <p:attrName>ppt_x</p:attrName>
                                        </p:attrNameLst>
                                      </p:cBhvr>
                                      <p:tavLst>
                                        <p:tav tm="0">
                                          <p:val>
                                            <p:fltVal val="0.5"/>
                                          </p:val>
                                        </p:tav>
                                        <p:tav tm="100000">
                                          <p:val>
                                            <p:strVal val="#ppt_x"/>
                                          </p:val>
                                        </p:tav>
                                      </p:tavLst>
                                    </p:anim>
                                    <p:anim calcmode="lin" valueType="num">
                                      <p:cBhvr>
                                        <p:cTn id="25" dur="400" fill="hold"/>
                                        <p:tgtEl>
                                          <p:spTgt spid="11"/>
                                        </p:tgtEl>
                                        <p:attrNameLst>
                                          <p:attrName>ppt_y</p:attrName>
                                        </p:attrNameLst>
                                      </p:cBhvr>
                                      <p:tavLst>
                                        <p:tav tm="0">
                                          <p:val>
                                            <p:fltVal val="0.5"/>
                                          </p:val>
                                        </p:tav>
                                        <p:tav tm="100000">
                                          <p:val>
                                            <p:strVal val="#ppt_y"/>
                                          </p:val>
                                        </p:tav>
                                      </p:tavLst>
                                    </p:anim>
                                  </p:childTnLst>
                                </p:cTn>
                              </p:par>
                              <p:par>
                                <p:cTn id="26" presetID="53" presetClass="entr" presetSubtype="528" repeatCount="200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400" fill="hold"/>
                                        <p:tgtEl>
                                          <p:spTgt spid="15"/>
                                        </p:tgtEl>
                                        <p:attrNameLst>
                                          <p:attrName>ppt_w</p:attrName>
                                        </p:attrNameLst>
                                      </p:cBhvr>
                                      <p:tavLst>
                                        <p:tav tm="0">
                                          <p:val>
                                            <p:fltVal val="0"/>
                                          </p:val>
                                        </p:tav>
                                        <p:tav tm="100000">
                                          <p:val>
                                            <p:strVal val="#ppt_w"/>
                                          </p:val>
                                        </p:tav>
                                      </p:tavLst>
                                    </p:anim>
                                    <p:anim calcmode="lin" valueType="num">
                                      <p:cBhvr>
                                        <p:cTn id="29" dur="400" fill="hold"/>
                                        <p:tgtEl>
                                          <p:spTgt spid="15"/>
                                        </p:tgtEl>
                                        <p:attrNameLst>
                                          <p:attrName>ppt_h</p:attrName>
                                        </p:attrNameLst>
                                      </p:cBhvr>
                                      <p:tavLst>
                                        <p:tav tm="0">
                                          <p:val>
                                            <p:fltVal val="0"/>
                                          </p:val>
                                        </p:tav>
                                        <p:tav tm="100000">
                                          <p:val>
                                            <p:strVal val="#ppt_h"/>
                                          </p:val>
                                        </p:tav>
                                      </p:tavLst>
                                    </p:anim>
                                    <p:animEffect transition="in" filter="fade">
                                      <p:cBhvr>
                                        <p:cTn id="30" dur="400"/>
                                        <p:tgtEl>
                                          <p:spTgt spid="15"/>
                                        </p:tgtEl>
                                      </p:cBhvr>
                                    </p:animEffect>
                                    <p:anim calcmode="lin" valueType="num">
                                      <p:cBhvr>
                                        <p:cTn id="31" dur="400" fill="hold"/>
                                        <p:tgtEl>
                                          <p:spTgt spid="15"/>
                                        </p:tgtEl>
                                        <p:attrNameLst>
                                          <p:attrName>ppt_x</p:attrName>
                                        </p:attrNameLst>
                                      </p:cBhvr>
                                      <p:tavLst>
                                        <p:tav tm="0">
                                          <p:val>
                                            <p:fltVal val="0.5"/>
                                          </p:val>
                                        </p:tav>
                                        <p:tav tm="100000">
                                          <p:val>
                                            <p:strVal val="#ppt_x"/>
                                          </p:val>
                                        </p:tav>
                                      </p:tavLst>
                                    </p:anim>
                                    <p:anim calcmode="lin" valueType="num">
                                      <p:cBhvr>
                                        <p:cTn id="32" dur="400" fill="hold"/>
                                        <p:tgtEl>
                                          <p:spTgt spid="1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53" presetClass="entr" presetSubtype="528" repeatCount="200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400" fill="hold"/>
                                        <p:tgtEl>
                                          <p:spTgt spid="21"/>
                                        </p:tgtEl>
                                        <p:attrNameLst>
                                          <p:attrName>ppt_w</p:attrName>
                                        </p:attrNameLst>
                                      </p:cBhvr>
                                      <p:tavLst>
                                        <p:tav tm="0">
                                          <p:val>
                                            <p:fltVal val="0"/>
                                          </p:val>
                                        </p:tav>
                                        <p:tav tm="100000">
                                          <p:val>
                                            <p:strVal val="#ppt_w"/>
                                          </p:val>
                                        </p:tav>
                                      </p:tavLst>
                                    </p:anim>
                                    <p:anim calcmode="lin" valueType="num">
                                      <p:cBhvr>
                                        <p:cTn id="37" dur="400" fill="hold"/>
                                        <p:tgtEl>
                                          <p:spTgt spid="21"/>
                                        </p:tgtEl>
                                        <p:attrNameLst>
                                          <p:attrName>ppt_h</p:attrName>
                                        </p:attrNameLst>
                                      </p:cBhvr>
                                      <p:tavLst>
                                        <p:tav tm="0">
                                          <p:val>
                                            <p:fltVal val="0"/>
                                          </p:val>
                                        </p:tav>
                                        <p:tav tm="100000">
                                          <p:val>
                                            <p:strVal val="#ppt_h"/>
                                          </p:val>
                                        </p:tav>
                                      </p:tavLst>
                                    </p:anim>
                                    <p:animEffect transition="in" filter="fade">
                                      <p:cBhvr>
                                        <p:cTn id="38" dur="400"/>
                                        <p:tgtEl>
                                          <p:spTgt spid="21"/>
                                        </p:tgtEl>
                                      </p:cBhvr>
                                    </p:animEffect>
                                    <p:anim calcmode="lin" valueType="num">
                                      <p:cBhvr>
                                        <p:cTn id="39" dur="400" fill="hold"/>
                                        <p:tgtEl>
                                          <p:spTgt spid="21"/>
                                        </p:tgtEl>
                                        <p:attrNameLst>
                                          <p:attrName>ppt_x</p:attrName>
                                        </p:attrNameLst>
                                      </p:cBhvr>
                                      <p:tavLst>
                                        <p:tav tm="0">
                                          <p:val>
                                            <p:fltVal val="0.5"/>
                                          </p:val>
                                        </p:tav>
                                        <p:tav tm="100000">
                                          <p:val>
                                            <p:strVal val="#ppt_x"/>
                                          </p:val>
                                        </p:tav>
                                      </p:tavLst>
                                    </p:anim>
                                    <p:anim calcmode="lin" valueType="num">
                                      <p:cBhvr>
                                        <p:cTn id="40" dur="400" fill="hold"/>
                                        <p:tgtEl>
                                          <p:spTgt spid="21"/>
                                        </p:tgtEl>
                                        <p:attrNameLst>
                                          <p:attrName>ppt_y</p:attrName>
                                        </p:attrNameLst>
                                      </p:cBhvr>
                                      <p:tavLst>
                                        <p:tav tm="0">
                                          <p:val>
                                            <p:fltVal val="0.5"/>
                                          </p:val>
                                        </p:tav>
                                        <p:tav tm="100000">
                                          <p:val>
                                            <p:strVal val="#ppt_y"/>
                                          </p:val>
                                        </p:tav>
                                      </p:tavLst>
                                    </p:anim>
                                  </p:childTnLst>
                                </p:cTn>
                              </p:par>
                              <p:par>
                                <p:cTn id="41" presetID="53" presetClass="entr" presetSubtype="528" repeatCount="2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400" fill="hold"/>
                                        <p:tgtEl>
                                          <p:spTgt spid="9"/>
                                        </p:tgtEl>
                                        <p:attrNameLst>
                                          <p:attrName>ppt_w</p:attrName>
                                        </p:attrNameLst>
                                      </p:cBhvr>
                                      <p:tavLst>
                                        <p:tav tm="0">
                                          <p:val>
                                            <p:fltVal val="0"/>
                                          </p:val>
                                        </p:tav>
                                        <p:tav tm="100000">
                                          <p:val>
                                            <p:strVal val="#ppt_w"/>
                                          </p:val>
                                        </p:tav>
                                      </p:tavLst>
                                    </p:anim>
                                    <p:anim calcmode="lin" valueType="num">
                                      <p:cBhvr>
                                        <p:cTn id="44" dur="400" fill="hold"/>
                                        <p:tgtEl>
                                          <p:spTgt spid="9"/>
                                        </p:tgtEl>
                                        <p:attrNameLst>
                                          <p:attrName>ppt_h</p:attrName>
                                        </p:attrNameLst>
                                      </p:cBhvr>
                                      <p:tavLst>
                                        <p:tav tm="0">
                                          <p:val>
                                            <p:fltVal val="0"/>
                                          </p:val>
                                        </p:tav>
                                        <p:tav tm="100000">
                                          <p:val>
                                            <p:strVal val="#ppt_h"/>
                                          </p:val>
                                        </p:tav>
                                      </p:tavLst>
                                    </p:anim>
                                    <p:animEffect transition="in" filter="fade">
                                      <p:cBhvr>
                                        <p:cTn id="45" dur="400"/>
                                        <p:tgtEl>
                                          <p:spTgt spid="9"/>
                                        </p:tgtEl>
                                      </p:cBhvr>
                                    </p:animEffect>
                                    <p:anim calcmode="lin" valueType="num">
                                      <p:cBhvr>
                                        <p:cTn id="46" dur="400" fill="hold"/>
                                        <p:tgtEl>
                                          <p:spTgt spid="9"/>
                                        </p:tgtEl>
                                        <p:attrNameLst>
                                          <p:attrName>ppt_x</p:attrName>
                                        </p:attrNameLst>
                                      </p:cBhvr>
                                      <p:tavLst>
                                        <p:tav tm="0">
                                          <p:val>
                                            <p:fltVal val="0.5"/>
                                          </p:val>
                                        </p:tav>
                                        <p:tav tm="100000">
                                          <p:val>
                                            <p:strVal val="#ppt_x"/>
                                          </p:val>
                                        </p:tav>
                                      </p:tavLst>
                                    </p:anim>
                                    <p:anim calcmode="lin" valueType="num">
                                      <p:cBhvr>
                                        <p:cTn id="47" dur="400" fill="hold"/>
                                        <p:tgtEl>
                                          <p:spTgt spid="9"/>
                                        </p:tgtEl>
                                        <p:attrNameLst>
                                          <p:attrName>ppt_y</p:attrName>
                                        </p:attrNameLst>
                                      </p:cBhvr>
                                      <p:tavLst>
                                        <p:tav tm="0">
                                          <p:val>
                                            <p:fltVal val="0.5"/>
                                          </p:val>
                                        </p:tav>
                                        <p:tav tm="100000">
                                          <p:val>
                                            <p:strVal val="#ppt_y"/>
                                          </p:val>
                                        </p:tav>
                                      </p:tavLst>
                                    </p:anim>
                                  </p:childTnLst>
                                </p:cTn>
                              </p:par>
                              <p:par>
                                <p:cTn id="48" presetID="53" presetClass="entr" presetSubtype="528" repeatCount="200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400" fill="hold"/>
                                        <p:tgtEl>
                                          <p:spTgt spid="12"/>
                                        </p:tgtEl>
                                        <p:attrNameLst>
                                          <p:attrName>ppt_w</p:attrName>
                                        </p:attrNameLst>
                                      </p:cBhvr>
                                      <p:tavLst>
                                        <p:tav tm="0">
                                          <p:val>
                                            <p:fltVal val="0"/>
                                          </p:val>
                                        </p:tav>
                                        <p:tav tm="100000">
                                          <p:val>
                                            <p:strVal val="#ppt_w"/>
                                          </p:val>
                                        </p:tav>
                                      </p:tavLst>
                                    </p:anim>
                                    <p:anim calcmode="lin" valueType="num">
                                      <p:cBhvr>
                                        <p:cTn id="51" dur="400" fill="hold"/>
                                        <p:tgtEl>
                                          <p:spTgt spid="12"/>
                                        </p:tgtEl>
                                        <p:attrNameLst>
                                          <p:attrName>ppt_h</p:attrName>
                                        </p:attrNameLst>
                                      </p:cBhvr>
                                      <p:tavLst>
                                        <p:tav tm="0">
                                          <p:val>
                                            <p:fltVal val="0"/>
                                          </p:val>
                                        </p:tav>
                                        <p:tav tm="100000">
                                          <p:val>
                                            <p:strVal val="#ppt_h"/>
                                          </p:val>
                                        </p:tav>
                                      </p:tavLst>
                                    </p:anim>
                                    <p:animEffect transition="in" filter="fade">
                                      <p:cBhvr>
                                        <p:cTn id="52" dur="400"/>
                                        <p:tgtEl>
                                          <p:spTgt spid="12"/>
                                        </p:tgtEl>
                                      </p:cBhvr>
                                    </p:animEffect>
                                    <p:anim calcmode="lin" valueType="num">
                                      <p:cBhvr>
                                        <p:cTn id="53" dur="400" fill="hold"/>
                                        <p:tgtEl>
                                          <p:spTgt spid="12"/>
                                        </p:tgtEl>
                                        <p:attrNameLst>
                                          <p:attrName>ppt_x</p:attrName>
                                        </p:attrNameLst>
                                      </p:cBhvr>
                                      <p:tavLst>
                                        <p:tav tm="0">
                                          <p:val>
                                            <p:fltVal val="0.5"/>
                                          </p:val>
                                        </p:tav>
                                        <p:tav tm="100000">
                                          <p:val>
                                            <p:strVal val="#ppt_x"/>
                                          </p:val>
                                        </p:tav>
                                      </p:tavLst>
                                    </p:anim>
                                    <p:anim calcmode="lin" valueType="num">
                                      <p:cBhvr>
                                        <p:cTn id="54" dur="400" fill="hold"/>
                                        <p:tgtEl>
                                          <p:spTgt spid="12"/>
                                        </p:tgtEl>
                                        <p:attrNameLst>
                                          <p:attrName>ppt_y</p:attrName>
                                        </p:attrNameLst>
                                      </p:cBhvr>
                                      <p:tavLst>
                                        <p:tav tm="0">
                                          <p:val>
                                            <p:fltVal val="0.5"/>
                                          </p:val>
                                        </p:tav>
                                        <p:tav tm="100000">
                                          <p:val>
                                            <p:strVal val="#ppt_y"/>
                                          </p:val>
                                        </p:tav>
                                      </p:tavLst>
                                    </p:anim>
                                  </p:childTnLst>
                                </p:cTn>
                              </p:par>
                              <p:par>
                                <p:cTn id="55" presetID="53" presetClass="entr" presetSubtype="528" repeatCount="200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400" fill="hold"/>
                                        <p:tgtEl>
                                          <p:spTgt spid="16"/>
                                        </p:tgtEl>
                                        <p:attrNameLst>
                                          <p:attrName>ppt_w</p:attrName>
                                        </p:attrNameLst>
                                      </p:cBhvr>
                                      <p:tavLst>
                                        <p:tav tm="0">
                                          <p:val>
                                            <p:fltVal val="0"/>
                                          </p:val>
                                        </p:tav>
                                        <p:tav tm="100000">
                                          <p:val>
                                            <p:strVal val="#ppt_w"/>
                                          </p:val>
                                        </p:tav>
                                      </p:tavLst>
                                    </p:anim>
                                    <p:anim calcmode="lin" valueType="num">
                                      <p:cBhvr>
                                        <p:cTn id="58" dur="400" fill="hold"/>
                                        <p:tgtEl>
                                          <p:spTgt spid="16"/>
                                        </p:tgtEl>
                                        <p:attrNameLst>
                                          <p:attrName>ppt_h</p:attrName>
                                        </p:attrNameLst>
                                      </p:cBhvr>
                                      <p:tavLst>
                                        <p:tav tm="0">
                                          <p:val>
                                            <p:fltVal val="0"/>
                                          </p:val>
                                        </p:tav>
                                        <p:tav tm="100000">
                                          <p:val>
                                            <p:strVal val="#ppt_h"/>
                                          </p:val>
                                        </p:tav>
                                      </p:tavLst>
                                    </p:anim>
                                    <p:animEffect transition="in" filter="fade">
                                      <p:cBhvr>
                                        <p:cTn id="59" dur="400"/>
                                        <p:tgtEl>
                                          <p:spTgt spid="16"/>
                                        </p:tgtEl>
                                      </p:cBhvr>
                                    </p:animEffect>
                                    <p:anim calcmode="lin" valueType="num">
                                      <p:cBhvr>
                                        <p:cTn id="60" dur="400" fill="hold"/>
                                        <p:tgtEl>
                                          <p:spTgt spid="16"/>
                                        </p:tgtEl>
                                        <p:attrNameLst>
                                          <p:attrName>ppt_x</p:attrName>
                                        </p:attrNameLst>
                                      </p:cBhvr>
                                      <p:tavLst>
                                        <p:tav tm="0">
                                          <p:val>
                                            <p:fltVal val="0.5"/>
                                          </p:val>
                                        </p:tav>
                                        <p:tav tm="100000">
                                          <p:val>
                                            <p:strVal val="#ppt_x"/>
                                          </p:val>
                                        </p:tav>
                                      </p:tavLst>
                                    </p:anim>
                                    <p:anim calcmode="lin" valueType="num">
                                      <p:cBhvr>
                                        <p:cTn id="61" dur="400" fill="hold"/>
                                        <p:tgtEl>
                                          <p:spTgt spid="16"/>
                                        </p:tgtEl>
                                        <p:attrNameLst>
                                          <p:attrName>ppt_y</p:attrName>
                                        </p:attrNameLst>
                                      </p:cBhvr>
                                      <p:tavLst>
                                        <p:tav tm="0">
                                          <p:val>
                                            <p:fltVal val="0.5"/>
                                          </p:val>
                                        </p:tav>
                                        <p:tav tm="100000">
                                          <p:val>
                                            <p:strVal val="#ppt_y"/>
                                          </p:val>
                                        </p:tav>
                                      </p:tavLst>
                                    </p:anim>
                                  </p:childTnLst>
                                </p:cTn>
                              </p:par>
                            </p:childTnLst>
                          </p:cTn>
                        </p:par>
                        <p:par>
                          <p:cTn id="62" fill="hold">
                            <p:stCondLst>
                              <p:cond delay="1000"/>
                            </p:stCondLst>
                            <p:childTnLst>
                              <p:par>
                                <p:cTn id="63" presetID="53" presetClass="entr" presetSubtype="528" repeatCount="200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400" fill="hold"/>
                                        <p:tgtEl>
                                          <p:spTgt spid="22"/>
                                        </p:tgtEl>
                                        <p:attrNameLst>
                                          <p:attrName>ppt_w</p:attrName>
                                        </p:attrNameLst>
                                      </p:cBhvr>
                                      <p:tavLst>
                                        <p:tav tm="0">
                                          <p:val>
                                            <p:fltVal val="0"/>
                                          </p:val>
                                        </p:tav>
                                        <p:tav tm="100000">
                                          <p:val>
                                            <p:strVal val="#ppt_w"/>
                                          </p:val>
                                        </p:tav>
                                      </p:tavLst>
                                    </p:anim>
                                    <p:anim calcmode="lin" valueType="num">
                                      <p:cBhvr>
                                        <p:cTn id="66" dur="400" fill="hold"/>
                                        <p:tgtEl>
                                          <p:spTgt spid="22"/>
                                        </p:tgtEl>
                                        <p:attrNameLst>
                                          <p:attrName>ppt_h</p:attrName>
                                        </p:attrNameLst>
                                      </p:cBhvr>
                                      <p:tavLst>
                                        <p:tav tm="0">
                                          <p:val>
                                            <p:fltVal val="0"/>
                                          </p:val>
                                        </p:tav>
                                        <p:tav tm="100000">
                                          <p:val>
                                            <p:strVal val="#ppt_h"/>
                                          </p:val>
                                        </p:tav>
                                      </p:tavLst>
                                    </p:anim>
                                    <p:animEffect transition="in" filter="fade">
                                      <p:cBhvr>
                                        <p:cTn id="67" dur="400"/>
                                        <p:tgtEl>
                                          <p:spTgt spid="22"/>
                                        </p:tgtEl>
                                      </p:cBhvr>
                                    </p:animEffect>
                                    <p:anim calcmode="lin" valueType="num">
                                      <p:cBhvr>
                                        <p:cTn id="68" dur="400" fill="hold"/>
                                        <p:tgtEl>
                                          <p:spTgt spid="22"/>
                                        </p:tgtEl>
                                        <p:attrNameLst>
                                          <p:attrName>ppt_x</p:attrName>
                                        </p:attrNameLst>
                                      </p:cBhvr>
                                      <p:tavLst>
                                        <p:tav tm="0">
                                          <p:val>
                                            <p:fltVal val="0.5"/>
                                          </p:val>
                                        </p:tav>
                                        <p:tav tm="100000">
                                          <p:val>
                                            <p:strVal val="#ppt_x"/>
                                          </p:val>
                                        </p:tav>
                                      </p:tavLst>
                                    </p:anim>
                                    <p:anim calcmode="lin" valueType="num">
                                      <p:cBhvr>
                                        <p:cTn id="69" dur="400" fill="hold"/>
                                        <p:tgtEl>
                                          <p:spTgt spid="22"/>
                                        </p:tgtEl>
                                        <p:attrNameLst>
                                          <p:attrName>ppt_y</p:attrName>
                                        </p:attrNameLst>
                                      </p:cBhvr>
                                      <p:tavLst>
                                        <p:tav tm="0">
                                          <p:val>
                                            <p:fltVal val="0.5"/>
                                          </p:val>
                                        </p:tav>
                                        <p:tav tm="100000">
                                          <p:val>
                                            <p:strVal val="#ppt_y"/>
                                          </p:val>
                                        </p:tav>
                                      </p:tavLst>
                                    </p:anim>
                                  </p:childTnLst>
                                </p:cTn>
                              </p:par>
                              <p:par>
                                <p:cTn id="70" presetID="53" presetClass="entr" presetSubtype="528" repeatCount="200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400" fill="hold"/>
                                        <p:tgtEl>
                                          <p:spTgt spid="8"/>
                                        </p:tgtEl>
                                        <p:attrNameLst>
                                          <p:attrName>ppt_w</p:attrName>
                                        </p:attrNameLst>
                                      </p:cBhvr>
                                      <p:tavLst>
                                        <p:tav tm="0">
                                          <p:val>
                                            <p:fltVal val="0"/>
                                          </p:val>
                                        </p:tav>
                                        <p:tav tm="100000">
                                          <p:val>
                                            <p:strVal val="#ppt_w"/>
                                          </p:val>
                                        </p:tav>
                                      </p:tavLst>
                                    </p:anim>
                                    <p:anim calcmode="lin" valueType="num">
                                      <p:cBhvr>
                                        <p:cTn id="73" dur="400" fill="hold"/>
                                        <p:tgtEl>
                                          <p:spTgt spid="8"/>
                                        </p:tgtEl>
                                        <p:attrNameLst>
                                          <p:attrName>ppt_h</p:attrName>
                                        </p:attrNameLst>
                                      </p:cBhvr>
                                      <p:tavLst>
                                        <p:tav tm="0">
                                          <p:val>
                                            <p:fltVal val="0"/>
                                          </p:val>
                                        </p:tav>
                                        <p:tav tm="100000">
                                          <p:val>
                                            <p:strVal val="#ppt_h"/>
                                          </p:val>
                                        </p:tav>
                                      </p:tavLst>
                                    </p:anim>
                                    <p:animEffect transition="in" filter="fade">
                                      <p:cBhvr>
                                        <p:cTn id="74" dur="400"/>
                                        <p:tgtEl>
                                          <p:spTgt spid="8"/>
                                        </p:tgtEl>
                                      </p:cBhvr>
                                    </p:animEffect>
                                    <p:anim calcmode="lin" valueType="num">
                                      <p:cBhvr>
                                        <p:cTn id="75" dur="400" fill="hold"/>
                                        <p:tgtEl>
                                          <p:spTgt spid="8"/>
                                        </p:tgtEl>
                                        <p:attrNameLst>
                                          <p:attrName>ppt_x</p:attrName>
                                        </p:attrNameLst>
                                      </p:cBhvr>
                                      <p:tavLst>
                                        <p:tav tm="0">
                                          <p:val>
                                            <p:fltVal val="0.5"/>
                                          </p:val>
                                        </p:tav>
                                        <p:tav tm="100000">
                                          <p:val>
                                            <p:strVal val="#ppt_x"/>
                                          </p:val>
                                        </p:tav>
                                      </p:tavLst>
                                    </p:anim>
                                    <p:anim calcmode="lin" valueType="num">
                                      <p:cBhvr>
                                        <p:cTn id="76" dur="4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repeatCount="200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400" fill="hold"/>
                                        <p:tgtEl>
                                          <p:spTgt spid="13"/>
                                        </p:tgtEl>
                                        <p:attrNameLst>
                                          <p:attrName>ppt_w</p:attrName>
                                        </p:attrNameLst>
                                      </p:cBhvr>
                                      <p:tavLst>
                                        <p:tav tm="0">
                                          <p:val>
                                            <p:fltVal val="0"/>
                                          </p:val>
                                        </p:tav>
                                        <p:tav tm="100000">
                                          <p:val>
                                            <p:strVal val="#ppt_w"/>
                                          </p:val>
                                        </p:tav>
                                      </p:tavLst>
                                    </p:anim>
                                    <p:anim calcmode="lin" valueType="num">
                                      <p:cBhvr>
                                        <p:cTn id="80" dur="400" fill="hold"/>
                                        <p:tgtEl>
                                          <p:spTgt spid="13"/>
                                        </p:tgtEl>
                                        <p:attrNameLst>
                                          <p:attrName>ppt_h</p:attrName>
                                        </p:attrNameLst>
                                      </p:cBhvr>
                                      <p:tavLst>
                                        <p:tav tm="0">
                                          <p:val>
                                            <p:fltVal val="0"/>
                                          </p:val>
                                        </p:tav>
                                        <p:tav tm="100000">
                                          <p:val>
                                            <p:strVal val="#ppt_h"/>
                                          </p:val>
                                        </p:tav>
                                      </p:tavLst>
                                    </p:anim>
                                    <p:animEffect transition="in" filter="fade">
                                      <p:cBhvr>
                                        <p:cTn id="81" dur="400"/>
                                        <p:tgtEl>
                                          <p:spTgt spid="13"/>
                                        </p:tgtEl>
                                      </p:cBhvr>
                                    </p:animEffect>
                                    <p:anim calcmode="lin" valueType="num">
                                      <p:cBhvr>
                                        <p:cTn id="82" dur="400" fill="hold"/>
                                        <p:tgtEl>
                                          <p:spTgt spid="13"/>
                                        </p:tgtEl>
                                        <p:attrNameLst>
                                          <p:attrName>ppt_x</p:attrName>
                                        </p:attrNameLst>
                                      </p:cBhvr>
                                      <p:tavLst>
                                        <p:tav tm="0">
                                          <p:val>
                                            <p:fltVal val="0.5"/>
                                          </p:val>
                                        </p:tav>
                                        <p:tav tm="100000">
                                          <p:val>
                                            <p:strVal val="#ppt_x"/>
                                          </p:val>
                                        </p:tav>
                                      </p:tavLst>
                                    </p:anim>
                                    <p:anim calcmode="lin" valueType="num">
                                      <p:cBhvr>
                                        <p:cTn id="83" dur="400" fill="hold"/>
                                        <p:tgtEl>
                                          <p:spTgt spid="13"/>
                                        </p:tgtEl>
                                        <p:attrNameLst>
                                          <p:attrName>ppt_y</p:attrName>
                                        </p:attrNameLst>
                                      </p:cBhvr>
                                      <p:tavLst>
                                        <p:tav tm="0">
                                          <p:val>
                                            <p:fltVal val="0.5"/>
                                          </p:val>
                                        </p:tav>
                                        <p:tav tm="100000">
                                          <p:val>
                                            <p:strVal val="#ppt_y"/>
                                          </p:val>
                                        </p:tav>
                                      </p:tavLst>
                                    </p:anim>
                                  </p:childTnLst>
                                </p:cTn>
                              </p:par>
                              <p:par>
                                <p:cTn id="84" presetID="53" presetClass="entr" presetSubtype="528" repeatCount="200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400" fill="hold"/>
                                        <p:tgtEl>
                                          <p:spTgt spid="17"/>
                                        </p:tgtEl>
                                        <p:attrNameLst>
                                          <p:attrName>ppt_w</p:attrName>
                                        </p:attrNameLst>
                                      </p:cBhvr>
                                      <p:tavLst>
                                        <p:tav tm="0">
                                          <p:val>
                                            <p:fltVal val="0"/>
                                          </p:val>
                                        </p:tav>
                                        <p:tav tm="100000">
                                          <p:val>
                                            <p:strVal val="#ppt_w"/>
                                          </p:val>
                                        </p:tav>
                                      </p:tavLst>
                                    </p:anim>
                                    <p:anim calcmode="lin" valueType="num">
                                      <p:cBhvr>
                                        <p:cTn id="87" dur="400" fill="hold"/>
                                        <p:tgtEl>
                                          <p:spTgt spid="17"/>
                                        </p:tgtEl>
                                        <p:attrNameLst>
                                          <p:attrName>ppt_h</p:attrName>
                                        </p:attrNameLst>
                                      </p:cBhvr>
                                      <p:tavLst>
                                        <p:tav tm="0">
                                          <p:val>
                                            <p:fltVal val="0"/>
                                          </p:val>
                                        </p:tav>
                                        <p:tav tm="100000">
                                          <p:val>
                                            <p:strVal val="#ppt_h"/>
                                          </p:val>
                                        </p:tav>
                                      </p:tavLst>
                                    </p:anim>
                                    <p:animEffect transition="in" filter="fade">
                                      <p:cBhvr>
                                        <p:cTn id="88" dur="400"/>
                                        <p:tgtEl>
                                          <p:spTgt spid="17"/>
                                        </p:tgtEl>
                                      </p:cBhvr>
                                    </p:animEffect>
                                    <p:anim calcmode="lin" valueType="num">
                                      <p:cBhvr>
                                        <p:cTn id="89" dur="400" fill="hold"/>
                                        <p:tgtEl>
                                          <p:spTgt spid="17"/>
                                        </p:tgtEl>
                                        <p:attrNameLst>
                                          <p:attrName>ppt_x</p:attrName>
                                        </p:attrNameLst>
                                      </p:cBhvr>
                                      <p:tavLst>
                                        <p:tav tm="0">
                                          <p:val>
                                            <p:fltVal val="0.5"/>
                                          </p:val>
                                        </p:tav>
                                        <p:tav tm="100000">
                                          <p:val>
                                            <p:strVal val="#ppt_x"/>
                                          </p:val>
                                        </p:tav>
                                      </p:tavLst>
                                    </p:anim>
                                    <p:anim calcmode="lin" valueType="num">
                                      <p:cBhvr>
                                        <p:cTn id="90" dur="400" fill="hold"/>
                                        <p:tgtEl>
                                          <p:spTgt spid="17"/>
                                        </p:tgtEl>
                                        <p:attrNameLst>
                                          <p:attrName>ppt_y</p:attrName>
                                        </p:attrNameLst>
                                      </p:cBhvr>
                                      <p:tavLst>
                                        <p:tav tm="0">
                                          <p:val>
                                            <p:fltVal val="0.5"/>
                                          </p:val>
                                        </p:tav>
                                        <p:tav tm="100000">
                                          <p:val>
                                            <p:strVal val="#ppt_y"/>
                                          </p:val>
                                        </p:tav>
                                      </p:tavLst>
                                    </p:anim>
                                  </p:childTnLst>
                                </p:cTn>
                              </p:par>
                            </p:childTnLst>
                          </p:cTn>
                        </p:par>
                        <p:par>
                          <p:cTn id="91" fill="hold">
                            <p:stCondLst>
                              <p:cond delay="1500"/>
                            </p:stCondLst>
                            <p:childTnLst>
                              <p:par>
                                <p:cTn id="92" presetID="53" presetClass="entr" presetSubtype="528" repeatCount="200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p:cTn id="94" dur="400" fill="hold"/>
                                        <p:tgtEl>
                                          <p:spTgt spid="23"/>
                                        </p:tgtEl>
                                        <p:attrNameLst>
                                          <p:attrName>ppt_w</p:attrName>
                                        </p:attrNameLst>
                                      </p:cBhvr>
                                      <p:tavLst>
                                        <p:tav tm="0">
                                          <p:val>
                                            <p:fltVal val="0"/>
                                          </p:val>
                                        </p:tav>
                                        <p:tav tm="100000">
                                          <p:val>
                                            <p:strVal val="#ppt_w"/>
                                          </p:val>
                                        </p:tav>
                                      </p:tavLst>
                                    </p:anim>
                                    <p:anim calcmode="lin" valueType="num">
                                      <p:cBhvr>
                                        <p:cTn id="95" dur="400" fill="hold"/>
                                        <p:tgtEl>
                                          <p:spTgt spid="23"/>
                                        </p:tgtEl>
                                        <p:attrNameLst>
                                          <p:attrName>ppt_h</p:attrName>
                                        </p:attrNameLst>
                                      </p:cBhvr>
                                      <p:tavLst>
                                        <p:tav tm="0">
                                          <p:val>
                                            <p:fltVal val="0"/>
                                          </p:val>
                                        </p:tav>
                                        <p:tav tm="100000">
                                          <p:val>
                                            <p:strVal val="#ppt_h"/>
                                          </p:val>
                                        </p:tav>
                                      </p:tavLst>
                                    </p:anim>
                                    <p:animEffect transition="in" filter="fade">
                                      <p:cBhvr>
                                        <p:cTn id="96" dur="400"/>
                                        <p:tgtEl>
                                          <p:spTgt spid="23"/>
                                        </p:tgtEl>
                                      </p:cBhvr>
                                    </p:animEffect>
                                    <p:anim calcmode="lin" valueType="num">
                                      <p:cBhvr>
                                        <p:cTn id="97" dur="400" fill="hold"/>
                                        <p:tgtEl>
                                          <p:spTgt spid="23"/>
                                        </p:tgtEl>
                                        <p:attrNameLst>
                                          <p:attrName>ppt_x</p:attrName>
                                        </p:attrNameLst>
                                      </p:cBhvr>
                                      <p:tavLst>
                                        <p:tav tm="0">
                                          <p:val>
                                            <p:fltVal val="0.5"/>
                                          </p:val>
                                        </p:tav>
                                        <p:tav tm="100000">
                                          <p:val>
                                            <p:strVal val="#ppt_x"/>
                                          </p:val>
                                        </p:tav>
                                      </p:tavLst>
                                    </p:anim>
                                    <p:anim calcmode="lin" valueType="num">
                                      <p:cBhvr>
                                        <p:cTn id="98" dur="400" fill="hold"/>
                                        <p:tgtEl>
                                          <p:spTgt spid="23"/>
                                        </p:tgtEl>
                                        <p:attrNameLst>
                                          <p:attrName>ppt_y</p:attrName>
                                        </p:attrNameLst>
                                      </p:cBhvr>
                                      <p:tavLst>
                                        <p:tav tm="0">
                                          <p:val>
                                            <p:fltVal val="0.5"/>
                                          </p:val>
                                        </p:tav>
                                        <p:tav tm="100000">
                                          <p:val>
                                            <p:strVal val="#ppt_y"/>
                                          </p:val>
                                        </p:tav>
                                      </p:tavLst>
                                    </p:anim>
                                  </p:childTnLst>
                                </p:cTn>
                              </p:par>
                              <p:par>
                                <p:cTn id="99" presetID="53" presetClass="entr" presetSubtype="528" repeatCount="2000"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400" fill="hold"/>
                                        <p:tgtEl>
                                          <p:spTgt spid="7"/>
                                        </p:tgtEl>
                                        <p:attrNameLst>
                                          <p:attrName>ppt_w</p:attrName>
                                        </p:attrNameLst>
                                      </p:cBhvr>
                                      <p:tavLst>
                                        <p:tav tm="0">
                                          <p:val>
                                            <p:fltVal val="0"/>
                                          </p:val>
                                        </p:tav>
                                        <p:tav tm="100000">
                                          <p:val>
                                            <p:strVal val="#ppt_w"/>
                                          </p:val>
                                        </p:tav>
                                      </p:tavLst>
                                    </p:anim>
                                    <p:anim calcmode="lin" valueType="num">
                                      <p:cBhvr>
                                        <p:cTn id="102" dur="400" fill="hold"/>
                                        <p:tgtEl>
                                          <p:spTgt spid="7"/>
                                        </p:tgtEl>
                                        <p:attrNameLst>
                                          <p:attrName>ppt_h</p:attrName>
                                        </p:attrNameLst>
                                      </p:cBhvr>
                                      <p:tavLst>
                                        <p:tav tm="0">
                                          <p:val>
                                            <p:fltVal val="0"/>
                                          </p:val>
                                        </p:tav>
                                        <p:tav tm="100000">
                                          <p:val>
                                            <p:strVal val="#ppt_h"/>
                                          </p:val>
                                        </p:tav>
                                      </p:tavLst>
                                    </p:anim>
                                    <p:animEffect transition="in" filter="fade">
                                      <p:cBhvr>
                                        <p:cTn id="103" dur="400"/>
                                        <p:tgtEl>
                                          <p:spTgt spid="7"/>
                                        </p:tgtEl>
                                      </p:cBhvr>
                                    </p:animEffect>
                                    <p:anim calcmode="lin" valueType="num">
                                      <p:cBhvr>
                                        <p:cTn id="104" dur="400" fill="hold"/>
                                        <p:tgtEl>
                                          <p:spTgt spid="7"/>
                                        </p:tgtEl>
                                        <p:attrNameLst>
                                          <p:attrName>ppt_x</p:attrName>
                                        </p:attrNameLst>
                                      </p:cBhvr>
                                      <p:tavLst>
                                        <p:tav tm="0">
                                          <p:val>
                                            <p:fltVal val="0.5"/>
                                          </p:val>
                                        </p:tav>
                                        <p:tav tm="100000">
                                          <p:val>
                                            <p:strVal val="#ppt_x"/>
                                          </p:val>
                                        </p:tav>
                                      </p:tavLst>
                                    </p:anim>
                                    <p:anim calcmode="lin" valueType="num">
                                      <p:cBhvr>
                                        <p:cTn id="105" dur="400" fill="hold"/>
                                        <p:tgtEl>
                                          <p:spTgt spid="7"/>
                                        </p:tgtEl>
                                        <p:attrNameLst>
                                          <p:attrName>ppt_y</p:attrName>
                                        </p:attrNameLst>
                                      </p:cBhvr>
                                      <p:tavLst>
                                        <p:tav tm="0">
                                          <p:val>
                                            <p:fltVal val="0.5"/>
                                          </p:val>
                                        </p:tav>
                                        <p:tav tm="100000">
                                          <p:val>
                                            <p:strVal val="#ppt_y"/>
                                          </p:val>
                                        </p:tav>
                                      </p:tavLst>
                                    </p:anim>
                                  </p:childTnLst>
                                </p:cTn>
                              </p:par>
                              <p:par>
                                <p:cTn id="106" presetID="53" presetClass="entr" presetSubtype="528" repeatCount="200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400" fill="hold"/>
                                        <p:tgtEl>
                                          <p:spTgt spid="14"/>
                                        </p:tgtEl>
                                        <p:attrNameLst>
                                          <p:attrName>ppt_w</p:attrName>
                                        </p:attrNameLst>
                                      </p:cBhvr>
                                      <p:tavLst>
                                        <p:tav tm="0">
                                          <p:val>
                                            <p:fltVal val="0"/>
                                          </p:val>
                                        </p:tav>
                                        <p:tav tm="100000">
                                          <p:val>
                                            <p:strVal val="#ppt_w"/>
                                          </p:val>
                                        </p:tav>
                                      </p:tavLst>
                                    </p:anim>
                                    <p:anim calcmode="lin" valueType="num">
                                      <p:cBhvr>
                                        <p:cTn id="109" dur="400" fill="hold"/>
                                        <p:tgtEl>
                                          <p:spTgt spid="14"/>
                                        </p:tgtEl>
                                        <p:attrNameLst>
                                          <p:attrName>ppt_h</p:attrName>
                                        </p:attrNameLst>
                                      </p:cBhvr>
                                      <p:tavLst>
                                        <p:tav tm="0">
                                          <p:val>
                                            <p:fltVal val="0"/>
                                          </p:val>
                                        </p:tav>
                                        <p:tav tm="100000">
                                          <p:val>
                                            <p:strVal val="#ppt_h"/>
                                          </p:val>
                                        </p:tav>
                                      </p:tavLst>
                                    </p:anim>
                                    <p:animEffect transition="in" filter="fade">
                                      <p:cBhvr>
                                        <p:cTn id="110" dur="400"/>
                                        <p:tgtEl>
                                          <p:spTgt spid="14"/>
                                        </p:tgtEl>
                                      </p:cBhvr>
                                    </p:animEffect>
                                    <p:anim calcmode="lin" valueType="num">
                                      <p:cBhvr>
                                        <p:cTn id="111" dur="400" fill="hold"/>
                                        <p:tgtEl>
                                          <p:spTgt spid="14"/>
                                        </p:tgtEl>
                                        <p:attrNameLst>
                                          <p:attrName>ppt_x</p:attrName>
                                        </p:attrNameLst>
                                      </p:cBhvr>
                                      <p:tavLst>
                                        <p:tav tm="0">
                                          <p:val>
                                            <p:fltVal val="0.5"/>
                                          </p:val>
                                        </p:tav>
                                        <p:tav tm="100000">
                                          <p:val>
                                            <p:strVal val="#ppt_x"/>
                                          </p:val>
                                        </p:tav>
                                      </p:tavLst>
                                    </p:anim>
                                    <p:anim calcmode="lin" valueType="num">
                                      <p:cBhvr>
                                        <p:cTn id="112" dur="400" fill="hold"/>
                                        <p:tgtEl>
                                          <p:spTgt spid="14"/>
                                        </p:tgtEl>
                                        <p:attrNameLst>
                                          <p:attrName>ppt_y</p:attrName>
                                        </p:attrNameLst>
                                      </p:cBhvr>
                                      <p:tavLst>
                                        <p:tav tm="0">
                                          <p:val>
                                            <p:fltVal val="0.5"/>
                                          </p:val>
                                        </p:tav>
                                        <p:tav tm="100000">
                                          <p:val>
                                            <p:strVal val="#ppt_y"/>
                                          </p:val>
                                        </p:tav>
                                      </p:tavLst>
                                    </p:anim>
                                  </p:childTnLst>
                                </p:cTn>
                              </p:par>
                              <p:par>
                                <p:cTn id="113" presetID="53" presetClass="entr" presetSubtype="528" repeatCount="2000"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400" fill="hold"/>
                                        <p:tgtEl>
                                          <p:spTgt spid="18"/>
                                        </p:tgtEl>
                                        <p:attrNameLst>
                                          <p:attrName>ppt_w</p:attrName>
                                        </p:attrNameLst>
                                      </p:cBhvr>
                                      <p:tavLst>
                                        <p:tav tm="0">
                                          <p:val>
                                            <p:fltVal val="0"/>
                                          </p:val>
                                        </p:tav>
                                        <p:tav tm="100000">
                                          <p:val>
                                            <p:strVal val="#ppt_w"/>
                                          </p:val>
                                        </p:tav>
                                      </p:tavLst>
                                    </p:anim>
                                    <p:anim calcmode="lin" valueType="num">
                                      <p:cBhvr>
                                        <p:cTn id="116" dur="400" fill="hold"/>
                                        <p:tgtEl>
                                          <p:spTgt spid="18"/>
                                        </p:tgtEl>
                                        <p:attrNameLst>
                                          <p:attrName>ppt_h</p:attrName>
                                        </p:attrNameLst>
                                      </p:cBhvr>
                                      <p:tavLst>
                                        <p:tav tm="0">
                                          <p:val>
                                            <p:fltVal val="0"/>
                                          </p:val>
                                        </p:tav>
                                        <p:tav tm="100000">
                                          <p:val>
                                            <p:strVal val="#ppt_h"/>
                                          </p:val>
                                        </p:tav>
                                      </p:tavLst>
                                    </p:anim>
                                    <p:animEffect transition="in" filter="fade">
                                      <p:cBhvr>
                                        <p:cTn id="117" dur="400"/>
                                        <p:tgtEl>
                                          <p:spTgt spid="18"/>
                                        </p:tgtEl>
                                      </p:cBhvr>
                                    </p:animEffect>
                                    <p:anim calcmode="lin" valueType="num">
                                      <p:cBhvr>
                                        <p:cTn id="118" dur="400" fill="hold"/>
                                        <p:tgtEl>
                                          <p:spTgt spid="18"/>
                                        </p:tgtEl>
                                        <p:attrNameLst>
                                          <p:attrName>ppt_x</p:attrName>
                                        </p:attrNameLst>
                                      </p:cBhvr>
                                      <p:tavLst>
                                        <p:tav tm="0">
                                          <p:val>
                                            <p:fltVal val="0.5"/>
                                          </p:val>
                                        </p:tav>
                                        <p:tav tm="100000">
                                          <p:val>
                                            <p:strVal val="#ppt_x"/>
                                          </p:val>
                                        </p:tav>
                                      </p:tavLst>
                                    </p:anim>
                                    <p:anim calcmode="lin" valueType="num">
                                      <p:cBhvr>
                                        <p:cTn id="119" dur="400" fill="hold"/>
                                        <p:tgtEl>
                                          <p:spTgt spid="18"/>
                                        </p:tgtEl>
                                        <p:attrNameLst>
                                          <p:attrName>ppt_y</p:attrName>
                                        </p:attrNameLst>
                                      </p:cBhvr>
                                      <p:tavLst>
                                        <p:tav tm="0">
                                          <p:val>
                                            <p:fltVal val="0.5"/>
                                          </p:val>
                                        </p:tav>
                                        <p:tav tm="100000">
                                          <p:val>
                                            <p:strVal val="#ppt_y"/>
                                          </p:val>
                                        </p:tav>
                                      </p:tavLst>
                                    </p:anim>
                                  </p:childTnLst>
                                </p:cTn>
                              </p:par>
                            </p:childTnLst>
                          </p:cTn>
                        </p:par>
                        <p:par>
                          <p:cTn id="120" fill="hold">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right)">
                                      <p:cBhvr>
                                        <p:cTn id="123" dur="500"/>
                                        <p:tgtEl>
                                          <p:spTgt spid="19"/>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4"/>
                                        </p:tgtEl>
                                        <p:attrNameLst>
                                          <p:attrName>style.visibility</p:attrName>
                                        </p:attrNameLst>
                                      </p:cBhvr>
                                      <p:to>
                                        <p:strVal val="visible"/>
                                      </p:to>
                                    </p:set>
                                    <p:animEffect transition="in" filter="wipe(left)">
                                      <p:cBhvr>
                                        <p:cTn id="126" dur="500"/>
                                        <p:tgtEl>
                                          <p:spTgt spid="24"/>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wipe(right)">
                                      <p:cBhvr>
                                        <p:cTn id="129" dur="500"/>
                                        <p:tgtEl>
                                          <p:spTgt spid="25"/>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wipe(left)">
                                      <p:cBhvr>
                                        <p:cTn id="132" dur="500"/>
                                        <p:tgtEl>
                                          <p:spTgt spid="26"/>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wipe(down)">
                                      <p:cBhvr>
                                        <p:cTn id="137" dur="750"/>
                                        <p:tgtEl>
                                          <p:spTgt spid="30"/>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8" fill="hold" nodeType="clickEffect">
                                  <p:stCondLst>
                                    <p:cond delay="0"/>
                                  </p:stCondLst>
                                  <p:childTnLst>
                                    <p:set>
                                      <p:cBhvr>
                                        <p:cTn id="141" dur="1" fill="hold">
                                          <p:stCondLst>
                                            <p:cond delay="0"/>
                                          </p:stCondLst>
                                        </p:cTn>
                                        <p:tgtEl>
                                          <p:spTgt spid="49"/>
                                        </p:tgtEl>
                                        <p:attrNameLst>
                                          <p:attrName>style.visibility</p:attrName>
                                        </p:attrNameLst>
                                      </p:cBhvr>
                                      <p:to>
                                        <p:strVal val="visible"/>
                                      </p:to>
                                    </p:set>
                                    <p:anim calcmode="lin" valueType="num">
                                      <p:cBhvr additive="base">
                                        <p:cTn id="142" dur="500" fill="hold"/>
                                        <p:tgtEl>
                                          <p:spTgt spid="49"/>
                                        </p:tgtEl>
                                        <p:attrNameLst>
                                          <p:attrName>ppt_x</p:attrName>
                                        </p:attrNameLst>
                                      </p:cBhvr>
                                      <p:tavLst>
                                        <p:tav tm="0">
                                          <p:val>
                                            <p:strVal val="0-#ppt_w/2"/>
                                          </p:val>
                                        </p:tav>
                                        <p:tav tm="100000">
                                          <p:val>
                                            <p:strVal val="#ppt_x"/>
                                          </p:val>
                                        </p:tav>
                                      </p:tavLst>
                                    </p:anim>
                                    <p:anim calcmode="lin" valueType="num">
                                      <p:cBhvr additive="base">
                                        <p:cTn id="143" dur="500" fill="hold"/>
                                        <p:tgtEl>
                                          <p:spTgt spid="49"/>
                                        </p:tgtEl>
                                        <p:attrNameLst>
                                          <p:attrName>ppt_y</p:attrName>
                                        </p:attrNameLst>
                                      </p:cBhvr>
                                      <p:tavLst>
                                        <p:tav tm="0">
                                          <p:val>
                                            <p:strVal val="#ppt_y"/>
                                          </p:val>
                                        </p:tav>
                                        <p:tav tm="100000">
                                          <p:val>
                                            <p:strVal val="#ppt_y"/>
                                          </p:val>
                                        </p:tav>
                                      </p:tavLst>
                                    </p:anim>
                                  </p:childTnLst>
                                </p:cTn>
                              </p:par>
                            </p:childTnLst>
                          </p:cTn>
                        </p:par>
                        <p:par>
                          <p:cTn id="144" fill="hold">
                            <p:stCondLst>
                              <p:cond delay="500"/>
                            </p:stCondLst>
                            <p:childTnLst>
                              <p:par>
                                <p:cTn id="145" presetID="22" presetClass="entr" presetSubtype="2" fill="hold" grpId="0" nodeType="afterEffect">
                                  <p:stCondLst>
                                    <p:cond delay="0"/>
                                  </p:stCondLst>
                                  <p:childTnLst>
                                    <p:set>
                                      <p:cBhvr>
                                        <p:cTn id="146" dur="1" fill="hold">
                                          <p:stCondLst>
                                            <p:cond delay="0"/>
                                          </p:stCondLst>
                                        </p:cTn>
                                        <p:tgtEl>
                                          <p:spTgt spid="2"/>
                                        </p:tgtEl>
                                        <p:attrNameLst>
                                          <p:attrName>style.visibility</p:attrName>
                                        </p:attrNameLst>
                                      </p:cBhvr>
                                      <p:to>
                                        <p:strVal val="visible"/>
                                      </p:to>
                                    </p:set>
                                    <p:animEffect transition="in" filter="wipe(right)">
                                      <p:cBhvr>
                                        <p:cTn id="1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p:bldP spid="16" grpId="0"/>
      <p:bldP spid="17" grpId="0"/>
      <p:bldP spid="18" grpId="0"/>
      <p:bldP spid="19" grpId="0"/>
      <p:bldP spid="20" grpId="0"/>
      <p:bldP spid="21" grpId="0"/>
      <p:bldP spid="22" grpId="0"/>
      <p:bldP spid="23" grpId="0"/>
      <p:bldP spid="24" grpId="0"/>
      <p:bldP spid="25" grpId="0"/>
      <p:bldP spid="26" grpId="0"/>
      <p:bldP spid="3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任意多边形 17"/>
          <p:cNvSpPr/>
          <p:nvPr/>
        </p:nvSpPr>
        <p:spPr bwMode="auto">
          <a:xfrm>
            <a:off x="-34925" y="0"/>
            <a:ext cx="5437188" cy="6858000"/>
          </a:xfrm>
          <a:custGeom>
            <a:avLst/>
            <a:gdLst>
              <a:gd name="T0" fmla="*/ 0 w 5437991"/>
              <a:gd name="T1" fmla="*/ 0 h 6858000"/>
              <a:gd name="T2" fmla="*/ 5435582 w 5437991"/>
              <a:gd name="T3" fmla="*/ 0 h 6858000"/>
              <a:gd name="T4" fmla="*/ 1632404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bg1">
              <a:lumMod val="75000"/>
              <a:lumOff val="25000"/>
            </a:schemeClr>
          </a:solidFill>
          <a:ln>
            <a:noFill/>
          </a:ln>
        </p:spPr>
        <p:txBody>
          <a:bodyPr anchor="ctr"/>
          <a:lstStyle/>
          <a:p>
            <a:endParaRPr lang="zh-CN" altLang="en-US"/>
          </a:p>
        </p:txBody>
      </p:sp>
      <p:sp>
        <p:nvSpPr>
          <p:cNvPr id="3075" name="Text Box 20"/>
          <p:cNvSpPr txBox="1">
            <a:spLocks noChangeArrowheads="1"/>
          </p:cNvSpPr>
          <p:nvPr/>
        </p:nvSpPr>
        <p:spPr bwMode="auto">
          <a:xfrm>
            <a:off x="2830514" y="1206501"/>
            <a:ext cx="1811337"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CN" altLang="en-US" sz="2400" dirty="0" smtClean="0">
                <a:solidFill>
                  <a:srgbClr val="FFFFFF"/>
                </a:solidFill>
                <a:latin typeface="Arial Black" panose="020B0A04020102020204" pitchFamily="34" charset="0"/>
                <a:ea typeface="华文新魏" pitchFamily="2" charset="-122"/>
              </a:rPr>
              <a:t>C</a:t>
            </a:r>
            <a:r>
              <a:rPr lang="en-US" altLang="zh-CN" sz="2400" dirty="0" err="1" smtClean="0">
                <a:solidFill>
                  <a:srgbClr val="FFFFFF"/>
                </a:solidFill>
                <a:latin typeface="Arial Black" panose="020B0A04020102020204" pitchFamily="34" charset="0"/>
                <a:ea typeface="华文新魏" pitchFamily="2" charset="-122"/>
              </a:rPr>
              <a:t>hapter</a:t>
            </a:r>
            <a:endParaRPr lang="zh-CN" altLang="en-US" sz="2400" dirty="0">
              <a:solidFill>
                <a:srgbClr val="FFFFFF"/>
              </a:solidFill>
              <a:latin typeface="Arial Black" panose="020B0A04020102020204" pitchFamily="34" charset="0"/>
              <a:ea typeface="华文新魏" pitchFamily="2" charset="-122"/>
            </a:endParaRPr>
          </a:p>
        </p:txBody>
      </p:sp>
      <p:sp>
        <p:nvSpPr>
          <p:cNvPr id="3076" name="文本框 20"/>
          <p:cNvSpPr txBox="1">
            <a:spLocks noChangeArrowheads="1"/>
          </p:cNvSpPr>
          <p:nvPr/>
        </p:nvSpPr>
        <p:spPr bwMode="auto">
          <a:xfrm>
            <a:off x="1801814" y="828675"/>
            <a:ext cx="1347787" cy="2306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dirty="0" smtClean="0">
                <a:solidFill>
                  <a:srgbClr val="FFFFFF"/>
                </a:solidFill>
                <a:latin typeface="微软雅黑" panose="020B0503020204020204" pitchFamily="34" charset="-122"/>
                <a:ea typeface="微软雅黑" panose="020B0503020204020204" pitchFamily="34" charset="-122"/>
              </a:rPr>
              <a:t>主题</a:t>
            </a:r>
            <a:endParaRPr lang="en-US" altLang="zh-CN" sz="4800" dirty="0" smtClean="0">
              <a:solidFill>
                <a:srgbClr val="FFFFFF"/>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en-US" sz="4800" dirty="0" smtClean="0">
                <a:solidFill>
                  <a:srgbClr val="FFFFFF"/>
                </a:solidFill>
                <a:latin typeface="微软雅黑" panose="020B0503020204020204" pitchFamily="34" charset="-122"/>
                <a:ea typeface="微软雅黑" panose="020B0503020204020204" pitchFamily="34" charset="-122"/>
              </a:rPr>
              <a:t>7</a:t>
            </a:r>
            <a:endParaRPr lang="en-US" sz="4800" dirty="0">
              <a:solidFill>
                <a:srgbClr val="FFFFFF"/>
              </a:solidFill>
              <a:latin typeface="微软雅黑" panose="020B0503020204020204" pitchFamily="34" charset="-122"/>
              <a:ea typeface="微软雅黑" panose="020B0503020204020204" pitchFamily="34" charset="-122"/>
            </a:endParaRPr>
          </a:p>
        </p:txBody>
      </p:sp>
      <p:cxnSp>
        <p:nvCxnSpPr>
          <p:cNvPr id="3077" name="直接连接符 22"/>
          <p:cNvCxnSpPr>
            <a:cxnSpLocks noChangeShapeType="1"/>
          </p:cNvCxnSpPr>
          <p:nvPr/>
        </p:nvCxnSpPr>
        <p:spPr bwMode="auto">
          <a:xfrm>
            <a:off x="2095501" y="1628775"/>
            <a:ext cx="2430463" cy="0"/>
          </a:xfrm>
          <a:prstGeom prst="line">
            <a:avLst/>
          </a:prstGeom>
          <a:noFill/>
          <a:ln w="9525">
            <a:solidFill>
              <a:srgbClr val="FFFFFF"/>
            </a:solidFill>
            <a:prstDash val="sysDash"/>
            <a:round/>
          </a:ln>
          <a:extLst>
            <a:ext uri="{909E8E84-426E-40DD-AFC4-6F175D3DCCD1}">
              <a14:hiddenFill xmlns:a14="http://schemas.microsoft.com/office/drawing/2010/main" xmlns="">
                <a:noFill/>
              </a14:hiddenFill>
            </a:ext>
          </a:extLst>
        </p:spPr>
      </p:cxnSp>
      <p:cxnSp>
        <p:nvCxnSpPr>
          <p:cNvPr id="3078" name="直接连接符 24"/>
          <p:cNvCxnSpPr>
            <a:cxnSpLocks noChangeShapeType="1"/>
          </p:cNvCxnSpPr>
          <p:nvPr/>
        </p:nvCxnSpPr>
        <p:spPr bwMode="auto">
          <a:xfrm>
            <a:off x="2844800" y="534989"/>
            <a:ext cx="0" cy="2124075"/>
          </a:xfrm>
          <a:prstGeom prst="line">
            <a:avLst/>
          </a:prstGeom>
          <a:noFill/>
          <a:ln w="9525">
            <a:solidFill>
              <a:srgbClr val="FFFFFF"/>
            </a:solidFill>
            <a:prstDash val="sysDash"/>
            <a:round/>
          </a:ln>
          <a:extLst>
            <a:ext uri="{909E8E84-426E-40DD-AFC4-6F175D3DCCD1}">
              <a14:hiddenFill xmlns:a14="http://schemas.microsoft.com/office/drawing/2010/main" xmlns="">
                <a:noFill/>
              </a14:hiddenFill>
            </a:ext>
          </a:extLst>
        </p:spPr>
      </p:cxnSp>
      <p:sp>
        <p:nvSpPr>
          <p:cNvPr id="3079" name="椭圆 25"/>
          <p:cNvSpPr>
            <a:spLocks noChangeArrowheads="1"/>
          </p:cNvSpPr>
          <p:nvPr/>
        </p:nvSpPr>
        <p:spPr bwMode="auto">
          <a:xfrm>
            <a:off x="5866663" y="908398"/>
            <a:ext cx="1032768" cy="103054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Arial Narrow" panose="020B0606020202030204" pitchFamily="34" charset="0"/>
              <a:ea typeface="微软雅黑" panose="020B0503020204020204" pitchFamily="34" charset="-122"/>
            </a:endParaRPr>
          </a:p>
        </p:txBody>
      </p:sp>
      <p:sp>
        <p:nvSpPr>
          <p:cNvPr id="3080" name="椭圆 28"/>
          <p:cNvSpPr>
            <a:spLocks noChangeArrowheads="1"/>
          </p:cNvSpPr>
          <p:nvPr/>
        </p:nvSpPr>
        <p:spPr bwMode="auto">
          <a:xfrm>
            <a:off x="4777272" y="3373341"/>
            <a:ext cx="1032768" cy="103276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Arial Narrow" panose="020B0606020202030204" pitchFamily="34" charset="0"/>
              <a:ea typeface="微软雅黑" panose="020B0503020204020204" pitchFamily="34" charset="-122"/>
            </a:endParaRPr>
          </a:p>
        </p:txBody>
      </p:sp>
      <p:sp>
        <p:nvSpPr>
          <p:cNvPr id="3083" name="椭圆 31"/>
          <p:cNvSpPr>
            <a:spLocks noChangeArrowheads="1"/>
          </p:cNvSpPr>
          <p:nvPr/>
        </p:nvSpPr>
        <p:spPr bwMode="auto">
          <a:xfrm>
            <a:off x="5942340" y="981848"/>
            <a:ext cx="881414" cy="883641"/>
          </a:xfrm>
          <a:prstGeom prst="ellipse">
            <a:avLst/>
          </a:prstGeom>
          <a:solidFill>
            <a:srgbClr val="0E5671"/>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dirty="0" smtClean="0">
                <a:solidFill>
                  <a:srgbClr val="FFFFFF"/>
                </a:solidFill>
                <a:latin typeface="Arial Black" panose="020B0A04020102020204" pitchFamily="34" charset="0"/>
                <a:ea typeface="微软雅黑" panose="020B0503020204020204" pitchFamily="34" charset="-122"/>
              </a:rPr>
              <a:t>探寻</a:t>
            </a:r>
            <a:r>
              <a:rPr lang="en-US" altLang="zh-CN" sz="2400" dirty="0" smtClean="0">
                <a:solidFill>
                  <a:srgbClr val="FFFFFF"/>
                </a:solidFill>
                <a:latin typeface="Arial Black" panose="020B0A04020102020204" pitchFamily="34" charset="0"/>
                <a:ea typeface="微软雅黑" panose="020B0503020204020204" pitchFamily="34" charset="-122"/>
              </a:rPr>
              <a:t>1</a:t>
            </a:r>
            <a:endParaRPr lang="en-US" altLang="zh-CN" sz="2400" dirty="0">
              <a:solidFill>
                <a:srgbClr val="FFFFFF"/>
              </a:solidFill>
              <a:latin typeface="Arial Black" panose="020B0A04020102020204" pitchFamily="34" charset="0"/>
              <a:ea typeface="微软雅黑" panose="020B0503020204020204" pitchFamily="34" charset="-122"/>
            </a:endParaRPr>
          </a:p>
        </p:txBody>
      </p:sp>
      <p:sp>
        <p:nvSpPr>
          <p:cNvPr id="3084" name="椭圆 32"/>
          <p:cNvSpPr>
            <a:spLocks noChangeArrowheads="1"/>
          </p:cNvSpPr>
          <p:nvPr/>
        </p:nvSpPr>
        <p:spPr bwMode="auto">
          <a:xfrm>
            <a:off x="4851357" y="3448383"/>
            <a:ext cx="883641" cy="881414"/>
          </a:xfrm>
          <a:prstGeom prst="ellipse">
            <a:avLst/>
          </a:prstGeom>
          <a:solidFill>
            <a:srgbClr val="0E5671"/>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smtClean="0">
                <a:solidFill>
                  <a:srgbClr val="FFFFFF"/>
                </a:solidFill>
                <a:latin typeface="Arial Black" panose="020B0A04020102020204" pitchFamily="34" charset="0"/>
                <a:ea typeface="微软雅黑" panose="020B0503020204020204" pitchFamily="34" charset="-122"/>
              </a:rPr>
              <a:t>探寻</a:t>
            </a:r>
            <a:r>
              <a:rPr lang="en-US" altLang="zh-CN" sz="2400" dirty="0" smtClean="0">
                <a:solidFill>
                  <a:srgbClr val="FFFFFF"/>
                </a:solidFill>
                <a:latin typeface="Arial Black" panose="020B0A04020102020204" pitchFamily="34" charset="0"/>
                <a:ea typeface="微软雅黑" panose="020B0503020204020204" pitchFamily="34" charset="-122"/>
              </a:rPr>
              <a:t>2</a:t>
            </a:r>
            <a:endParaRPr lang="en-US" altLang="zh-CN" sz="2400" dirty="0">
              <a:solidFill>
                <a:srgbClr val="FFFFFF"/>
              </a:solidFill>
              <a:latin typeface="Arial Black" panose="020B0A04020102020204" pitchFamily="34" charset="0"/>
              <a:ea typeface="微软雅黑" panose="020B0503020204020204" pitchFamily="34" charset="-122"/>
            </a:endParaRPr>
          </a:p>
        </p:txBody>
      </p:sp>
      <p:sp>
        <p:nvSpPr>
          <p:cNvPr id="5" name="矩形 4"/>
          <p:cNvSpPr/>
          <p:nvPr/>
        </p:nvSpPr>
        <p:spPr>
          <a:xfrm>
            <a:off x="7448070" y="1092240"/>
            <a:ext cx="3328449" cy="773250"/>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zh-CN" altLang="en-US" sz="2400" dirty="0">
                <a:latin typeface="华文琥珀" panose="02010800040101010101" pitchFamily="2" charset="-122"/>
                <a:ea typeface="华文琥珀" panose="02010800040101010101" pitchFamily="2" charset="-122"/>
              </a:rPr>
              <a:t>幼儿园常见意外伤害事故和安全教育</a:t>
            </a:r>
          </a:p>
        </p:txBody>
      </p:sp>
      <p:sp>
        <p:nvSpPr>
          <p:cNvPr id="20" name="矩形 19"/>
          <p:cNvSpPr/>
          <p:nvPr/>
        </p:nvSpPr>
        <p:spPr>
          <a:xfrm>
            <a:off x="6352538" y="3556631"/>
            <a:ext cx="3328449" cy="773250"/>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zh-CN" altLang="en-US" sz="2400" dirty="0">
                <a:latin typeface="华文琥珀" panose="02010800040101010101" pitchFamily="2" charset="-122"/>
                <a:ea typeface="华文琥珀" panose="02010800040101010101" pitchFamily="2" charset="-122"/>
              </a:rPr>
              <a:t>幼儿常见意外的急救与处理</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2570" y="660400"/>
            <a:ext cx="3721100" cy="746125"/>
          </a:xfrm>
        </p:spPr>
        <p:txBody>
          <a:bodyPr/>
          <a:lstStyle/>
          <a:p>
            <a:r>
              <a:rPr lang="zh-CN" sz="2800">
                <a:solidFill>
                  <a:schemeClr val="bg2"/>
                </a:solidFill>
                <a:latin typeface="宋体" panose="02010600030101010101" pitchFamily="2" charset="-122"/>
                <a:ea typeface="宋体" panose="02010600030101010101" pitchFamily="2" charset="-122"/>
              </a:rPr>
              <a:t>八、</a:t>
            </a:r>
            <a:r>
              <a:rPr sz="2800">
                <a:solidFill>
                  <a:schemeClr val="bg2"/>
                </a:solidFill>
                <a:latin typeface="宋体" panose="02010600030101010101" pitchFamily="2" charset="-122"/>
                <a:ea typeface="宋体" panose="02010600030101010101" pitchFamily="2" charset="-122"/>
              </a:rPr>
              <a:t>脑震荡处理</a:t>
            </a:r>
          </a:p>
        </p:txBody>
      </p:sp>
      <p:sp>
        <p:nvSpPr>
          <p:cNvPr id="10" name="文本框 9"/>
          <p:cNvSpPr txBox="1"/>
          <p:nvPr/>
        </p:nvSpPr>
        <p:spPr>
          <a:xfrm>
            <a:off x="544195" y="1061085"/>
            <a:ext cx="10629900" cy="2676525"/>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脑震荡是指颅骨无损伤，只是外力波及颅内，使脑受到震荡，引起短暂的脑功能障碍。受伤后可有短时间的意识丧失，一般持续几分钟，最多不超过半小时。清醒后，对于受伤过程不能回忆，伴有头晕、头痛、呕吐、嗜睡等现象，多在数日内逐渐恢复，且神经系统检查无异常。幼儿脑部受伤后应及时送往医院检查有无颅骨损伤。单纯脑震荡经治疗后，不会留有后遗症。</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pic>
        <p:nvPicPr>
          <p:cNvPr id="3" name="图片 2"/>
          <p:cNvPicPr>
            <a:picLocks noChangeAspect="1"/>
          </p:cNvPicPr>
          <p:nvPr/>
        </p:nvPicPr>
        <p:blipFill>
          <a:blip r:embed="rId2"/>
          <a:stretch>
            <a:fillRect/>
          </a:stretch>
        </p:blipFill>
        <p:spPr>
          <a:xfrm>
            <a:off x="652145" y="3902075"/>
            <a:ext cx="9940290" cy="2479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520" y="633730"/>
            <a:ext cx="8103870" cy="746125"/>
          </a:xfrm>
        </p:spPr>
        <p:txBody>
          <a:bodyPr/>
          <a:lstStyle/>
          <a:p>
            <a:r>
              <a:rPr lang="zh-CN" sz="2800">
                <a:solidFill>
                  <a:schemeClr val="bg2"/>
                </a:solidFill>
              </a:rPr>
              <a:t>九、</a:t>
            </a:r>
            <a:r>
              <a:rPr sz="2800">
                <a:solidFill>
                  <a:schemeClr val="bg2"/>
                </a:solidFill>
              </a:rPr>
              <a:t>中暑、晕厥、惊厥、休克处理</a:t>
            </a:r>
          </a:p>
        </p:txBody>
      </p:sp>
      <p:sp>
        <p:nvSpPr>
          <p:cNvPr id="3" name="文本框 2"/>
          <p:cNvSpPr txBox="1"/>
          <p:nvPr/>
        </p:nvSpPr>
        <p:spPr>
          <a:xfrm>
            <a:off x="347980" y="35667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原因</a:t>
            </a:r>
          </a:p>
        </p:txBody>
      </p:sp>
      <p:sp>
        <p:nvSpPr>
          <p:cNvPr id="10" name="文本框 9"/>
          <p:cNvSpPr txBox="1"/>
          <p:nvPr/>
        </p:nvSpPr>
        <p:spPr>
          <a:xfrm>
            <a:off x="544195" y="1543685"/>
            <a:ext cx="10629900" cy="1660525"/>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中暑，又称“暑热症”，是指长时间在高温炎热的环境中进行体力活动或游戏而引</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起的机体体温调节功能紊乱。体温超过 40 ℃ 的严重中暑时，病死率达 41.7%；体温若超过 42℃，病死率高达 81.3%。</a:t>
            </a:r>
          </a:p>
        </p:txBody>
      </p:sp>
      <p:sp>
        <p:nvSpPr>
          <p:cNvPr id="11" name="文本框 10"/>
          <p:cNvSpPr txBox="1"/>
          <p:nvPr/>
        </p:nvSpPr>
        <p:spPr>
          <a:xfrm>
            <a:off x="513080" y="3982720"/>
            <a:ext cx="10189210" cy="1153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幼儿中暑主要是由于身体发育不完善、体温调节功能差、排汗不畅、散热慢、难以适应夏秋酷暑环境所致。</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4" name="文本框 3"/>
          <p:cNvSpPr txBox="1"/>
          <p:nvPr/>
        </p:nvSpPr>
        <p:spPr>
          <a:xfrm>
            <a:off x="474980" y="1166495"/>
            <a:ext cx="2078990" cy="460375"/>
          </a:xfrm>
          <a:prstGeom prst="rect">
            <a:avLst/>
          </a:prstGeom>
          <a:noFill/>
        </p:spPr>
        <p:txBody>
          <a:bodyPr wrap="square" rtlCol="0" anchor="t">
            <a:spAutoFit/>
          </a:bodyPr>
          <a:lstStyle/>
          <a:p>
            <a:r>
              <a:rPr lang="en-US" altLang="zh-CN" sz="2400">
                <a:solidFill>
                  <a:schemeClr val="bg1"/>
                </a:solidFill>
                <a:latin typeface="微软雅黑" panose="020B0503020204020204" pitchFamily="34" charset="-122"/>
                <a:ea typeface="微软雅黑" panose="020B0503020204020204" pitchFamily="34" charset="-122"/>
              </a:rPr>
              <a:t>1. </a:t>
            </a:r>
            <a:r>
              <a:rPr lang="zh-CN" altLang="en-US" sz="2400">
                <a:solidFill>
                  <a:schemeClr val="bg1"/>
                </a:solidFill>
                <a:latin typeface="微软雅黑" panose="020B0503020204020204" pitchFamily="34" charset="-122"/>
                <a:ea typeface="微软雅黑" panose="020B0503020204020204" pitchFamily="34" charset="-122"/>
              </a:rPr>
              <a:t>中暑处理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7980" y="21951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处理</a:t>
            </a:r>
          </a:p>
        </p:txBody>
      </p:sp>
      <p:sp>
        <p:nvSpPr>
          <p:cNvPr id="10" name="文本框 9"/>
          <p:cNvSpPr txBox="1"/>
          <p:nvPr/>
        </p:nvSpPr>
        <p:spPr>
          <a:xfrm>
            <a:off x="544195" y="1035685"/>
            <a:ext cx="10629900" cy="1153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中暑时会有发热、头痛、头晕、耳鸣、眼花、无力、口渴、心率加快、恶心、呕吐、动作失调等症状，严重时呼吸加速、脸色发白并失去知觉。</a:t>
            </a:r>
          </a:p>
        </p:txBody>
      </p:sp>
      <p:sp>
        <p:nvSpPr>
          <p:cNvPr id="11" name="文本框 10"/>
          <p:cNvSpPr txBox="1"/>
          <p:nvPr/>
        </p:nvSpPr>
        <p:spPr>
          <a:xfrm>
            <a:off x="544195" y="2369820"/>
            <a:ext cx="10189210" cy="1660525"/>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迅速将中暑幼儿移至阴凉通风处，平卧、解开衣扣，用湿毛巾或风扇等帮助幼儿散热降温。若幼儿能自己饮水，可让其多喝一些清凉的饮料，盐汽水最佳；若中暑严重，幼儿已昏迷，除冷敷、风扇降温外，应迅速送往医院急救。</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4" name="文本框 3"/>
          <p:cNvSpPr txBox="1"/>
          <p:nvPr/>
        </p:nvSpPr>
        <p:spPr>
          <a:xfrm>
            <a:off x="474980" y="8108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●症状</a:t>
            </a:r>
          </a:p>
        </p:txBody>
      </p:sp>
      <p:pic>
        <p:nvPicPr>
          <p:cNvPr id="2" name="图片 1"/>
          <p:cNvPicPr>
            <a:picLocks noChangeAspect="1"/>
          </p:cNvPicPr>
          <p:nvPr/>
        </p:nvPicPr>
        <p:blipFill>
          <a:blip r:embed="rId2"/>
          <a:stretch>
            <a:fillRect/>
          </a:stretch>
        </p:blipFill>
        <p:spPr>
          <a:xfrm>
            <a:off x="639445" y="4144010"/>
            <a:ext cx="10439400" cy="2404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9580" y="13823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原因</a:t>
            </a:r>
          </a:p>
        </p:txBody>
      </p:sp>
      <p:sp>
        <p:nvSpPr>
          <p:cNvPr id="11" name="文本框 10"/>
          <p:cNvSpPr txBox="1"/>
          <p:nvPr/>
        </p:nvSpPr>
        <p:spPr>
          <a:xfrm>
            <a:off x="513080" y="2026920"/>
            <a:ext cx="10189210" cy="645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短时间的大脑供血不足。</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4" name="文本框 3"/>
          <p:cNvSpPr txBox="1"/>
          <p:nvPr/>
        </p:nvSpPr>
        <p:spPr>
          <a:xfrm>
            <a:off x="449580" y="737870"/>
            <a:ext cx="2756535" cy="460375"/>
          </a:xfrm>
          <a:prstGeom prst="rect">
            <a:avLst/>
          </a:prstGeom>
          <a:noFill/>
        </p:spPr>
        <p:txBody>
          <a:bodyPr wrap="square" rtlCol="0" anchor="t">
            <a:spAutoFit/>
          </a:bodyPr>
          <a:lstStyle/>
          <a:p>
            <a:r>
              <a:rPr lang="en-US" altLang="zh-CN" sz="2400">
                <a:solidFill>
                  <a:schemeClr val="bg1"/>
                </a:solidFill>
                <a:latin typeface="宋体" panose="02010600030101010101" pitchFamily="2" charset="-122"/>
                <a:ea typeface="宋体" panose="02010600030101010101" pitchFamily="2" charset="-122"/>
              </a:rPr>
              <a:t>2.</a:t>
            </a:r>
            <a:r>
              <a:rPr lang="zh-CN" altLang="en-US" sz="2400">
                <a:solidFill>
                  <a:schemeClr val="bg1"/>
                </a:solidFill>
                <a:latin typeface="宋体" panose="02010600030101010101" pitchFamily="2" charset="-122"/>
                <a:ea typeface="宋体" panose="02010600030101010101" pitchFamily="2" charset="-122"/>
              </a:rPr>
              <a:t>晕厥处理</a:t>
            </a:r>
          </a:p>
        </p:txBody>
      </p:sp>
      <p:sp>
        <p:nvSpPr>
          <p:cNvPr id="6" name="文本框 5"/>
          <p:cNvSpPr txBox="1"/>
          <p:nvPr/>
        </p:nvSpPr>
        <p:spPr>
          <a:xfrm>
            <a:off x="449580" y="27412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症状</a:t>
            </a:r>
          </a:p>
        </p:txBody>
      </p:sp>
      <p:sp>
        <p:nvSpPr>
          <p:cNvPr id="7" name="文本框 6"/>
          <p:cNvSpPr txBox="1"/>
          <p:nvPr/>
        </p:nvSpPr>
        <p:spPr>
          <a:xfrm>
            <a:off x="513080" y="3157220"/>
            <a:ext cx="10189210" cy="645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头晕、恶心、心慌、眼前发黑等。</a:t>
            </a:r>
          </a:p>
        </p:txBody>
      </p:sp>
      <p:sp>
        <p:nvSpPr>
          <p:cNvPr id="8" name="文本框 7"/>
          <p:cNvSpPr txBox="1"/>
          <p:nvPr/>
        </p:nvSpPr>
        <p:spPr>
          <a:xfrm>
            <a:off x="500380" y="4693920"/>
            <a:ext cx="10189210" cy="1153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让幼儿平卧，松开衣领、腰带，头部可略放低，脚略抬高。一般经过数 10 秒，脑部血液供应改善后，即可恢复。幼儿清醒后，可喝一些热饮料。</a:t>
            </a:r>
          </a:p>
        </p:txBody>
      </p:sp>
      <p:sp>
        <p:nvSpPr>
          <p:cNvPr id="9" name="文本框 8"/>
          <p:cNvSpPr txBox="1"/>
          <p:nvPr/>
        </p:nvSpPr>
        <p:spPr>
          <a:xfrm>
            <a:off x="449580" y="39985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处理</a:t>
            </a:r>
          </a:p>
        </p:txBody>
      </p:sp>
      <p:pic>
        <p:nvPicPr>
          <p:cNvPr id="12" name="图片 11"/>
          <p:cNvPicPr>
            <a:picLocks noChangeAspect="1"/>
          </p:cNvPicPr>
          <p:nvPr/>
        </p:nvPicPr>
        <p:blipFill>
          <a:blip r:embed="rId2"/>
          <a:stretch>
            <a:fillRect/>
          </a:stretch>
        </p:blipFill>
        <p:spPr>
          <a:xfrm>
            <a:off x="5861685" y="253365"/>
            <a:ext cx="5714365" cy="3896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9580" y="24237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原因</a:t>
            </a:r>
          </a:p>
        </p:txBody>
      </p:sp>
      <p:sp>
        <p:nvSpPr>
          <p:cNvPr id="11" name="文本框 10"/>
          <p:cNvSpPr txBox="1"/>
          <p:nvPr/>
        </p:nvSpPr>
        <p:spPr>
          <a:xfrm>
            <a:off x="513080" y="2763520"/>
            <a:ext cx="10189210" cy="2168525"/>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惊厥是大脑神经元兴奋性过高，阵发性大量异常放电的结果。凡能造成神经元兴奋性过高的因素，如脑缺血、缺氧、炎症、水肿、坏死、中毒等，均可导致惊厥。惊厥是幼儿时期最常见的一种神经系统急症，5％～6％ 的幼儿发生过惊厥。急性传染病和癫痫也会引发惊厥。</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4" name="文本框 3"/>
          <p:cNvSpPr txBox="1"/>
          <p:nvPr/>
        </p:nvSpPr>
        <p:spPr>
          <a:xfrm>
            <a:off x="449580" y="694690"/>
            <a:ext cx="4188460" cy="521970"/>
          </a:xfrm>
          <a:prstGeom prst="rect">
            <a:avLst/>
          </a:prstGeom>
          <a:noFill/>
        </p:spPr>
        <p:txBody>
          <a:bodyPr wrap="square" rtlCol="0" anchor="t">
            <a:spAutoFit/>
          </a:bodyPr>
          <a:lstStyle/>
          <a:p>
            <a:r>
              <a:rPr lang="en-US" altLang="zh-CN" sz="2800">
                <a:solidFill>
                  <a:schemeClr val="bg1"/>
                </a:solidFill>
                <a:latin typeface="宋体" panose="02010600030101010101" pitchFamily="2" charset="-122"/>
                <a:ea typeface="宋体" panose="02010600030101010101" pitchFamily="2" charset="-122"/>
              </a:rPr>
              <a:t>3. </a:t>
            </a:r>
            <a:r>
              <a:rPr lang="zh-CN" altLang="en-US" sz="2800">
                <a:solidFill>
                  <a:schemeClr val="bg1"/>
                </a:solidFill>
                <a:latin typeface="宋体" panose="02010600030101010101" pitchFamily="2" charset="-122"/>
                <a:ea typeface="宋体" panose="02010600030101010101" pitchFamily="2" charset="-122"/>
              </a:rPr>
              <a:t>惊厥（抽风）处理</a:t>
            </a:r>
          </a:p>
        </p:txBody>
      </p:sp>
      <p:sp>
        <p:nvSpPr>
          <p:cNvPr id="2" name="文本框 1"/>
          <p:cNvSpPr txBox="1"/>
          <p:nvPr/>
        </p:nvSpPr>
        <p:spPr>
          <a:xfrm>
            <a:off x="513080" y="1125220"/>
            <a:ext cx="10530840" cy="1153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幼儿大脑及组织器官发育不成熟，易受病菌等多种因素影响而引起中枢神经系统的异常表现，称小儿惊厥。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13080" y="825500"/>
            <a:ext cx="10709275" cy="2630170"/>
          </a:xfrm>
          <a:prstGeom prst="rect">
            <a:avLst/>
          </a:prstGeom>
          <a:noFill/>
        </p:spPr>
        <p:txBody>
          <a:bodyPr wrap="square" rtlCol="0" anchor="t">
            <a:spAutoFit/>
          </a:bodyPr>
          <a:lstStyle/>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① 突然失去知觉，头向后仰，眼球固定（上转或斜视）。</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② 牙关紧闭，口吐白沫、口角抽动，面部青紫，面部及四肢甚至全身肌肉持续性强直、变硬，呼吸弱且不规则或有窒息现象。</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③ 全身性或局部肌肉抽动，短则瞬息即止，长者可持续数分钟到十几分钟，然后进入昏睡状态。</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6" name="文本框 5"/>
          <p:cNvSpPr txBox="1"/>
          <p:nvPr/>
        </p:nvSpPr>
        <p:spPr>
          <a:xfrm>
            <a:off x="449580" y="66103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症状</a:t>
            </a:r>
          </a:p>
        </p:txBody>
      </p:sp>
      <p:sp>
        <p:nvSpPr>
          <p:cNvPr id="9" name="文本框 8"/>
          <p:cNvSpPr txBox="1"/>
          <p:nvPr/>
        </p:nvSpPr>
        <p:spPr>
          <a:xfrm>
            <a:off x="449580" y="3455670"/>
            <a:ext cx="219710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高热惊厥处理</a:t>
            </a:r>
          </a:p>
        </p:txBody>
      </p:sp>
      <p:pic>
        <p:nvPicPr>
          <p:cNvPr id="2" name="图片 1"/>
          <p:cNvPicPr>
            <a:picLocks noChangeAspect="1"/>
          </p:cNvPicPr>
          <p:nvPr/>
        </p:nvPicPr>
        <p:blipFill>
          <a:blip r:embed="rId2"/>
          <a:stretch>
            <a:fillRect/>
          </a:stretch>
        </p:blipFill>
        <p:spPr>
          <a:xfrm>
            <a:off x="513080" y="4010025"/>
            <a:ext cx="10020300" cy="2781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13080" y="3512820"/>
            <a:ext cx="10189210" cy="645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血压下降、脸色苍白、肢端厥冷、昏迷。</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4" name="文本框 3"/>
          <p:cNvSpPr txBox="1"/>
          <p:nvPr/>
        </p:nvSpPr>
        <p:spPr>
          <a:xfrm>
            <a:off x="449580" y="619125"/>
            <a:ext cx="2756535" cy="521970"/>
          </a:xfrm>
          <a:prstGeom prst="rect">
            <a:avLst/>
          </a:prstGeom>
          <a:noFill/>
        </p:spPr>
        <p:txBody>
          <a:bodyPr wrap="square" rtlCol="0" anchor="t">
            <a:spAutoFit/>
          </a:bodyPr>
          <a:lstStyle/>
          <a:p>
            <a:r>
              <a:rPr lang="en-US" altLang="zh-CN" sz="2800">
                <a:solidFill>
                  <a:schemeClr val="bg1"/>
                </a:solidFill>
                <a:latin typeface="宋体" panose="02010600030101010101" pitchFamily="2" charset="-122"/>
                <a:ea typeface="宋体" panose="02010600030101010101" pitchFamily="2" charset="-122"/>
              </a:rPr>
              <a:t>4. </a:t>
            </a:r>
            <a:r>
              <a:rPr lang="zh-CN" altLang="en-US" sz="2800">
                <a:solidFill>
                  <a:schemeClr val="bg1"/>
                </a:solidFill>
                <a:latin typeface="宋体" panose="02010600030101010101" pitchFamily="2" charset="-122"/>
                <a:ea typeface="宋体" panose="02010600030101010101" pitchFamily="2" charset="-122"/>
              </a:rPr>
              <a:t>休克处理</a:t>
            </a:r>
          </a:p>
        </p:txBody>
      </p:sp>
      <p:sp>
        <p:nvSpPr>
          <p:cNvPr id="6" name="文本框 5"/>
          <p:cNvSpPr txBox="1"/>
          <p:nvPr/>
        </p:nvSpPr>
        <p:spPr>
          <a:xfrm>
            <a:off x="449580" y="30460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症状</a:t>
            </a:r>
          </a:p>
        </p:txBody>
      </p:sp>
      <p:sp>
        <p:nvSpPr>
          <p:cNvPr id="8" name="文本框 7"/>
          <p:cNvSpPr txBox="1"/>
          <p:nvPr/>
        </p:nvSpPr>
        <p:spPr>
          <a:xfrm>
            <a:off x="500380" y="4732020"/>
            <a:ext cx="10189210" cy="1153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首先应积极处理引起休克的原发病，如止血、补充血容量、抗感染、镇痛等，然后立即送往医院。</a:t>
            </a:r>
          </a:p>
        </p:txBody>
      </p:sp>
      <p:sp>
        <p:nvSpPr>
          <p:cNvPr id="9" name="文本框 8"/>
          <p:cNvSpPr txBox="1"/>
          <p:nvPr/>
        </p:nvSpPr>
        <p:spPr>
          <a:xfrm>
            <a:off x="449580" y="44176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处理</a:t>
            </a:r>
          </a:p>
        </p:txBody>
      </p:sp>
      <p:sp>
        <p:nvSpPr>
          <p:cNvPr id="2" name="文本框 1"/>
          <p:cNvSpPr txBox="1"/>
          <p:nvPr/>
        </p:nvSpPr>
        <p:spPr>
          <a:xfrm>
            <a:off x="640080" y="1280795"/>
            <a:ext cx="10189210" cy="170688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休克是指机体在严重失血、感染、创伤等强烈致病因素作用下，有效循环血量急剧减</a:t>
            </a:r>
            <a:r>
              <a:rPr lang="zh-CN" altLang="en-US" sz="2200">
                <a:solidFill>
                  <a:schemeClr val="bg1"/>
                </a:solidFill>
                <a:latin typeface="微软雅黑" panose="020B0503020204020204" pitchFamily="34" charset="-122"/>
                <a:ea typeface="微软雅黑" panose="020B0503020204020204" pitchFamily="34" charset="-122"/>
              </a:rPr>
              <a:t>少，组织血液灌流量严重不足，以致各重要生命器官和细胞功能代谢障碍及结构损害的全身性病理过程。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9580" y="16617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原因</a:t>
            </a:r>
          </a:p>
        </p:txBody>
      </p:sp>
      <p:sp>
        <p:nvSpPr>
          <p:cNvPr id="11" name="文本框 10"/>
          <p:cNvSpPr txBox="1"/>
          <p:nvPr/>
        </p:nvSpPr>
        <p:spPr>
          <a:xfrm>
            <a:off x="513080" y="1912620"/>
            <a:ext cx="10189210" cy="1153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冬季用煤炉取暖的屋子，若室内通风不良，空气中一氧化碳过量，易导致煤气中毒。</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4" name="文本框 3"/>
          <p:cNvSpPr txBox="1"/>
          <p:nvPr/>
        </p:nvSpPr>
        <p:spPr>
          <a:xfrm>
            <a:off x="449580" y="619125"/>
            <a:ext cx="3373120" cy="521970"/>
          </a:xfrm>
          <a:prstGeom prst="rect">
            <a:avLst/>
          </a:prstGeom>
          <a:noFill/>
        </p:spPr>
        <p:txBody>
          <a:bodyPr wrap="square" rtlCol="0" anchor="t">
            <a:spAutoFit/>
          </a:bodyPr>
          <a:lstStyle/>
          <a:p>
            <a:r>
              <a:rPr lang="zh-CN" altLang="en-US" sz="2800">
                <a:solidFill>
                  <a:schemeClr val="bg2"/>
                </a:solidFill>
                <a:latin typeface="宋体" panose="02010600030101010101" pitchFamily="2" charset="-122"/>
                <a:ea typeface="宋体" panose="02010600030101010101" pitchFamily="2" charset="-122"/>
              </a:rPr>
              <a:t>十、急性中毒处理</a:t>
            </a:r>
          </a:p>
        </p:txBody>
      </p:sp>
      <p:sp>
        <p:nvSpPr>
          <p:cNvPr id="6" name="文本框 5"/>
          <p:cNvSpPr txBox="1"/>
          <p:nvPr/>
        </p:nvSpPr>
        <p:spPr>
          <a:xfrm>
            <a:off x="449580" y="29825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原理</a:t>
            </a:r>
          </a:p>
        </p:txBody>
      </p:sp>
      <p:sp>
        <p:nvSpPr>
          <p:cNvPr id="7" name="文本框 6"/>
          <p:cNvSpPr txBox="1"/>
          <p:nvPr/>
        </p:nvSpPr>
        <p:spPr>
          <a:xfrm>
            <a:off x="513080" y="3335020"/>
            <a:ext cx="10189210" cy="1153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过量的一氧化碳进入体内后，就会和血红蛋白争夺氧气。由于它与氧的亲和力远远高于血红蛋白，因此会消耗过多的氧气，从而导致人体缺氧，引起中毒。</a:t>
            </a:r>
          </a:p>
        </p:txBody>
      </p:sp>
      <p:sp>
        <p:nvSpPr>
          <p:cNvPr id="8" name="文本框 7"/>
          <p:cNvSpPr txBox="1"/>
          <p:nvPr/>
        </p:nvSpPr>
        <p:spPr>
          <a:xfrm>
            <a:off x="576580" y="4726940"/>
            <a:ext cx="2146300" cy="645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采取自救措施</a:t>
            </a:r>
            <a:r>
              <a:rPr lang="en-US" altLang="zh-CN" sz="2200">
                <a:solidFill>
                  <a:schemeClr val="bg1"/>
                </a:solidFill>
                <a:latin typeface="微软雅黑" panose="020B0503020204020204" pitchFamily="34" charset="-122"/>
                <a:ea typeface="微软雅黑" panose="020B0503020204020204" pitchFamily="34" charset="-122"/>
              </a:rPr>
              <a:t> </a:t>
            </a:r>
            <a:r>
              <a:rPr lang="en-US" altLang="zh-CN" sz="2400">
                <a:solidFill>
                  <a:schemeClr val="bg1"/>
                </a:solidFill>
                <a:latin typeface="微软雅黑" panose="020B0503020204020204" pitchFamily="34" charset="-122"/>
                <a:ea typeface="微软雅黑" panose="020B0503020204020204" pitchFamily="34" charset="-122"/>
              </a:rPr>
              <a:t> </a:t>
            </a:r>
            <a:endParaRPr lang="zh-CN" altLang="en-US" sz="220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13080" y="4513580"/>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急救措施</a:t>
            </a:r>
          </a:p>
        </p:txBody>
      </p:sp>
      <p:pic>
        <p:nvPicPr>
          <p:cNvPr id="2" name="图片 1" descr="QQ截图20170702152450"/>
          <p:cNvPicPr>
            <a:picLocks noChangeAspect="1"/>
          </p:cNvPicPr>
          <p:nvPr/>
        </p:nvPicPr>
        <p:blipFill>
          <a:blip r:embed="rId2"/>
          <a:stretch>
            <a:fillRect/>
          </a:stretch>
        </p:blipFill>
        <p:spPr>
          <a:xfrm>
            <a:off x="2586990" y="4995545"/>
            <a:ext cx="619125" cy="209550"/>
          </a:xfrm>
          <a:prstGeom prst="rect">
            <a:avLst/>
          </a:prstGeom>
        </p:spPr>
      </p:pic>
      <p:sp>
        <p:nvSpPr>
          <p:cNvPr id="5" name="文本框 4"/>
          <p:cNvSpPr txBox="1"/>
          <p:nvPr/>
        </p:nvSpPr>
        <p:spPr>
          <a:xfrm>
            <a:off x="3002280" y="4726940"/>
            <a:ext cx="2146300" cy="645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开窗通风</a:t>
            </a:r>
            <a:r>
              <a:rPr lang="en-US" altLang="zh-CN" sz="2200">
                <a:solidFill>
                  <a:schemeClr val="bg1"/>
                </a:solidFill>
                <a:latin typeface="微软雅黑" panose="020B0503020204020204" pitchFamily="34" charset="-122"/>
                <a:ea typeface="微软雅黑" panose="020B0503020204020204" pitchFamily="34" charset="-122"/>
              </a:rPr>
              <a:t> </a:t>
            </a:r>
            <a:r>
              <a:rPr lang="en-US" altLang="zh-CN" sz="2400">
                <a:solidFill>
                  <a:schemeClr val="bg1"/>
                </a:solidFill>
                <a:latin typeface="微软雅黑" panose="020B0503020204020204" pitchFamily="34" charset="-122"/>
                <a:ea typeface="微软雅黑" panose="020B0503020204020204" pitchFamily="34" charset="-122"/>
              </a:rPr>
              <a:t> </a:t>
            </a:r>
            <a:endParaRPr lang="zh-CN" altLang="en-US" sz="2200">
              <a:solidFill>
                <a:schemeClr val="bg1"/>
              </a:solidFill>
              <a:latin typeface="微软雅黑" panose="020B0503020204020204" pitchFamily="34" charset="-122"/>
              <a:ea typeface="微软雅黑" panose="020B0503020204020204" pitchFamily="34" charset="-122"/>
            </a:endParaRPr>
          </a:p>
        </p:txBody>
      </p:sp>
      <p:pic>
        <p:nvPicPr>
          <p:cNvPr id="10" name="图片 9" descr="QQ截图20170702152450"/>
          <p:cNvPicPr>
            <a:picLocks noChangeAspect="1"/>
          </p:cNvPicPr>
          <p:nvPr/>
        </p:nvPicPr>
        <p:blipFill>
          <a:blip r:embed="rId2"/>
          <a:stretch>
            <a:fillRect/>
          </a:stretch>
        </p:blipFill>
        <p:spPr>
          <a:xfrm>
            <a:off x="4555490" y="5008245"/>
            <a:ext cx="619125" cy="209550"/>
          </a:xfrm>
          <a:prstGeom prst="rect">
            <a:avLst/>
          </a:prstGeom>
        </p:spPr>
      </p:pic>
      <p:pic>
        <p:nvPicPr>
          <p:cNvPr id="13" name="图片 12" descr="QQ截图20170702152450"/>
          <p:cNvPicPr>
            <a:picLocks noChangeAspect="1"/>
          </p:cNvPicPr>
          <p:nvPr/>
        </p:nvPicPr>
        <p:blipFill>
          <a:blip r:embed="rId2"/>
          <a:stretch>
            <a:fillRect/>
          </a:stretch>
        </p:blipFill>
        <p:spPr>
          <a:xfrm>
            <a:off x="6003290" y="5871845"/>
            <a:ext cx="619125" cy="209550"/>
          </a:xfrm>
          <a:prstGeom prst="rect">
            <a:avLst/>
          </a:prstGeom>
        </p:spPr>
      </p:pic>
      <p:sp>
        <p:nvSpPr>
          <p:cNvPr id="15" name="文本框 14"/>
          <p:cNvSpPr txBox="1"/>
          <p:nvPr/>
        </p:nvSpPr>
        <p:spPr>
          <a:xfrm>
            <a:off x="5046980" y="4726940"/>
            <a:ext cx="2646045" cy="645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转移到通风处</a:t>
            </a:r>
            <a:r>
              <a:rPr lang="en-US" altLang="zh-CN" sz="2200">
                <a:solidFill>
                  <a:schemeClr val="bg1"/>
                </a:solidFill>
                <a:latin typeface="微软雅黑" panose="020B0503020204020204" pitchFamily="34" charset="-122"/>
                <a:ea typeface="微软雅黑" panose="020B0503020204020204" pitchFamily="34" charset="-122"/>
              </a:rPr>
              <a:t> </a:t>
            </a:r>
            <a:r>
              <a:rPr lang="en-US" altLang="zh-CN" sz="2400">
                <a:solidFill>
                  <a:schemeClr val="bg1"/>
                </a:solidFill>
                <a:latin typeface="微软雅黑" panose="020B0503020204020204" pitchFamily="34" charset="-122"/>
                <a:ea typeface="微软雅黑" panose="020B0503020204020204" pitchFamily="34" charset="-122"/>
              </a:rPr>
              <a:t> </a:t>
            </a:r>
            <a:endParaRPr lang="zh-CN" altLang="en-US" sz="220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63880" y="5577840"/>
            <a:ext cx="3259455" cy="645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开通气道（严重）或者</a:t>
            </a:r>
            <a:r>
              <a:rPr lang="en-US" altLang="zh-CN" sz="2200">
                <a:solidFill>
                  <a:schemeClr val="bg1"/>
                </a:solidFill>
                <a:latin typeface="微软雅黑" panose="020B0503020204020204" pitchFamily="34" charset="-122"/>
                <a:ea typeface="微软雅黑" panose="020B0503020204020204" pitchFamily="34" charset="-122"/>
              </a:rPr>
              <a:t> </a:t>
            </a:r>
            <a:r>
              <a:rPr lang="en-US" altLang="zh-CN" sz="2400">
                <a:solidFill>
                  <a:schemeClr val="bg1"/>
                </a:solidFill>
                <a:latin typeface="微软雅黑" panose="020B0503020204020204" pitchFamily="34" charset="-122"/>
                <a:ea typeface="微软雅黑" panose="020B0503020204020204" pitchFamily="34" charset="-122"/>
              </a:rPr>
              <a:t> </a:t>
            </a:r>
            <a:endParaRPr lang="zh-CN" altLang="en-US" sz="22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295015" y="5577840"/>
            <a:ext cx="2897505" cy="645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喝杯浓茶（不严重</a:t>
            </a:r>
            <a:r>
              <a:rPr lang="zh-CN" altLang="en-US" sz="2400">
                <a:solidFill>
                  <a:schemeClr val="bg1"/>
                </a:solidFill>
                <a:latin typeface="微软雅黑" panose="020B0503020204020204" pitchFamily="34" charset="-122"/>
                <a:ea typeface="微软雅黑" panose="020B0503020204020204" pitchFamily="34" charset="-122"/>
              </a:rPr>
              <a:t>）</a:t>
            </a:r>
            <a:r>
              <a:rPr lang="en-US" altLang="zh-CN" sz="2200">
                <a:solidFill>
                  <a:schemeClr val="bg1"/>
                </a:solidFill>
                <a:latin typeface="微软雅黑" panose="020B0503020204020204" pitchFamily="34" charset="-122"/>
                <a:ea typeface="微软雅黑" panose="020B0503020204020204" pitchFamily="34" charset="-122"/>
              </a:rPr>
              <a:t> </a:t>
            </a:r>
            <a:r>
              <a:rPr lang="en-US" altLang="zh-CN" sz="2400">
                <a:solidFill>
                  <a:schemeClr val="bg1"/>
                </a:solidFill>
                <a:latin typeface="微软雅黑" panose="020B0503020204020204" pitchFamily="34" charset="-122"/>
                <a:ea typeface="微软雅黑" panose="020B0503020204020204" pitchFamily="34" charset="-122"/>
              </a:rPr>
              <a:t> </a:t>
            </a:r>
            <a:endParaRPr lang="zh-CN" altLang="en-US" sz="220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342380" y="5565140"/>
            <a:ext cx="2146300" cy="645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送往医院</a:t>
            </a:r>
            <a:r>
              <a:rPr lang="en-US" altLang="zh-CN" sz="2200">
                <a:solidFill>
                  <a:schemeClr val="bg1"/>
                </a:solidFill>
                <a:latin typeface="微软雅黑" panose="020B0503020204020204" pitchFamily="34" charset="-122"/>
                <a:ea typeface="微软雅黑" panose="020B0503020204020204" pitchFamily="34" charset="-122"/>
              </a:rPr>
              <a:t> </a:t>
            </a:r>
            <a:endParaRPr lang="zh-CN" altLang="en-US" sz="220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12750" y="1157605"/>
            <a:ext cx="4968240" cy="460375"/>
          </a:xfrm>
          <a:prstGeom prst="rect">
            <a:avLst/>
          </a:prstGeom>
          <a:noFill/>
        </p:spPr>
        <p:txBody>
          <a:bodyPr wrap="square" rtlCol="0" anchor="t">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1. </a:t>
            </a:r>
            <a:r>
              <a:rPr lang="zh-CN" altLang="en-US" sz="2400" dirty="0" smtClean="0">
                <a:solidFill>
                  <a:schemeClr val="bg1"/>
                </a:solidFill>
                <a:latin typeface="微软雅黑" panose="020B0503020204020204" pitchFamily="34" charset="-122"/>
                <a:ea typeface="微软雅黑" panose="020B0503020204020204" pitchFamily="34" charset="-122"/>
              </a:rPr>
              <a:t>毒物</a:t>
            </a:r>
            <a:r>
              <a:rPr lang="zh-CN" altLang="en-US" sz="2400" dirty="0">
                <a:solidFill>
                  <a:schemeClr val="bg1"/>
                </a:solidFill>
                <a:latin typeface="微软雅黑" panose="020B0503020204020204" pitchFamily="34" charset="-122"/>
                <a:ea typeface="微软雅黑" panose="020B0503020204020204" pitchFamily="34" charset="-122"/>
              </a:rPr>
              <a:t>由呼吸道进入（煤气中毒）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379095" y="149860"/>
            <a:ext cx="9367520" cy="64490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9580" y="16617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原因</a:t>
            </a:r>
          </a:p>
        </p:txBody>
      </p:sp>
      <p:sp>
        <p:nvSpPr>
          <p:cNvPr id="11" name="文本框 10"/>
          <p:cNvSpPr txBox="1"/>
          <p:nvPr/>
        </p:nvSpPr>
        <p:spPr>
          <a:xfrm>
            <a:off x="513080" y="1912620"/>
            <a:ext cx="7614920" cy="1154162"/>
          </a:xfrm>
          <a:prstGeom prst="rect">
            <a:avLst/>
          </a:prstGeom>
          <a:noFill/>
        </p:spPr>
        <p:txBody>
          <a:bodyPr wrap="square" rtlCol="0" anchor="t">
            <a:spAutoFit/>
          </a:bodyPr>
          <a:lstStyle/>
          <a:p>
            <a:pPr algn="l">
              <a:lnSpc>
                <a:spcPct val="150000"/>
              </a:lnSpc>
            </a:pPr>
            <a:r>
              <a:rPr lang="en-US" altLang="zh-CN" sz="2400" dirty="0">
                <a:solidFill>
                  <a:schemeClr val="bg1"/>
                </a:solidFill>
                <a:latin typeface="微软雅黑" panose="020B0503020204020204" pitchFamily="34" charset="-122"/>
                <a:ea typeface="微软雅黑" panose="020B0503020204020204" pitchFamily="34" charset="-122"/>
              </a:rPr>
              <a:t>      </a:t>
            </a:r>
            <a:r>
              <a:rPr lang="zh-CN" altLang="en-US" sz="2200" dirty="0">
                <a:solidFill>
                  <a:schemeClr val="bg1"/>
                </a:solidFill>
                <a:latin typeface="微软雅黑" panose="020B0503020204020204" pitchFamily="34" charset="-122"/>
                <a:ea typeface="微软雅黑" panose="020B0503020204020204" pitchFamily="34" charset="-122"/>
              </a:rPr>
              <a:t>多由于幼儿的手、皮肤接触到农药、杀虫剂或有毒的化学药品引发中毒。</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6" name="文本框 5"/>
          <p:cNvSpPr txBox="1"/>
          <p:nvPr/>
        </p:nvSpPr>
        <p:spPr>
          <a:xfrm>
            <a:off x="449580" y="3094343"/>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处理</a:t>
            </a:r>
          </a:p>
        </p:txBody>
      </p:sp>
      <p:sp>
        <p:nvSpPr>
          <p:cNvPr id="7" name="文本框 6"/>
          <p:cNvSpPr txBox="1"/>
          <p:nvPr/>
        </p:nvSpPr>
        <p:spPr>
          <a:xfrm>
            <a:off x="513080" y="3472168"/>
            <a:ext cx="10189210" cy="2122805"/>
          </a:xfrm>
          <a:prstGeom prst="rect">
            <a:avLst/>
          </a:prstGeom>
          <a:noFill/>
        </p:spPr>
        <p:txBody>
          <a:bodyPr wrap="square" rtlCol="0" anchor="t">
            <a:spAutoFit/>
          </a:bodyPr>
          <a:lstStyle/>
          <a:p>
            <a:pPr algn="l">
              <a:lnSpc>
                <a:spcPct val="150000"/>
              </a:lnSpc>
            </a:pPr>
            <a:r>
              <a:rPr lang="zh-CN" altLang="en-US" sz="2200" dirty="0">
                <a:solidFill>
                  <a:schemeClr val="bg1"/>
                </a:solidFill>
                <a:latin typeface="微软雅黑" panose="020B0503020204020204" pitchFamily="34" charset="-122"/>
                <a:ea typeface="微软雅黑" panose="020B0503020204020204" pitchFamily="34" charset="-122"/>
              </a:rPr>
              <a:t>① 除去被污染的衣物，用生理盐水或清水冲洗身体（不能用热水冲洗）。</a:t>
            </a:r>
          </a:p>
          <a:p>
            <a:pPr algn="l">
              <a:lnSpc>
                <a:spcPct val="150000"/>
              </a:lnSpc>
            </a:pPr>
            <a:r>
              <a:rPr lang="zh-CN" altLang="en-US" sz="2200" dirty="0">
                <a:solidFill>
                  <a:schemeClr val="bg1"/>
                </a:solidFill>
                <a:latin typeface="微软雅黑" panose="020B0503020204020204" pitchFamily="34" charset="-122"/>
                <a:ea typeface="微软雅黑" panose="020B0503020204020204" pitchFamily="34" charset="-122"/>
              </a:rPr>
              <a:t>② 酸性毒物或有机磷用 3%～5% 的小苏打溶液或肥皂水冲洗。</a:t>
            </a:r>
          </a:p>
          <a:p>
            <a:pPr algn="l">
              <a:lnSpc>
                <a:spcPct val="150000"/>
              </a:lnSpc>
            </a:pPr>
            <a:r>
              <a:rPr lang="zh-CN" altLang="en-US" sz="2200" dirty="0">
                <a:solidFill>
                  <a:schemeClr val="bg1"/>
                </a:solidFill>
                <a:latin typeface="微软雅黑" panose="020B0503020204020204" pitchFamily="34" charset="-122"/>
                <a:ea typeface="微软雅黑" panose="020B0503020204020204" pitchFamily="34" charset="-122"/>
              </a:rPr>
              <a:t>③ 碱性毒物用食醋或 3%～5% 的醋酸冲洗。</a:t>
            </a:r>
          </a:p>
          <a:p>
            <a:pPr algn="l">
              <a:lnSpc>
                <a:spcPct val="150000"/>
              </a:lnSpc>
            </a:pPr>
            <a:r>
              <a:rPr lang="zh-CN" altLang="en-US" sz="2200" dirty="0">
                <a:solidFill>
                  <a:schemeClr val="bg1"/>
                </a:solidFill>
                <a:latin typeface="微软雅黑" panose="020B0503020204020204" pitchFamily="34" charset="-122"/>
                <a:ea typeface="微软雅黑" panose="020B0503020204020204" pitchFamily="34" charset="-122"/>
              </a:rPr>
              <a:t>④ 若不慎溅到浓硫酸，应先用干布擦干，然后用大量清水冲洗。</a:t>
            </a:r>
          </a:p>
        </p:txBody>
      </p:sp>
      <p:sp>
        <p:nvSpPr>
          <p:cNvPr id="19" name="文本框 18"/>
          <p:cNvSpPr txBox="1"/>
          <p:nvPr/>
        </p:nvSpPr>
        <p:spPr>
          <a:xfrm>
            <a:off x="412115" y="908871"/>
            <a:ext cx="4968240" cy="460375"/>
          </a:xfrm>
          <a:prstGeom prst="rect">
            <a:avLst/>
          </a:prstGeom>
          <a:noFill/>
        </p:spPr>
        <p:txBody>
          <a:bodyPr wrap="square" rtlCol="0" anchor="t">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2. </a:t>
            </a:r>
            <a:r>
              <a:rPr lang="zh-CN" altLang="en-US" sz="2400" dirty="0" smtClean="0">
                <a:solidFill>
                  <a:schemeClr val="bg1"/>
                </a:solidFill>
                <a:latin typeface="微软雅黑" panose="020B0503020204020204" pitchFamily="34" charset="-122"/>
                <a:ea typeface="微软雅黑" panose="020B0503020204020204" pitchFamily="34" charset="-122"/>
              </a:rPr>
              <a:t>毒物</a:t>
            </a:r>
            <a:r>
              <a:rPr lang="zh-CN" altLang="en-US" sz="2400" dirty="0">
                <a:solidFill>
                  <a:schemeClr val="bg1"/>
                </a:solidFill>
                <a:latin typeface="微软雅黑" panose="020B0503020204020204" pitchFamily="34" charset="-122"/>
                <a:ea typeface="微软雅黑" panose="020B0503020204020204" pitchFamily="34" charset="-122"/>
              </a:rPr>
              <a:t>由皮肤侵入（误服毒物）</a:t>
            </a:r>
          </a:p>
        </p:txBody>
      </p:sp>
      <p:sp>
        <p:nvSpPr>
          <p:cNvPr id="12" name="文本框 11"/>
          <p:cNvSpPr txBox="1"/>
          <p:nvPr/>
        </p:nvSpPr>
        <p:spPr>
          <a:xfrm>
            <a:off x="513080" y="1760220"/>
            <a:ext cx="10189210" cy="645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endParaRPr lang="zh-CN" altLang="en-US" sz="2200">
              <a:solidFill>
                <a:schemeClr val="bg1"/>
              </a:solidFill>
              <a:latin typeface="微软雅黑" panose="020B0503020204020204" pitchFamily="34" charset="-122"/>
              <a:ea typeface="微软雅黑" panose="020B0503020204020204" pitchFamily="34" charset="-122"/>
            </a:endParaRPr>
          </a:p>
        </p:txBody>
      </p:sp>
      <p:pic>
        <p:nvPicPr>
          <p:cNvPr id="25602" name="Picture 2" descr="http://www.chnmilitary.com/attachments/2013/11/0_201311051512012166XT.jpg"/>
          <p:cNvPicPr>
            <a:picLocks noChangeAspect="1" noChangeArrowheads="1"/>
          </p:cNvPicPr>
          <p:nvPr/>
        </p:nvPicPr>
        <p:blipFill>
          <a:blip r:embed="rId2"/>
          <a:srcRect/>
          <a:stretch>
            <a:fillRect/>
          </a:stretch>
        </p:blipFill>
        <p:spPr bwMode="auto">
          <a:xfrm>
            <a:off x="7986045" y="658359"/>
            <a:ext cx="4205955" cy="26944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3" descr="FD1DDF730CE4456e89755B07FE1653D0# #Rectangle 13"/>
          <p:cNvSpPr>
            <a:spLocks noChangeArrowheads="1"/>
          </p:cNvSpPr>
          <p:nvPr/>
        </p:nvSpPr>
        <p:spPr bwMode="auto">
          <a:xfrm>
            <a:off x="6585181" y="2169144"/>
            <a:ext cx="3168352" cy="27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b="1" dirty="0">
                <a:solidFill>
                  <a:schemeClr val="accent3"/>
                </a:solidFill>
                <a:sym typeface="+mn-ea"/>
              </a:rPr>
              <a:t>幼儿园交通安全事故</a:t>
            </a:r>
            <a:r>
              <a:rPr lang="zh-CN" altLang="en-US" sz="1300" dirty="0">
                <a:solidFill>
                  <a:schemeClr val="tx1">
                    <a:lumMod val="75000"/>
                  </a:schemeClr>
                </a:solidFill>
                <a:latin typeface="方正兰亭纤黑简体" pitchFamily="65" charset="-122"/>
                <a:ea typeface="方正兰亭纤黑简体" pitchFamily="65" charset="-122"/>
              </a:rPr>
              <a:t>。</a:t>
            </a:r>
            <a:endParaRPr lang="en-US" altLang="zh-CN" sz="1300" dirty="0">
              <a:solidFill>
                <a:schemeClr val="tx1">
                  <a:lumMod val="75000"/>
                </a:schemeClr>
              </a:solidFill>
              <a:latin typeface="方正兰亭纤黑简体" pitchFamily="65" charset="-122"/>
              <a:ea typeface="方正兰亭纤黑简体" pitchFamily="65" charset="-122"/>
            </a:endParaRPr>
          </a:p>
        </p:txBody>
      </p:sp>
      <p:sp>
        <p:nvSpPr>
          <p:cNvPr id="22" name="Freeform 5"/>
          <p:cNvSpPr/>
          <p:nvPr/>
        </p:nvSpPr>
        <p:spPr bwMode="auto">
          <a:xfrm rot="1800000">
            <a:off x="4829236" y="1640158"/>
            <a:ext cx="1445864" cy="2073887"/>
          </a:xfrm>
          <a:custGeom>
            <a:avLst/>
            <a:gdLst>
              <a:gd name="T0" fmla="*/ 2366 w 4733"/>
              <a:gd name="T1" fmla="*/ 0 h 6775"/>
              <a:gd name="T2" fmla="*/ 4733 w 4733"/>
              <a:gd name="T3" fmla="*/ 2366 h 6775"/>
              <a:gd name="T4" fmla="*/ 4375 w 4733"/>
              <a:gd name="T5" fmla="*/ 3618 h 6775"/>
              <a:gd name="T6" fmla="*/ 4375 w 4733"/>
              <a:gd name="T7" fmla="*/ 3618 h 6775"/>
              <a:gd name="T8" fmla="*/ 4364 w 4733"/>
              <a:gd name="T9" fmla="*/ 3635 h 6775"/>
              <a:gd name="T10" fmla="*/ 4358 w 4733"/>
              <a:gd name="T11" fmla="*/ 3645 h 6775"/>
              <a:gd name="T12" fmla="*/ 2366 w 4733"/>
              <a:gd name="T13" fmla="*/ 6775 h 6775"/>
              <a:gd name="T14" fmla="*/ 375 w 4733"/>
              <a:gd name="T15" fmla="*/ 3645 h 6775"/>
              <a:gd name="T16" fmla="*/ 369 w 4733"/>
              <a:gd name="T17" fmla="*/ 3635 h 6775"/>
              <a:gd name="T18" fmla="*/ 357 w 4733"/>
              <a:gd name="T19" fmla="*/ 3618 h 6775"/>
              <a:gd name="T20" fmla="*/ 357 w 4733"/>
              <a:gd name="T21" fmla="*/ 3618 h 6775"/>
              <a:gd name="T22" fmla="*/ 0 w 4733"/>
              <a:gd name="T23" fmla="*/ 2366 h 6775"/>
              <a:gd name="T24" fmla="*/ 2366 w 4733"/>
              <a:gd name="T25" fmla="*/ 0 h 6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5">
                <a:moveTo>
                  <a:pt x="2366" y="0"/>
                </a:moveTo>
                <a:cubicBezTo>
                  <a:pt x="3673" y="0"/>
                  <a:pt x="4733" y="1060"/>
                  <a:pt x="4733" y="2366"/>
                </a:cubicBezTo>
                <a:cubicBezTo>
                  <a:pt x="4733" y="2826"/>
                  <a:pt x="4602" y="3255"/>
                  <a:pt x="4375" y="3618"/>
                </a:cubicBezTo>
                <a:lnTo>
                  <a:pt x="4375" y="3618"/>
                </a:lnTo>
                <a:lnTo>
                  <a:pt x="4364" y="3635"/>
                </a:lnTo>
                <a:lnTo>
                  <a:pt x="4358" y="3645"/>
                </a:lnTo>
                <a:lnTo>
                  <a:pt x="2366" y="6775"/>
                </a:lnTo>
                <a:lnTo>
                  <a:pt x="375" y="3645"/>
                </a:lnTo>
                <a:lnTo>
                  <a:pt x="369" y="3635"/>
                </a:lnTo>
                <a:lnTo>
                  <a:pt x="357" y="3618"/>
                </a:lnTo>
                <a:lnTo>
                  <a:pt x="357" y="3618"/>
                </a:lnTo>
                <a:cubicBezTo>
                  <a:pt x="131" y="3255"/>
                  <a:pt x="0" y="2826"/>
                  <a:pt x="0" y="2366"/>
                </a:cubicBezTo>
                <a:cubicBezTo>
                  <a:pt x="0" y="1060"/>
                  <a:pt x="1060" y="0"/>
                  <a:pt x="2366" y="0"/>
                </a:cubicBezTo>
                <a:close/>
              </a:path>
            </a:pathLst>
          </a:custGeom>
          <a:solidFill>
            <a:schemeClr val="accent1"/>
          </a:solidFill>
          <a:ln>
            <a:noFill/>
          </a:ln>
        </p:spPr>
        <p:txBody>
          <a:bodyPr vert="horz" wrap="square" lIns="121917" tIns="60958" rIns="121917" bIns="60958" numCol="1" anchor="t" anchorCtr="0" compatLnSpc="1"/>
          <a:lstStyle/>
          <a:p>
            <a:endParaRPr lang="zh-CN" altLang="en-US"/>
          </a:p>
        </p:txBody>
      </p:sp>
      <p:sp>
        <p:nvSpPr>
          <p:cNvPr id="23" name="Freeform 6"/>
          <p:cNvSpPr/>
          <p:nvPr/>
        </p:nvSpPr>
        <p:spPr bwMode="auto">
          <a:xfrm rot="1800000">
            <a:off x="3630901" y="3772427"/>
            <a:ext cx="1445864" cy="2073887"/>
          </a:xfrm>
          <a:custGeom>
            <a:avLst/>
            <a:gdLst>
              <a:gd name="T0" fmla="*/ 2366 w 4733"/>
              <a:gd name="T1" fmla="*/ 6776 h 6776"/>
              <a:gd name="T2" fmla="*/ 4733 w 4733"/>
              <a:gd name="T3" fmla="*/ 4409 h 6776"/>
              <a:gd name="T4" fmla="*/ 4375 w 4733"/>
              <a:gd name="T5" fmla="*/ 3158 h 6776"/>
              <a:gd name="T6" fmla="*/ 4375 w 4733"/>
              <a:gd name="T7" fmla="*/ 3158 h 6776"/>
              <a:gd name="T8" fmla="*/ 4364 w 4733"/>
              <a:gd name="T9" fmla="*/ 3140 h 6776"/>
              <a:gd name="T10" fmla="*/ 4358 w 4733"/>
              <a:gd name="T11" fmla="*/ 3130 h 6776"/>
              <a:gd name="T12" fmla="*/ 2366 w 4733"/>
              <a:gd name="T13" fmla="*/ 0 h 6776"/>
              <a:gd name="T14" fmla="*/ 375 w 4733"/>
              <a:gd name="T15" fmla="*/ 3130 h 6776"/>
              <a:gd name="T16" fmla="*/ 369 w 4733"/>
              <a:gd name="T17" fmla="*/ 3140 h 6776"/>
              <a:gd name="T18" fmla="*/ 357 w 4733"/>
              <a:gd name="T19" fmla="*/ 3158 h 6776"/>
              <a:gd name="T20" fmla="*/ 357 w 4733"/>
              <a:gd name="T21" fmla="*/ 3158 h 6776"/>
              <a:gd name="T22" fmla="*/ 0 w 4733"/>
              <a:gd name="T23" fmla="*/ 4409 h 6776"/>
              <a:gd name="T24" fmla="*/ 2366 w 4733"/>
              <a:gd name="T25" fmla="*/ 6776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6">
                <a:moveTo>
                  <a:pt x="2366" y="6776"/>
                </a:moveTo>
                <a:cubicBezTo>
                  <a:pt x="3673" y="6776"/>
                  <a:pt x="4733" y="5716"/>
                  <a:pt x="4733" y="4409"/>
                </a:cubicBezTo>
                <a:cubicBezTo>
                  <a:pt x="4733" y="3950"/>
                  <a:pt x="4602" y="3521"/>
                  <a:pt x="4375" y="3158"/>
                </a:cubicBezTo>
                <a:lnTo>
                  <a:pt x="4375" y="3158"/>
                </a:lnTo>
                <a:lnTo>
                  <a:pt x="4364" y="3140"/>
                </a:lnTo>
                <a:lnTo>
                  <a:pt x="4358" y="3130"/>
                </a:lnTo>
                <a:lnTo>
                  <a:pt x="2366" y="0"/>
                </a:lnTo>
                <a:lnTo>
                  <a:pt x="375" y="3130"/>
                </a:lnTo>
                <a:lnTo>
                  <a:pt x="369" y="3140"/>
                </a:lnTo>
                <a:lnTo>
                  <a:pt x="357" y="3158"/>
                </a:lnTo>
                <a:lnTo>
                  <a:pt x="357" y="3158"/>
                </a:lnTo>
                <a:cubicBezTo>
                  <a:pt x="131" y="3521"/>
                  <a:pt x="0" y="3950"/>
                  <a:pt x="0" y="4409"/>
                </a:cubicBezTo>
                <a:cubicBezTo>
                  <a:pt x="0" y="5716"/>
                  <a:pt x="1060" y="6776"/>
                  <a:pt x="2366" y="6776"/>
                </a:cubicBezTo>
                <a:close/>
              </a:path>
            </a:pathLst>
          </a:custGeom>
          <a:solidFill>
            <a:schemeClr val="accent1"/>
          </a:solidFill>
          <a:ln>
            <a:noFill/>
          </a:ln>
        </p:spPr>
        <p:txBody>
          <a:bodyPr vert="horz" wrap="square" lIns="121917" tIns="60958" rIns="121917" bIns="60958" numCol="1" anchor="t" anchorCtr="0" compatLnSpc="1"/>
          <a:lstStyle/>
          <a:p>
            <a:endParaRPr lang="zh-CN" altLang="en-US"/>
          </a:p>
        </p:txBody>
      </p:sp>
      <p:sp>
        <p:nvSpPr>
          <p:cNvPr id="24" name="Freeform 7"/>
          <p:cNvSpPr/>
          <p:nvPr/>
        </p:nvSpPr>
        <p:spPr bwMode="auto">
          <a:xfrm rot="1800000">
            <a:off x="3403916" y="1669988"/>
            <a:ext cx="1991093" cy="1554909"/>
          </a:xfrm>
          <a:custGeom>
            <a:avLst/>
            <a:gdLst>
              <a:gd name="T0" fmla="*/ 655 w 6517"/>
              <a:gd name="T1" fmla="*/ 1516 h 5082"/>
              <a:gd name="T2" fmla="*/ 3889 w 6517"/>
              <a:gd name="T3" fmla="*/ 655 h 5082"/>
              <a:gd name="T4" fmla="*/ 4792 w 6517"/>
              <a:gd name="T5" fmla="*/ 1592 h 5082"/>
              <a:gd name="T6" fmla="*/ 4792 w 6517"/>
              <a:gd name="T7" fmla="*/ 1592 h 5082"/>
              <a:gd name="T8" fmla="*/ 4802 w 6517"/>
              <a:gd name="T9" fmla="*/ 1610 h 5082"/>
              <a:gd name="T10" fmla="*/ 4808 w 6517"/>
              <a:gd name="T11" fmla="*/ 1621 h 5082"/>
              <a:gd name="T12" fmla="*/ 6517 w 6517"/>
              <a:gd name="T13" fmla="*/ 4913 h 5082"/>
              <a:gd name="T14" fmla="*/ 2811 w 6517"/>
              <a:gd name="T15" fmla="*/ 5067 h 5082"/>
              <a:gd name="T16" fmla="*/ 2799 w 6517"/>
              <a:gd name="T17" fmla="*/ 5067 h 5082"/>
              <a:gd name="T18" fmla="*/ 2778 w 6517"/>
              <a:gd name="T19" fmla="*/ 5068 h 5082"/>
              <a:gd name="T20" fmla="*/ 2778 w 6517"/>
              <a:gd name="T21" fmla="*/ 5068 h 5082"/>
              <a:gd name="T22" fmla="*/ 1516 w 6517"/>
              <a:gd name="T23" fmla="*/ 4750 h 5082"/>
              <a:gd name="T24" fmla="*/ 655 w 6517"/>
              <a:gd name="T25" fmla="*/ 151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7" h="5082">
                <a:moveTo>
                  <a:pt x="655" y="1516"/>
                </a:moveTo>
                <a:cubicBezTo>
                  <a:pt x="1310" y="385"/>
                  <a:pt x="2759" y="0"/>
                  <a:pt x="3889" y="655"/>
                </a:cubicBezTo>
                <a:cubicBezTo>
                  <a:pt x="4287" y="885"/>
                  <a:pt x="4592" y="1214"/>
                  <a:pt x="4792" y="1592"/>
                </a:cubicBezTo>
                <a:lnTo>
                  <a:pt x="4792" y="1592"/>
                </a:lnTo>
                <a:lnTo>
                  <a:pt x="4802" y="1610"/>
                </a:lnTo>
                <a:lnTo>
                  <a:pt x="4808" y="1621"/>
                </a:lnTo>
                <a:lnTo>
                  <a:pt x="6517" y="4913"/>
                </a:lnTo>
                <a:lnTo>
                  <a:pt x="2811" y="5067"/>
                </a:lnTo>
                <a:lnTo>
                  <a:pt x="2799" y="5067"/>
                </a:lnTo>
                <a:lnTo>
                  <a:pt x="2778" y="5068"/>
                </a:lnTo>
                <a:lnTo>
                  <a:pt x="2778" y="5068"/>
                </a:lnTo>
                <a:cubicBezTo>
                  <a:pt x="2350" y="5082"/>
                  <a:pt x="1913" y="4980"/>
                  <a:pt x="1516" y="4750"/>
                </a:cubicBezTo>
                <a:cubicBezTo>
                  <a:pt x="385" y="4095"/>
                  <a:pt x="0" y="2647"/>
                  <a:pt x="655" y="1516"/>
                </a:cubicBezTo>
                <a:close/>
              </a:path>
            </a:pathLst>
          </a:custGeom>
          <a:solidFill>
            <a:srgbClr val="92D050"/>
          </a:solidFill>
          <a:ln>
            <a:noFill/>
          </a:ln>
        </p:spPr>
        <p:txBody>
          <a:bodyPr vert="horz" wrap="square" lIns="121917" tIns="60958" rIns="121917" bIns="60958" numCol="1" anchor="t" anchorCtr="0" compatLnSpc="1"/>
          <a:lstStyle/>
          <a:p>
            <a:endParaRPr lang="zh-CN" altLang="en-US"/>
          </a:p>
        </p:txBody>
      </p:sp>
      <p:sp>
        <p:nvSpPr>
          <p:cNvPr id="25" name="Freeform 8"/>
          <p:cNvSpPr/>
          <p:nvPr/>
        </p:nvSpPr>
        <p:spPr bwMode="auto">
          <a:xfrm rot="1800000">
            <a:off x="4537401" y="4247124"/>
            <a:ext cx="1991093" cy="1554909"/>
          </a:xfrm>
          <a:custGeom>
            <a:avLst/>
            <a:gdLst>
              <a:gd name="T0" fmla="*/ 5863 w 6518"/>
              <a:gd name="T1" fmla="*/ 3566 h 5082"/>
              <a:gd name="T2" fmla="*/ 5002 w 6518"/>
              <a:gd name="T3" fmla="*/ 332 h 5082"/>
              <a:gd name="T4" fmla="*/ 3740 w 6518"/>
              <a:gd name="T5" fmla="*/ 14 h 5082"/>
              <a:gd name="T6" fmla="*/ 3740 w 6518"/>
              <a:gd name="T7" fmla="*/ 14 h 5082"/>
              <a:gd name="T8" fmla="*/ 3719 w 6518"/>
              <a:gd name="T9" fmla="*/ 14 h 5082"/>
              <a:gd name="T10" fmla="*/ 3707 w 6518"/>
              <a:gd name="T11" fmla="*/ 15 h 5082"/>
              <a:gd name="T12" fmla="*/ 0 w 6518"/>
              <a:gd name="T13" fmla="*/ 168 h 5082"/>
              <a:gd name="T14" fmla="*/ 1710 w 6518"/>
              <a:gd name="T15" fmla="*/ 3461 h 5082"/>
              <a:gd name="T16" fmla="*/ 1715 w 6518"/>
              <a:gd name="T17" fmla="*/ 3471 h 5082"/>
              <a:gd name="T18" fmla="*/ 1725 w 6518"/>
              <a:gd name="T19" fmla="*/ 3490 h 5082"/>
              <a:gd name="T20" fmla="*/ 1725 w 6518"/>
              <a:gd name="T21" fmla="*/ 3490 h 5082"/>
              <a:gd name="T22" fmla="*/ 2628 w 6518"/>
              <a:gd name="T23" fmla="*/ 4427 h 5082"/>
              <a:gd name="T24" fmla="*/ 5863 w 6518"/>
              <a:gd name="T25" fmla="*/ 356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8" h="5082">
                <a:moveTo>
                  <a:pt x="5863" y="3566"/>
                </a:moveTo>
                <a:cubicBezTo>
                  <a:pt x="6518" y="2435"/>
                  <a:pt x="6132" y="987"/>
                  <a:pt x="5002" y="332"/>
                </a:cubicBezTo>
                <a:cubicBezTo>
                  <a:pt x="4604" y="101"/>
                  <a:pt x="4168" y="0"/>
                  <a:pt x="3740" y="14"/>
                </a:cubicBezTo>
                <a:lnTo>
                  <a:pt x="3740" y="14"/>
                </a:lnTo>
                <a:lnTo>
                  <a:pt x="3719" y="14"/>
                </a:lnTo>
                <a:lnTo>
                  <a:pt x="3707" y="15"/>
                </a:lnTo>
                <a:lnTo>
                  <a:pt x="0" y="168"/>
                </a:lnTo>
                <a:lnTo>
                  <a:pt x="1710" y="3461"/>
                </a:lnTo>
                <a:lnTo>
                  <a:pt x="1715" y="3471"/>
                </a:lnTo>
                <a:lnTo>
                  <a:pt x="1725" y="3490"/>
                </a:lnTo>
                <a:lnTo>
                  <a:pt x="1725" y="3490"/>
                </a:lnTo>
                <a:cubicBezTo>
                  <a:pt x="1926" y="3868"/>
                  <a:pt x="2231" y="4196"/>
                  <a:pt x="2628" y="4427"/>
                </a:cubicBezTo>
                <a:cubicBezTo>
                  <a:pt x="3759" y="5082"/>
                  <a:pt x="5207" y="4696"/>
                  <a:pt x="5863" y="3566"/>
                </a:cubicBezTo>
                <a:close/>
              </a:path>
            </a:pathLst>
          </a:custGeom>
          <a:solidFill>
            <a:srgbClr val="92D050"/>
          </a:solidFill>
          <a:ln>
            <a:noFill/>
          </a:ln>
        </p:spPr>
        <p:txBody>
          <a:bodyPr vert="horz" wrap="square" lIns="121917" tIns="60958" rIns="121917" bIns="60958" numCol="1" anchor="t" anchorCtr="0" compatLnSpc="1"/>
          <a:lstStyle/>
          <a:p>
            <a:endParaRPr lang="zh-CN" altLang="en-US"/>
          </a:p>
        </p:txBody>
      </p:sp>
      <p:sp>
        <p:nvSpPr>
          <p:cNvPr id="26" name="Freeform 9"/>
          <p:cNvSpPr/>
          <p:nvPr/>
        </p:nvSpPr>
        <p:spPr bwMode="auto">
          <a:xfrm rot="1800000">
            <a:off x="2672080" y="3087778"/>
            <a:ext cx="1993112" cy="1554909"/>
          </a:xfrm>
          <a:custGeom>
            <a:avLst/>
            <a:gdLst>
              <a:gd name="T0" fmla="*/ 653 w 6523"/>
              <a:gd name="T1" fmla="*/ 3563 h 5083"/>
              <a:gd name="T2" fmla="*/ 1521 w 6523"/>
              <a:gd name="T3" fmla="*/ 331 h 5083"/>
              <a:gd name="T4" fmla="*/ 2783 w 6523"/>
              <a:gd name="T5" fmla="*/ 15 h 5083"/>
              <a:gd name="T6" fmla="*/ 2783 w 6523"/>
              <a:gd name="T7" fmla="*/ 15 h 5083"/>
              <a:gd name="T8" fmla="*/ 2805 w 6523"/>
              <a:gd name="T9" fmla="*/ 16 h 5083"/>
              <a:gd name="T10" fmla="*/ 2816 w 6523"/>
              <a:gd name="T11" fmla="*/ 17 h 5083"/>
              <a:gd name="T12" fmla="*/ 6523 w 6523"/>
              <a:gd name="T13" fmla="*/ 178 h 5083"/>
              <a:gd name="T14" fmla="*/ 4806 w 6523"/>
              <a:gd name="T15" fmla="*/ 3467 h 5083"/>
              <a:gd name="T16" fmla="*/ 4800 w 6523"/>
              <a:gd name="T17" fmla="*/ 3477 h 5083"/>
              <a:gd name="T18" fmla="*/ 4791 w 6523"/>
              <a:gd name="T19" fmla="*/ 3496 h 5083"/>
              <a:gd name="T20" fmla="*/ 4790 w 6523"/>
              <a:gd name="T21" fmla="*/ 3496 h 5083"/>
              <a:gd name="T22" fmla="*/ 3885 w 6523"/>
              <a:gd name="T23" fmla="*/ 4431 h 5083"/>
              <a:gd name="T24" fmla="*/ 653 w 6523"/>
              <a:gd name="T25" fmla="*/ 3563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3" h="5083">
                <a:moveTo>
                  <a:pt x="653" y="3563"/>
                </a:moveTo>
                <a:cubicBezTo>
                  <a:pt x="0" y="2431"/>
                  <a:pt x="389" y="983"/>
                  <a:pt x="1521" y="331"/>
                </a:cubicBezTo>
                <a:cubicBezTo>
                  <a:pt x="1919" y="101"/>
                  <a:pt x="2356" y="0"/>
                  <a:pt x="2783" y="15"/>
                </a:cubicBezTo>
                <a:lnTo>
                  <a:pt x="2783" y="15"/>
                </a:ln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solidFill>
            <a:schemeClr val="accent2"/>
          </a:solidFill>
          <a:ln>
            <a:noFill/>
          </a:ln>
        </p:spPr>
        <p:txBody>
          <a:bodyPr vert="horz" wrap="square" lIns="121917" tIns="60958" rIns="121917" bIns="60958" numCol="1" anchor="t" anchorCtr="0" compatLnSpc="1"/>
          <a:lstStyle/>
          <a:p>
            <a:endParaRPr lang="zh-CN" altLang="en-US"/>
          </a:p>
        </p:txBody>
      </p:sp>
      <p:sp>
        <p:nvSpPr>
          <p:cNvPr id="27" name="Freeform 10"/>
          <p:cNvSpPr/>
          <p:nvPr/>
        </p:nvSpPr>
        <p:spPr bwMode="auto">
          <a:xfrm rot="1800000">
            <a:off x="5253508" y="2831084"/>
            <a:ext cx="1993112" cy="1554909"/>
          </a:xfrm>
          <a:custGeom>
            <a:avLst/>
            <a:gdLst>
              <a:gd name="T0" fmla="*/ 5870 w 6522"/>
              <a:gd name="T1" fmla="*/ 1521 h 5083"/>
              <a:gd name="T2" fmla="*/ 2637 w 6522"/>
              <a:gd name="T3" fmla="*/ 653 h 5083"/>
              <a:gd name="T4" fmla="*/ 1732 w 6522"/>
              <a:gd name="T5" fmla="*/ 1588 h 5083"/>
              <a:gd name="T6" fmla="*/ 1732 w 6522"/>
              <a:gd name="T7" fmla="*/ 1588 h 5083"/>
              <a:gd name="T8" fmla="*/ 1722 w 6522"/>
              <a:gd name="T9" fmla="*/ 1606 h 5083"/>
              <a:gd name="T10" fmla="*/ 1717 w 6522"/>
              <a:gd name="T11" fmla="*/ 1617 h 5083"/>
              <a:gd name="T12" fmla="*/ 0 w 6522"/>
              <a:gd name="T13" fmla="*/ 4905 h 5083"/>
              <a:gd name="T14" fmla="*/ 3706 w 6522"/>
              <a:gd name="T15" fmla="*/ 5067 h 5083"/>
              <a:gd name="T16" fmla="*/ 3718 w 6522"/>
              <a:gd name="T17" fmla="*/ 5068 h 5083"/>
              <a:gd name="T18" fmla="*/ 3739 w 6522"/>
              <a:gd name="T19" fmla="*/ 5068 h 5083"/>
              <a:gd name="T20" fmla="*/ 3739 w 6522"/>
              <a:gd name="T21" fmla="*/ 5068 h 5083"/>
              <a:gd name="T22" fmla="*/ 5002 w 6522"/>
              <a:gd name="T23" fmla="*/ 4753 h 5083"/>
              <a:gd name="T24" fmla="*/ 5870 w 6522"/>
              <a:gd name="T25" fmla="*/ 1521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2" h="5083">
                <a:moveTo>
                  <a:pt x="5870" y="1521"/>
                </a:moveTo>
                <a:cubicBezTo>
                  <a:pt x="5217" y="389"/>
                  <a:pt x="3769" y="0"/>
                  <a:pt x="2637" y="653"/>
                </a:cubicBezTo>
                <a:cubicBezTo>
                  <a:pt x="2239" y="882"/>
                  <a:pt x="1934" y="1210"/>
                  <a:pt x="1732" y="1588"/>
                </a:cubicBezTo>
                <a:lnTo>
                  <a:pt x="1732" y="1588"/>
                </a:lnTo>
                <a:lnTo>
                  <a:pt x="1722" y="1606"/>
                </a:lnTo>
                <a:lnTo>
                  <a:pt x="1717" y="1617"/>
                </a:lnTo>
                <a:lnTo>
                  <a:pt x="0" y="4905"/>
                </a:lnTo>
                <a:lnTo>
                  <a:pt x="3706" y="5067"/>
                </a:lnTo>
                <a:lnTo>
                  <a:pt x="3718" y="5068"/>
                </a:lnTo>
                <a:lnTo>
                  <a:pt x="3739" y="5068"/>
                </a:lnTo>
                <a:lnTo>
                  <a:pt x="3739" y="5068"/>
                </a:lnTo>
                <a:cubicBezTo>
                  <a:pt x="4167" y="5083"/>
                  <a:pt x="4604" y="4983"/>
                  <a:pt x="5002" y="4753"/>
                </a:cubicBezTo>
                <a:cubicBezTo>
                  <a:pt x="6134" y="4100"/>
                  <a:pt x="6522" y="2653"/>
                  <a:pt x="5870" y="1521"/>
                </a:cubicBezTo>
                <a:close/>
              </a:path>
            </a:pathLst>
          </a:custGeom>
          <a:solidFill>
            <a:schemeClr val="accent2"/>
          </a:solidFill>
          <a:ln>
            <a:noFill/>
          </a:ln>
        </p:spPr>
        <p:txBody>
          <a:bodyPr vert="horz" wrap="square" lIns="121917" tIns="60958" rIns="121917" bIns="60958" numCol="1" anchor="t" anchorCtr="0" compatLnSpc="1"/>
          <a:lstStyle/>
          <a:p>
            <a:endParaRPr lang="zh-CN" altLang="en-US"/>
          </a:p>
        </p:txBody>
      </p:sp>
      <p:sp>
        <p:nvSpPr>
          <p:cNvPr id="28" name="TextBox 8"/>
          <p:cNvSpPr txBox="1"/>
          <p:nvPr/>
        </p:nvSpPr>
        <p:spPr>
          <a:xfrm>
            <a:off x="5308863" y="2240961"/>
            <a:ext cx="765589" cy="677104"/>
          </a:xfrm>
          <a:prstGeom prst="rect">
            <a:avLst/>
          </a:prstGeom>
          <a:noFill/>
        </p:spPr>
        <p:txBody>
          <a:bodyPr wrap="none" lIns="121917" tIns="60958" rIns="121917" bIns="60958" rtlCol="0">
            <a:spAutoFit/>
          </a:bodyPr>
          <a:lstStyle/>
          <a:p>
            <a:pPr algn="ctr"/>
            <a:r>
              <a:rPr lang="en-US" altLang="zh-CN" sz="3600" dirty="0">
                <a:solidFill>
                  <a:schemeClr val="accent1">
                    <a:lumMod val="60000"/>
                    <a:lumOff val="40000"/>
                  </a:schemeClr>
                </a:solidFill>
                <a:latin typeface="Kozuka Gothic Pr6N M" pitchFamily="34" charset="-128"/>
                <a:ea typeface="Kozuka Gothic Pr6N M" pitchFamily="34" charset="-128"/>
              </a:rPr>
              <a:t>01</a:t>
            </a:r>
            <a:endParaRPr lang="zh-CN" altLang="en-US" sz="3600" dirty="0">
              <a:solidFill>
                <a:schemeClr val="accent1">
                  <a:lumMod val="60000"/>
                  <a:lumOff val="40000"/>
                </a:schemeClr>
              </a:solidFill>
              <a:latin typeface="Kozuka Gothic Pr6N M" pitchFamily="34" charset="-128"/>
              <a:ea typeface="Kozuka Gothic Pr6N M" pitchFamily="34" charset="-128"/>
            </a:endParaRPr>
          </a:p>
        </p:txBody>
      </p:sp>
      <p:sp>
        <p:nvSpPr>
          <p:cNvPr id="29" name="TextBox 9"/>
          <p:cNvSpPr txBox="1"/>
          <p:nvPr/>
        </p:nvSpPr>
        <p:spPr>
          <a:xfrm>
            <a:off x="5872131" y="3445417"/>
            <a:ext cx="765588" cy="677104"/>
          </a:xfrm>
          <a:prstGeom prst="rect">
            <a:avLst/>
          </a:prstGeom>
          <a:noFill/>
        </p:spPr>
        <p:txBody>
          <a:bodyPr wrap="none" lIns="121917" tIns="60958" rIns="121917" bIns="60958" rtlCol="0">
            <a:spAutoFit/>
          </a:bodyPr>
          <a:lstStyle/>
          <a:p>
            <a:pPr algn="ctr"/>
            <a:r>
              <a:rPr lang="en-US" altLang="zh-CN" sz="3600" dirty="0">
                <a:solidFill>
                  <a:schemeClr val="accent2">
                    <a:lumMod val="60000"/>
                    <a:lumOff val="40000"/>
                  </a:schemeClr>
                </a:solidFill>
                <a:latin typeface="Kozuka Gothic Pr6N M" pitchFamily="34" charset="-128"/>
                <a:ea typeface="Kozuka Gothic Pr6N M" pitchFamily="34" charset="-128"/>
              </a:rPr>
              <a:t>02</a:t>
            </a:r>
            <a:endParaRPr lang="zh-CN" altLang="en-US" sz="3600" dirty="0">
              <a:solidFill>
                <a:schemeClr val="accent2">
                  <a:lumMod val="60000"/>
                  <a:lumOff val="40000"/>
                </a:schemeClr>
              </a:solidFill>
              <a:latin typeface="Kozuka Gothic Pr6N M" pitchFamily="34" charset="-128"/>
              <a:ea typeface="Kozuka Gothic Pr6N M" pitchFamily="34" charset="-128"/>
            </a:endParaRPr>
          </a:p>
        </p:txBody>
      </p:sp>
      <p:sp>
        <p:nvSpPr>
          <p:cNvPr id="30" name="TextBox 10"/>
          <p:cNvSpPr txBox="1"/>
          <p:nvPr/>
        </p:nvSpPr>
        <p:spPr>
          <a:xfrm>
            <a:off x="5208142" y="4674441"/>
            <a:ext cx="765589" cy="677104"/>
          </a:xfrm>
          <a:prstGeom prst="rect">
            <a:avLst/>
          </a:prstGeom>
          <a:noFill/>
        </p:spPr>
        <p:txBody>
          <a:bodyPr wrap="none" lIns="121917" tIns="60958" rIns="121917" bIns="60958" rtlCol="0">
            <a:spAutoFit/>
          </a:bodyPr>
          <a:lstStyle/>
          <a:p>
            <a:pPr algn="ctr"/>
            <a:r>
              <a:rPr lang="en-US" altLang="zh-CN" sz="3600" dirty="0">
                <a:solidFill>
                  <a:schemeClr val="bg1"/>
                </a:solidFill>
                <a:latin typeface="Kozuka Gothic Pr6N M" pitchFamily="34" charset="-128"/>
                <a:ea typeface="Kozuka Gothic Pr6N M" pitchFamily="34" charset="-128"/>
              </a:rPr>
              <a:t>03</a:t>
            </a:r>
            <a:endParaRPr lang="zh-CN" altLang="en-US" sz="3600" dirty="0">
              <a:solidFill>
                <a:schemeClr val="bg1"/>
              </a:solidFill>
              <a:latin typeface="Kozuka Gothic Pr6N M" pitchFamily="34" charset="-128"/>
              <a:ea typeface="Kozuka Gothic Pr6N M" pitchFamily="34" charset="-128"/>
            </a:endParaRPr>
          </a:p>
        </p:txBody>
      </p:sp>
      <p:sp>
        <p:nvSpPr>
          <p:cNvPr id="31" name="TextBox 11"/>
          <p:cNvSpPr txBox="1"/>
          <p:nvPr/>
        </p:nvSpPr>
        <p:spPr>
          <a:xfrm>
            <a:off x="3797656" y="4668628"/>
            <a:ext cx="765589" cy="677104"/>
          </a:xfrm>
          <a:prstGeom prst="rect">
            <a:avLst/>
          </a:prstGeom>
          <a:noFill/>
        </p:spPr>
        <p:txBody>
          <a:bodyPr wrap="none" lIns="121917" tIns="60958" rIns="121917" bIns="60958" rtlCol="0">
            <a:spAutoFit/>
          </a:bodyPr>
          <a:lstStyle/>
          <a:p>
            <a:pPr algn="ctr"/>
            <a:r>
              <a:rPr lang="en-US" altLang="zh-CN" sz="3600" dirty="0">
                <a:solidFill>
                  <a:schemeClr val="accent1">
                    <a:lumMod val="60000"/>
                    <a:lumOff val="40000"/>
                  </a:schemeClr>
                </a:solidFill>
                <a:latin typeface="Kozuka Gothic Pr6N M" pitchFamily="34" charset="-128"/>
                <a:ea typeface="Kozuka Gothic Pr6N M" pitchFamily="34" charset="-128"/>
              </a:rPr>
              <a:t>04</a:t>
            </a:r>
            <a:endParaRPr lang="zh-CN" altLang="en-US" sz="3600" dirty="0">
              <a:solidFill>
                <a:schemeClr val="accent1">
                  <a:lumMod val="60000"/>
                  <a:lumOff val="40000"/>
                </a:schemeClr>
              </a:solidFill>
              <a:latin typeface="Kozuka Gothic Pr6N M" pitchFamily="34" charset="-128"/>
              <a:ea typeface="Kozuka Gothic Pr6N M" pitchFamily="34" charset="-128"/>
            </a:endParaRPr>
          </a:p>
        </p:txBody>
      </p:sp>
      <p:sp>
        <p:nvSpPr>
          <p:cNvPr id="32" name="TextBox 12"/>
          <p:cNvSpPr txBox="1"/>
          <p:nvPr/>
        </p:nvSpPr>
        <p:spPr>
          <a:xfrm>
            <a:off x="3161266" y="3493533"/>
            <a:ext cx="765589" cy="677104"/>
          </a:xfrm>
          <a:prstGeom prst="rect">
            <a:avLst/>
          </a:prstGeom>
          <a:noFill/>
        </p:spPr>
        <p:txBody>
          <a:bodyPr wrap="none" lIns="121917" tIns="60958" rIns="121917" bIns="60958" rtlCol="0">
            <a:spAutoFit/>
          </a:bodyPr>
          <a:lstStyle/>
          <a:p>
            <a:pPr algn="ctr"/>
            <a:r>
              <a:rPr lang="en-US" altLang="zh-CN" sz="3600" dirty="0">
                <a:solidFill>
                  <a:schemeClr val="accent2">
                    <a:lumMod val="60000"/>
                    <a:lumOff val="40000"/>
                  </a:schemeClr>
                </a:solidFill>
                <a:latin typeface="Kozuka Gothic Pr6N M" pitchFamily="34" charset="-128"/>
                <a:ea typeface="Kozuka Gothic Pr6N M" pitchFamily="34" charset="-128"/>
              </a:rPr>
              <a:t>05</a:t>
            </a:r>
            <a:endParaRPr lang="zh-CN" altLang="en-US" sz="3600" dirty="0">
              <a:solidFill>
                <a:schemeClr val="accent2">
                  <a:lumMod val="60000"/>
                  <a:lumOff val="40000"/>
                </a:schemeClr>
              </a:solidFill>
              <a:latin typeface="Kozuka Gothic Pr6N M" pitchFamily="34" charset="-128"/>
              <a:ea typeface="Kozuka Gothic Pr6N M" pitchFamily="34" charset="-128"/>
            </a:endParaRPr>
          </a:p>
        </p:txBody>
      </p:sp>
      <p:sp>
        <p:nvSpPr>
          <p:cNvPr id="33" name="TextBox 13"/>
          <p:cNvSpPr txBox="1"/>
          <p:nvPr/>
        </p:nvSpPr>
        <p:spPr>
          <a:xfrm>
            <a:off x="3805805" y="2240961"/>
            <a:ext cx="765589" cy="677104"/>
          </a:xfrm>
          <a:prstGeom prst="rect">
            <a:avLst/>
          </a:prstGeom>
          <a:noFill/>
        </p:spPr>
        <p:txBody>
          <a:bodyPr wrap="none" lIns="121917" tIns="60958" rIns="121917" bIns="60958" rtlCol="0">
            <a:spAutoFit/>
          </a:bodyPr>
          <a:lstStyle/>
          <a:p>
            <a:pPr algn="ctr"/>
            <a:r>
              <a:rPr lang="en-US" altLang="zh-CN" sz="3600" dirty="0">
                <a:solidFill>
                  <a:schemeClr val="bg1"/>
                </a:solidFill>
                <a:latin typeface="Kozuka Gothic Pr6N M" pitchFamily="34" charset="-128"/>
                <a:ea typeface="Kozuka Gothic Pr6N M" pitchFamily="34" charset="-128"/>
              </a:rPr>
              <a:t>06</a:t>
            </a:r>
            <a:endParaRPr lang="zh-CN" altLang="en-US" sz="3600" dirty="0">
              <a:solidFill>
                <a:schemeClr val="bg1"/>
              </a:solidFill>
              <a:latin typeface="Kozuka Gothic Pr6N M" pitchFamily="34" charset="-128"/>
              <a:ea typeface="Kozuka Gothic Pr6N M" pitchFamily="34" charset="-128"/>
            </a:endParaRPr>
          </a:p>
        </p:txBody>
      </p:sp>
      <p:sp>
        <p:nvSpPr>
          <p:cNvPr id="35" name="Rectangle 13" descr="FD1DDF730CE4456e89755B07FE1653D0# #Rectangle 13"/>
          <p:cNvSpPr>
            <a:spLocks noChangeArrowheads="1"/>
          </p:cNvSpPr>
          <p:nvPr/>
        </p:nvSpPr>
        <p:spPr bwMode="auto">
          <a:xfrm>
            <a:off x="7095872" y="3711972"/>
            <a:ext cx="3168352" cy="27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b="1" dirty="0">
                <a:solidFill>
                  <a:schemeClr val="accent3"/>
                </a:solidFill>
                <a:sym typeface="+mn-ea"/>
              </a:rPr>
              <a:t>幼儿园社会安全事故</a:t>
            </a:r>
            <a:endParaRPr lang="en-US" altLang="zh-CN" sz="1300" dirty="0">
              <a:solidFill>
                <a:schemeClr val="tx1">
                  <a:lumMod val="75000"/>
                </a:schemeClr>
              </a:solidFill>
              <a:latin typeface="方正兰亭纤黑简体" pitchFamily="65" charset="-122"/>
              <a:ea typeface="方正兰亭纤黑简体" pitchFamily="65" charset="-122"/>
            </a:endParaRPr>
          </a:p>
        </p:txBody>
      </p:sp>
      <p:sp>
        <p:nvSpPr>
          <p:cNvPr id="37" name="Rectangle 13" descr="FD1DDF730CE4456e89755B07FE1653D0# #Rectangle 13"/>
          <p:cNvSpPr>
            <a:spLocks noChangeArrowheads="1"/>
          </p:cNvSpPr>
          <p:nvPr/>
        </p:nvSpPr>
        <p:spPr bwMode="auto">
          <a:xfrm>
            <a:off x="6508981" y="5218732"/>
            <a:ext cx="3168352" cy="27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b="1" dirty="0">
                <a:solidFill>
                  <a:schemeClr val="accent3"/>
                </a:solidFill>
                <a:sym typeface="+mn-ea"/>
              </a:rPr>
              <a:t>幼儿园校舍设施伤害事故</a:t>
            </a:r>
            <a:endParaRPr lang="en-US" altLang="zh-CN" sz="1300" dirty="0">
              <a:solidFill>
                <a:schemeClr val="tx1">
                  <a:lumMod val="75000"/>
                </a:schemeClr>
              </a:solidFill>
              <a:latin typeface="方正兰亭纤黑简体" pitchFamily="65" charset="-122"/>
              <a:ea typeface="方正兰亭纤黑简体" pitchFamily="65" charset="-122"/>
            </a:endParaRPr>
          </a:p>
        </p:txBody>
      </p:sp>
      <p:sp>
        <p:nvSpPr>
          <p:cNvPr id="39" name="Rectangle 13" descr="FD1DDF730CE4456e89755B07FE1653D0# #Rectangle 13"/>
          <p:cNvSpPr>
            <a:spLocks noChangeArrowheads="1"/>
          </p:cNvSpPr>
          <p:nvPr/>
        </p:nvSpPr>
        <p:spPr bwMode="auto">
          <a:xfrm>
            <a:off x="326105" y="2169144"/>
            <a:ext cx="3168352" cy="27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800" b="1" dirty="0">
                <a:solidFill>
                  <a:schemeClr val="accent3"/>
                </a:solidFill>
                <a:sym typeface="+mn-ea"/>
              </a:rPr>
              <a:t>幼儿园其他安全事故</a:t>
            </a:r>
            <a:endParaRPr lang="en-US" altLang="zh-CN" sz="1300" dirty="0">
              <a:solidFill>
                <a:schemeClr val="tx1">
                  <a:lumMod val="75000"/>
                </a:schemeClr>
              </a:solidFill>
              <a:latin typeface="方正兰亭纤黑简体" pitchFamily="65" charset="-122"/>
              <a:ea typeface="方正兰亭纤黑简体" pitchFamily="65" charset="-122"/>
            </a:endParaRPr>
          </a:p>
        </p:txBody>
      </p:sp>
      <p:sp>
        <p:nvSpPr>
          <p:cNvPr id="41" name="Rectangle 13" descr="FD1DDF730CE4456e89755B07FE1653D0# #Rectangle 13"/>
          <p:cNvSpPr>
            <a:spLocks noChangeArrowheads="1"/>
          </p:cNvSpPr>
          <p:nvPr/>
        </p:nvSpPr>
        <p:spPr bwMode="auto">
          <a:xfrm>
            <a:off x="-41275" y="3726815"/>
            <a:ext cx="2863215" cy="553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800" b="1" dirty="0">
                <a:solidFill>
                  <a:schemeClr val="accent3"/>
                </a:solidFill>
                <a:sym typeface="+mn-ea"/>
              </a:rPr>
              <a:t>幼儿园食物中毒及公共卫生</a:t>
            </a:r>
          </a:p>
          <a:p>
            <a:pPr algn="r" eaLnBrk="1" hangingPunct="1">
              <a:spcBef>
                <a:spcPct val="0"/>
              </a:spcBef>
              <a:buNone/>
              <a:defRPr/>
            </a:pPr>
            <a:r>
              <a:rPr lang="zh-CN" altLang="en-US" sz="1800" b="1" dirty="0">
                <a:solidFill>
                  <a:schemeClr val="accent3"/>
                </a:solidFill>
                <a:sym typeface="+mn-ea"/>
              </a:rPr>
              <a:t>事件</a:t>
            </a:r>
            <a:endParaRPr lang="en-US" altLang="zh-CN" sz="1300" dirty="0">
              <a:solidFill>
                <a:schemeClr val="bg1">
                  <a:lumMod val="65000"/>
                </a:schemeClr>
              </a:solidFill>
              <a:latin typeface="方正兰亭纤黑简体" pitchFamily="65" charset="-122"/>
              <a:ea typeface="方正兰亭纤黑简体" pitchFamily="65" charset="-122"/>
            </a:endParaRPr>
          </a:p>
        </p:txBody>
      </p:sp>
      <p:sp>
        <p:nvSpPr>
          <p:cNvPr id="43" name="Rectangle 13" descr="FD1DDF730CE4456e89755B07FE1653D0# #Rectangle 13"/>
          <p:cNvSpPr>
            <a:spLocks noChangeArrowheads="1"/>
          </p:cNvSpPr>
          <p:nvPr/>
        </p:nvSpPr>
        <p:spPr bwMode="auto">
          <a:xfrm>
            <a:off x="122905" y="5218732"/>
            <a:ext cx="3168352" cy="27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800" b="1" dirty="0">
                <a:solidFill>
                  <a:schemeClr val="accent3"/>
                </a:solidFill>
                <a:sym typeface="+mn-ea"/>
              </a:rPr>
              <a:t>幼儿自伤、互伤或走失事故</a:t>
            </a:r>
            <a:endParaRPr lang="en-US" altLang="zh-CN" sz="1300" dirty="0">
              <a:solidFill>
                <a:schemeClr val="tx1">
                  <a:lumMod val="75000"/>
                </a:schemeClr>
              </a:solidFill>
              <a:latin typeface="方正兰亭纤黑简体" pitchFamily="65" charset="-122"/>
              <a:ea typeface="方正兰亭纤黑简体" pitchFamily="65" charset="-122"/>
            </a:endParaRPr>
          </a:p>
        </p:txBody>
      </p:sp>
      <p:sp>
        <p:nvSpPr>
          <p:cNvPr id="48" name="文本框 47"/>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grpSp>
        <p:nvGrpSpPr>
          <p:cNvPr id="2" name="组合 15"/>
          <p:cNvGrpSpPr/>
          <p:nvPr/>
        </p:nvGrpSpPr>
        <p:grpSpPr bwMode="auto">
          <a:xfrm>
            <a:off x="113665" y="1126490"/>
            <a:ext cx="10535285" cy="525780"/>
            <a:chOff x="6168776" y="1221671"/>
            <a:chExt cx="6507515" cy="606624"/>
          </a:xfrm>
        </p:grpSpPr>
        <p:sp>
          <p:nvSpPr>
            <p:cNvPr id="3" name="圆角矩形 2"/>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4" name="文本框 13"/>
            <p:cNvSpPr txBox="1">
              <a:spLocks noChangeArrowheads="1"/>
            </p:cNvSpPr>
            <p:nvPr/>
          </p:nvSpPr>
          <p:spPr bwMode="auto">
            <a:xfrm>
              <a:off x="6834600" y="1233423"/>
              <a:ext cx="5841691"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幼儿园常见意外伤害事故的六个分类</a:t>
              </a:r>
              <a:endParaRPr lang="zh-CN" altLang="en-US" sz="2400" b="1" dirty="0">
                <a:solidFill>
                  <a:srgbClr val="92D050"/>
                </a:solidFill>
                <a:latin typeface="微软雅黑" panose="020B0503020204020204" pitchFamily="34" charset="-122"/>
              </a:endParaRPr>
            </a:p>
          </p:txBody>
        </p:sp>
      </p:grpSp>
      <p:grpSp>
        <p:nvGrpSpPr>
          <p:cNvPr id="8" name="组合 7"/>
          <p:cNvGrpSpPr/>
          <p:nvPr/>
        </p:nvGrpSpPr>
        <p:grpSpPr>
          <a:xfrm>
            <a:off x="-217170" y="0"/>
            <a:ext cx="11468735" cy="1135560"/>
            <a:chOff x="-217076" y="-8"/>
            <a:chExt cx="8257446" cy="1135380"/>
          </a:xfrm>
        </p:grpSpPr>
        <p:sp>
          <p:nvSpPr>
            <p:cNvPr id="9" name="直角三角形 8"/>
            <p:cNvSpPr/>
            <p:nvPr/>
          </p:nvSpPr>
          <p:spPr>
            <a:xfrm flipV="1">
              <a:off x="0" y="-8"/>
              <a:ext cx="8040370"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17076" y="86338"/>
              <a:ext cx="6825960" cy="583472"/>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 探寻</a:t>
              </a:r>
              <a:r>
                <a:rPr lang="en-US" altLang="zh-CN" sz="3200" b="1" dirty="0" smtClean="0">
                  <a:latin typeface="微软雅黑" panose="020B0503020204020204" pitchFamily="34" charset="-122"/>
                  <a:ea typeface="微软雅黑" panose="020B0503020204020204" pitchFamily="34" charset="-122"/>
                </a:rPr>
                <a:t>1 </a:t>
              </a:r>
              <a:r>
                <a:rPr lang="zh-CN" altLang="en-US" sz="3200" b="1" dirty="0" smtClean="0">
                  <a:latin typeface="微软雅黑" panose="020B0503020204020204" pitchFamily="34" charset="-122"/>
                  <a:ea typeface="微软雅黑" panose="020B0503020204020204" pitchFamily="34" charset="-122"/>
                </a:rPr>
                <a:t>幼儿园常见意外伤害事故和安全教育</a:t>
              </a:r>
            </a:p>
          </p:txBody>
        </p:sp>
      </p:grpSp>
      <p:pic>
        <p:nvPicPr>
          <p:cNvPr id="11" name="图片 10"/>
          <p:cNvPicPr>
            <a:picLocks noChangeAspect="1"/>
          </p:cNvPicPr>
          <p:nvPr/>
        </p:nvPicPr>
        <p:blipFill>
          <a:blip r:embed="rId3"/>
          <a:stretch>
            <a:fillRect/>
          </a:stretch>
        </p:blipFill>
        <p:spPr>
          <a:xfrm>
            <a:off x="8788400" y="1136650"/>
            <a:ext cx="3098800" cy="2086610"/>
          </a:xfrm>
          <a:prstGeom prst="rect">
            <a:avLst/>
          </a:prstGeom>
        </p:spPr>
      </p:pic>
      <p:pic>
        <p:nvPicPr>
          <p:cNvPr id="12" name="图片 11"/>
          <p:cNvPicPr>
            <a:picLocks noChangeAspect="1"/>
          </p:cNvPicPr>
          <p:nvPr/>
        </p:nvPicPr>
        <p:blipFill>
          <a:blip r:embed="rId4"/>
          <a:stretch>
            <a:fillRect/>
          </a:stretch>
        </p:blipFill>
        <p:spPr>
          <a:xfrm>
            <a:off x="9098280" y="4170045"/>
            <a:ext cx="3016885" cy="2364105"/>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anim calcmode="lin" valueType="num">
                                      <p:cBhvr>
                                        <p:cTn id="10" dur="500" fill="hold"/>
                                        <p:tgtEl>
                                          <p:spTgt spid="22"/>
                                        </p:tgtEl>
                                        <p:attrNameLst>
                                          <p:attrName>ppt_x</p:attrName>
                                        </p:attrNameLst>
                                      </p:cBhvr>
                                      <p:tavLst>
                                        <p:tav tm="0">
                                          <p:val>
                                            <p:fltVal val="0.5"/>
                                          </p:val>
                                        </p:tav>
                                        <p:tav tm="100000">
                                          <p:val>
                                            <p:strVal val="#ppt_x"/>
                                          </p:val>
                                        </p:tav>
                                      </p:tavLst>
                                    </p:anim>
                                    <p:anim calcmode="lin" valueType="num">
                                      <p:cBhvr>
                                        <p:cTn id="11" dur="500" fill="hold"/>
                                        <p:tgtEl>
                                          <p:spTgt spid="2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anim calcmode="lin" valueType="num">
                                      <p:cBhvr>
                                        <p:cTn id="17" dur="500" fill="hold"/>
                                        <p:tgtEl>
                                          <p:spTgt spid="28"/>
                                        </p:tgtEl>
                                        <p:attrNameLst>
                                          <p:attrName>ppt_x</p:attrName>
                                        </p:attrNameLst>
                                      </p:cBhvr>
                                      <p:tavLst>
                                        <p:tav tm="0">
                                          <p:val>
                                            <p:fltVal val="0.5"/>
                                          </p:val>
                                        </p:tav>
                                        <p:tav tm="100000">
                                          <p:val>
                                            <p:strVal val="#ppt_x"/>
                                          </p:val>
                                        </p:tav>
                                      </p:tavLst>
                                    </p:anim>
                                    <p:anim calcmode="lin" valueType="num">
                                      <p:cBhvr>
                                        <p:cTn id="18" dur="500" fill="hold"/>
                                        <p:tgtEl>
                                          <p:spTgt spid="28"/>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fltVal val="0.5"/>
                                          </p:val>
                                        </p:tav>
                                        <p:tav tm="100000">
                                          <p:val>
                                            <p:strVal val="#ppt_x"/>
                                          </p:val>
                                        </p:tav>
                                      </p:tavLst>
                                    </p:anim>
                                    <p:anim calcmode="lin" valueType="num">
                                      <p:cBhvr>
                                        <p:cTn id="25" dur="500" fill="hold"/>
                                        <p:tgtEl>
                                          <p:spTgt spid="2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fltVal val="0.5"/>
                                          </p:val>
                                        </p:tav>
                                        <p:tav tm="100000">
                                          <p:val>
                                            <p:strVal val="#ppt_x"/>
                                          </p:val>
                                        </p:tav>
                                      </p:tavLst>
                                    </p:anim>
                                    <p:anim calcmode="lin" valueType="num">
                                      <p:cBhvr>
                                        <p:cTn id="32" dur="500" fill="hold"/>
                                        <p:tgtEl>
                                          <p:spTgt spid="2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40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anim calcmode="lin" valueType="num">
                                      <p:cBhvr>
                                        <p:cTn id="45" dur="500" fill="hold"/>
                                        <p:tgtEl>
                                          <p:spTgt spid="30"/>
                                        </p:tgtEl>
                                        <p:attrNameLst>
                                          <p:attrName>ppt_x</p:attrName>
                                        </p:attrNameLst>
                                      </p:cBhvr>
                                      <p:tavLst>
                                        <p:tav tm="0">
                                          <p:val>
                                            <p:fltVal val="0.5"/>
                                          </p:val>
                                        </p:tav>
                                        <p:tav tm="100000">
                                          <p:val>
                                            <p:strVal val="#ppt_x"/>
                                          </p:val>
                                        </p:tav>
                                      </p:tavLst>
                                    </p:anim>
                                    <p:anim calcmode="lin" valueType="num">
                                      <p:cBhvr>
                                        <p:cTn id="46" dur="500" fill="hold"/>
                                        <p:tgtEl>
                                          <p:spTgt spid="30"/>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6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anim calcmode="lin" valueType="num">
                                      <p:cBhvr>
                                        <p:cTn id="52" dur="500" fill="hold"/>
                                        <p:tgtEl>
                                          <p:spTgt spid="23"/>
                                        </p:tgtEl>
                                        <p:attrNameLst>
                                          <p:attrName>ppt_x</p:attrName>
                                        </p:attrNameLst>
                                      </p:cBhvr>
                                      <p:tavLst>
                                        <p:tav tm="0">
                                          <p:val>
                                            <p:fltVal val="0.5"/>
                                          </p:val>
                                        </p:tav>
                                        <p:tav tm="100000">
                                          <p:val>
                                            <p:strVal val="#ppt_x"/>
                                          </p:val>
                                        </p:tav>
                                      </p:tavLst>
                                    </p:anim>
                                    <p:anim calcmode="lin" valueType="num">
                                      <p:cBhvr>
                                        <p:cTn id="53" dur="500" fill="hold"/>
                                        <p:tgtEl>
                                          <p:spTgt spid="23"/>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anim calcmode="lin" valueType="num">
                                      <p:cBhvr>
                                        <p:cTn id="59" dur="500" fill="hold"/>
                                        <p:tgtEl>
                                          <p:spTgt spid="31"/>
                                        </p:tgtEl>
                                        <p:attrNameLst>
                                          <p:attrName>ppt_x</p:attrName>
                                        </p:attrNameLst>
                                      </p:cBhvr>
                                      <p:tavLst>
                                        <p:tav tm="0">
                                          <p:val>
                                            <p:fltVal val="0.5"/>
                                          </p:val>
                                        </p:tav>
                                        <p:tav tm="100000">
                                          <p:val>
                                            <p:strVal val="#ppt_x"/>
                                          </p:val>
                                        </p:tav>
                                      </p:tavLst>
                                    </p:anim>
                                    <p:anim calcmode="lin" valueType="num">
                                      <p:cBhvr>
                                        <p:cTn id="60" dur="500" fill="hold"/>
                                        <p:tgtEl>
                                          <p:spTgt spid="31"/>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80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anim calcmode="lin" valueType="num">
                                      <p:cBhvr>
                                        <p:cTn id="66" dur="500" fill="hold"/>
                                        <p:tgtEl>
                                          <p:spTgt spid="26"/>
                                        </p:tgtEl>
                                        <p:attrNameLst>
                                          <p:attrName>ppt_x</p:attrName>
                                        </p:attrNameLst>
                                      </p:cBhvr>
                                      <p:tavLst>
                                        <p:tav tm="0">
                                          <p:val>
                                            <p:fltVal val="0.5"/>
                                          </p:val>
                                        </p:tav>
                                        <p:tav tm="100000">
                                          <p:val>
                                            <p:strVal val="#ppt_x"/>
                                          </p:val>
                                        </p:tav>
                                      </p:tavLst>
                                    </p:anim>
                                    <p:anim calcmode="lin" valueType="num">
                                      <p:cBhvr>
                                        <p:cTn id="67" dur="500" fill="hold"/>
                                        <p:tgtEl>
                                          <p:spTgt spid="26"/>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800"/>
                                  </p:stCondLst>
                                  <p:childTnLst>
                                    <p:set>
                                      <p:cBhvr>
                                        <p:cTn id="69" dur="1" fill="hold">
                                          <p:stCondLst>
                                            <p:cond delay="0"/>
                                          </p:stCondLst>
                                        </p:cTn>
                                        <p:tgtEl>
                                          <p:spTgt spid="32"/>
                                        </p:tgtEl>
                                        <p:attrNameLst>
                                          <p:attrName>style.visibility</p:attrName>
                                        </p:attrNameLst>
                                      </p:cBhvr>
                                      <p:to>
                                        <p:strVal val="visible"/>
                                      </p:to>
                                    </p:set>
                                    <p:anim calcmode="lin" valueType="num">
                                      <p:cBhvr>
                                        <p:cTn id="70" dur="500" fill="hold"/>
                                        <p:tgtEl>
                                          <p:spTgt spid="32"/>
                                        </p:tgtEl>
                                        <p:attrNameLst>
                                          <p:attrName>ppt_w</p:attrName>
                                        </p:attrNameLst>
                                      </p:cBhvr>
                                      <p:tavLst>
                                        <p:tav tm="0">
                                          <p:val>
                                            <p:fltVal val="0"/>
                                          </p:val>
                                        </p:tav>
                                        <p:tav tm="100000">
                                          <p:val>
                                            <p:strVal val="#ppt_w"/>
                                          </p:val>
                                        </p:tav>
                                      </p:tavLst>
                                    </p:anim>
                                    <p:anim calcmode="lin" valueType="num">
                                      <p:cBhvr>
                                        <p:cTn id="71" dur="500" fill="hold"/>
                                        <p:tgtEl>
                                          <p:spTgt spid="32"/>
                                        </p:tgtEl>
                                        <p:attrNameLst>
                                          <p:attrName>ppt_h</p:attrName>
                                        </p:attrNameLst>
                                      </p:cBhvr>
                                      <p:tavLst>
                                        <p:tav tm="0">
                                          <p:val>
                                            <p:fltVal val="0"/>
                                          </p:val>
                                        </p:tav>
                                        <p:tav tm="100000">
                                          <p:val>
                                            <p:strVal val="#ppt_h"/>
                                          </p:val>
                                        </p:tav>
                                      </p:tavLst>
                                    </p:anim>
                                    <p:animEffect transition="in" filter="fade">
                                      <p:cBhvr>
                                        <p:cTn id="72" dur="500"/>
                                        <p:tgtEl>
                                          <p:spTgt spid="32"/>
                                        </p:tgtEl>
                                      </p:cBhvr>
                                    </p:animEffect>
                                    <p:anim calcmode="lin" valueType="num">
                                      <p:cBhvr>
                                        <p:cTn id="73" dur="500" fill="hold"/>
                                        <p:tgtEl>
                                          <p:spTgt spid="32"/>
                                        </p:tgtEl>
                                        <p:attrNameLst>
                                          <p:attrName>ppt_x</p:attrName>
                                        </p:attrNameLst>
                                      </p:cBhvr>
                                      <p:tavLst>
                                        <p:tav tm="0">
                                          <p:val>
                                            <p:fltVal val="0.5"/>
                                          </p:val>
                                        </p:tav>
                                        <p:tav tm="100000">
                                          <p:val>
                                            <p:strVal val="#ppt_x"/>
                                          </p:val>
                                        </p:tav>
                                      </p:tavLst>
                                    </p:anim>
                                    <p:anim calcmode="lin" valueType="num">
                                      <p:cBhvr>
                                        <p:cTn id="74" dur="500" fill="hold"/>
                                        <p:tgtEl>
                                          <p:spTgt spid="32"/>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100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1000"/>
                                  </p:stCondLst>
                                  <p:childTnLst>
                                    <p:set>
                                      <p:cBhvr>
                                        <p:cTn id="83" dur="1" fill="hold">
                                          <p:stCondLst>
                                            <p:cond delay="0"/>
                                          </p:stCondLst>
                                        </p:cTn>
                                        <p:tgtEl>
                                          <p:spTgt spid="33"/>
                                        </p:tgtEl>
                                        <p:attrNameLst>
                                          <p:attrName>style.visibility</p:attrName>
                                        </p:attrNameLst>
                                      </p:cBhvr>
                                      <p:to>
                                        <p:strVal val="visible"/>
                                      </p:to>
                                    </p:set>
                                    <p:anim calcmode="lin" valueType="num">
                                      <p:cBhvr>
                                        <p:cTn id="84" dur="500" fill="hold"/>
                                        <p:tgtEl>
                                          <p:spTgt spid="33"/>
                                        </p:tgtEl>
                                        <p:attrNameLst>
                                          <p:attrName>ppt_w</p:attrName>
                                        </p:attrNameLst>
                                      </p:cBhvr>
                                      <p:tavLst>
                                        <p:tav tm="0">
                                          <p:val>
                                            <p:fltVal val="0"/>
                                          </p:val>
                                        </p:tav>
                                        <p:tav tm="100000">
                                          <p:val>
                                            <p:strVal val="#ppt_w"/>
                                          </p:val>
                                        </p:tav>
                                      </p:tavLst>
                                    </p:anim>
                                    <p:anim calcmode="lin" valueType="num">
                                      <p:cBhvr>
                                        <p:cTn id="85" dur="500" fill="hold"/>
                                        <p:tgtEl>
                                          <p:spTgt spid="33"/>
                                        </p:tgtEl>
                                        <p:attrNameLst>
                                          <p:attrName>ppt_h</p:attrName>
                                        </p:attrNameLst>
                                      </p:cBhvr>
                                      <p:tavLst>
                                        <p:tav tm="0">
                                          <p:val>
                                            <p:fltVal val="0"/>
                                          </p:val>
                                        </p:tav>
                                        <p:tav tm="100000">
                                          <p:val>
                                            <p:strVal val="#ppt_h"/>
                                          </p:val>
                                        </p:tav>
                                      </p:tavLst>
                                    </p:anim>
                                    <p:animEffect transition="in" filter="fade">
                                      <p:cBhvr>
                                        <p:cTn id="86" dur="500"/>
                                        <p:tgtEl>
                                          <p:spTgt spid="33"/>
                                        </p:tgtEl>
                                      </p:cBhvr>
                                    </p:animEffect>
                                    <p:anim calcmode="lin" valueType="num">
                                      <p:cBhvr>
                                        <p:cTn id="87" dur="500" fill="hold"/>
                                        <p:tgtEl>
                                          <p:spTgt spid="33"/>
                                        </p:tgtEl>
                                        <p:attrNameLst>
                                          <p:attrName>ppt_x</p:attrName>
                                        </p:attrNameLst>
                                      </p:cBhvr>
                                      <p:tavLst>
                                        <p:tav tm="0">
                                          <p:val>
                                            <p:fltVal val="0.5"/>
                                          </p:val>
                                        </p:tav>
                                        <p:tav tm="100000">
                                          <p:val>
                                            <p:strVal val="#ppt_x"/>
                                          </p:val>
                                        </p:tav>
                                      </p:tavLst>
                                    </p:anim>
                                    <p:anim calcmode="lin" valueType="num">
                                      <p:cBhvr>
                                        <p:cTn id="88" dur="500" fill="hold"/>
                                        <p:tgtEl>
                                          <p:spTgt spid="33"/>
                                        </p:tgtEl>
                                        <p:attrNameLst>
                                          <p:attrName>ppt_y</p:attrName>
                                        </p:attrNameLst>
                                      </p:cBhvr>
                                      <p:tavLst>
                                        <p:tav tm="0">
                                          <p:val>
                                            <p:fltVal val="0.5"/>
                                          </p:val>
                                        </p:tav>
                                        <p:tav tm="100000">
                                          <p:val>
                                            <p:strVal val="#ppt_y"/>
                                          </p:val>
                                        </p:tav>
                                      </p:tavLst>
                                    </p:anim>
                                  </p:childTnLst>
                                </p:cTn>
                              </p:par>
                              <p:par>
                                <p:cTn id="89" presetID="22" presetClass="entr" presetSubtype="8"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left)">
                                      <p:cBhvr>
                                        <p:cTn id="91" dur="500"/>
                                        <p:tgtEl>
                                          <p:spTgt spid="21"/>
                                        </p:tgtEl>
                                      </p:cBhvr>
                                    </p:animEffect>
                                  </p:childTnLst>
                                </p:cTn>
                              </p:par>
                              <p:par>
                                <p:cTn id="92" presetID="22" presetClass="entr" presetSubtype="8" fill="hold" grpId="0" nodeType="withEffect">
                                  <p:stCondLst>
                                    <p:cond delay="200"/>
                                  </p:stCondLst>
                                  <p:childTnLst>
                                    <p:set>
                                      <p:cBhvr>
                                        <p:cTn id="93" dur="1" fill="hold">
                                          <p:stCondLst>
                                            <p:cond delay="0"/>
                                          </p:stCondLst>
                                        </p:cTn>
                                        <p:tgtEl>
                                          <p:spTgt spid="35"/>
                                        </p:tgtEl>
                                        <p:attrNameLst>
                                          <p:attrName>style.visibility</p:attrName>
                                        </p:attrNameLst>
                                      </p:cBhvr>
                                      <p:to>
                                        <p:strVal val="visible"/>
                                      </p:to>
                                    </p:set>
                                    <p:animEffect transition="in" filter="wipe(left)">
                                      <p:cBhvr>
                                        <p:cTn id="94" dur="500"/>
                                        <p:tgtEl>
                                          <p:spTgt spid="35"/>
                                        </p:tgtEl>
                                      </p:cBhvr>
                                    </p:animEffect>
                                  </p:childTnLst>
                                </p:cTn>
                              </p:par>
                              <p:par>
                                <p:cTn id="95" presetID="22" presetClass="entr" presetSubtype="8" fill="hold" grpId="0" nodeType="withEffect">
                                  <p:stCondLst>
                                    <p:cond delay="40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par>
                                <p:cTn id="98" presetID="22" presetClass="entr" presetSubtype="2" fill="hold" grpId="0" nodeType="withEffect">
                                  <p:stCondLst>
                                    <p:cond delay="600"/>
                                  </p:stCondLst>
                                  <p:childTnLst>
                                    <p:set>
                                      <p:cBhvr>
                                        <p:cTn id="99" dur="1" fill="hold">
                                          <p:stCondLst>
                                            <p:cond delay="0"/>
                                          </p:stCondLst>
                                        </p:cTn>
                                        <p:tgtEl>
                                          <p:spTgt spid="43"/>
                                        </p:tgtEl>
                                        <p:attrNameLst>
                                          <p:attrName>style.visibility</p:attrName>
                                        </p:attrNameLst>
                                      </p:cBhvr>
                                      <p:to>
                                        <p:strVal val="visible"/>
                                      </p:to>
                                    </p:set>
                                    <p:animEffect transition="in" filter="wipe(right)">
                                      <p:cBhvr>
                                        <p:cTn id="100" dur="500"/>
                                        <p:tgtEl>
                                          <p:spTgt spid="43"/>
                                        </p:tgtEl>
                                      </p:cBhvr>
                                    </p:animEffect>
                                  </p:childTnLst>
                                </p:cTn>
                              </p:par>
                              <p:par>
                                <p:cTn id="101" presetID="22" presetClass="entr" presetSubtype="2" fill="hold" grpId="0" nodeType="withEffect">
                                  <p:stCondLst>
                                    <p:cond delay="800"/>
                                  </p:stCondLst>
                                  <p:childTnLst>
                                    <p:set>
                                      <p:cBhvr>
                                        <p:cTn id="102" dur="1" fill="hold">
                                          <p:stCondLst>
                                            <p:cond delay="0"/>
                                          </p:stCondLst>
                                        </p:cTn>
                                        <p:tgtEl>
                                          <p:spTgt spid="41"/>
                                        </p:tgtEl>
                                        <p:attrNameLst>
                                          <p:attrName>style.visibility</p:attrName>
                                        </p:attrNameLst>
                                      </p:cBhvr>
                                      <p:to>
                                        <p:strVal val="visible"/>
                                      </p:to>
                                    </p:set>
                                    <p:animEffect transition="in" filter="wipe(right)">
                                      <p:cBhvr>
                                        <p:cTn id="103" dur="500"/>
                                        <p:tgtEl>
                                          <p:spTgt spid="41"/>
                                        </p:tgtEl>
                                      </p:cBhvr>
                                    </p:animEffect>
                                  </p:childTnLst>
                                </p:cTn>
                              </p:par>
                              <p:par>
                                <p:cTn id="104" presetID="22" presetClass="entr" presetSubtype="2" fill="hold" grpId="0" nodeType="withEffect">
                                  <p:stCondLst>
                                    <p:cond delay="1000"/>
                                  </p:stCondLst>
                                  <p:childTnLst>
                                    <p:set>
                                      <p:cBhvr>
                                        <p:cTn id="105" dur="1" fill="hold">
                                          <p:stCondLst>
                                            <p:cond delay="0"/>
                                          </p:stCondLst>
                                        </p:cTn>
                                        <p:tgtEl>
                                          <p:spTgt spid="39"/>
                                        </p:tgtEl>
                                        <p:attrNameLst>
                                          <p:attrName>style.visibility</p:attrName>
                                        </p:attrNameLst>
                                      </p:cBhvr>
                                      <p:to>
                                        <p:strVal val="visible"/>
                                      </p:to>
                                    </p:set>
                                    <p:animEffect transition="in" filter="wipe(right)">
                                      <p:cBhvr>
                                        <p:cTn id="106" dur="500"/>
                                        <p:tgtEl>
                                          <p:spTgt spid="39"/>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down)">
                                      <p:cBhvr>
                                        <p:cTn id="111" dur="75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8" fill="hold" nodeType="clickEffect">
                                  <p:stCondLst>
                                    <p:cond delay="0"/>
                                  </p:stCondLst>
                                  <p:childTnLst>
                                    <p:set>
                                      <p:cBhvr>
                                        <p:cTn id="115" dur="1" fill="hold">
                                          <p:stCondLst>
                                            <p:cond delay="0"/>
                                          </p:stCondLst>
                                        </p:cTn>
                                        <p:tgtEl>
                                          <p:spTgt spid="2"/>
                                        </p:tgtEl>
                                        <p:attrNameLst>
                                          <p:attrName>style.visibility</p:attrName>
                                        </p:attrNameLst>
                                      </p:cBhvr>
                                      <p:to>
                                        <p:strVal val="visible"/>
                                      </p:to>
                                    </p:set>
                                    <p:anim calcmode="lin" valueType="num">
                                      <p:cBhvr additive="base">
                                        <p:cTn id="116" dur="500" fill="hold"/>
                                        <p:tgtEl>
                                          <p:spTgt spid="2"/>
                                        </p:tgtEl>
                                        <p:attrNameLst>
                                          <p:attrName>ppt_x</p:attrName>
                                        </p:attrNameLst>
                                      </p:cBhvr>
                                      <p:tavLst>
                                        <p:tav tm="0">
                                          <p:val>
                                            <p:strVal val="0-#ppt_w/2"/>
                                          </p:val>
                                        </p:tav>
                                        <p:tav tm="100000">
                                          <p:val>
                                            <p:strVal val="#ppt_x"/>
                                          </p:val>
                                        </p:tav>
                                      </p:tavLst>
                                    </p:anim>
                                    <p:anim calcmode="lin" valueType="num">
                                      <p:cBhvr additive="base">
                                        <p:cTn id="11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ldLvl="0" animBg="1"/>
      <p:bldP spid="23" grpId="0" bldLvl="0" animBg="1"/>
      <p:bldP spid="24" grpId="0" bldLvl="0" animBg="1"/>
      <p:bldP spid="25" grpId="0" bldLvl="0" animBg="1"/>
      <p:bldP spid="26" grpId="0" bldLvl="0" animBg="1"/>
      <p:bldP spid="27" grpId="0" bldLvl="0" animBg="1"/>
      <p:bldP spid="28" grpId="0"/>
      <p:bldP spid="29" grpId="0"/>
      <p:bldP spid="30" grpId="0"/>
      <p:bldP spid="31" grpId="0"/>
      <p:bldP spid="32" grpId="0"/>
      <p:bldP spid="33" grpId="0"/>
      <p:bldP spid="35" grpId="0"/>
      <p:bldP spid="37" grpId="0"/>
      <p:bldP spid="39" grpId="0"/>
      <p:bldP spid="41"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9580" y="16617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原因</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6" name="文本框 5"/>
          <p:cNvSpPr txBox="1"/>
          <p:nvPr/>
        </p:nvSpPr>
        <p:spPr>
          <a:xfrm>
            <a:off x="449580" y="28047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处理</a:t>
            </a:r>
          </a:p>
        </p:txBody>
      </p:sp>
      <p:sp>
        <p:nvSpPr>
          <p:cNvPr id="7" name="文本框 6"/>
          <p:cNvSpPr txBox="1"/>
          <p:nvPr/>
        </p:nvSpPr>
        <p:spPr>
          <a:xfrm>
            <a:off x="513080" y="3157220"/>
            <a:ext cx="10189210" cy="3646170"/>
          </a:xfrm>
          <a:prstGeom prst="rect">
            <a:avLst/>
          </a:prstGeom>
          <a:noFill/>
        </p:spPr>
        <p:txBody>
          <a:bodyPr wrap="square" rtlCol="0" anchor="t">
            <a:spAutoFit/>
          </a:bodyPr>
          <a:lstStyle/>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① 催吐、洗胃、导泻。可利用手边方便的东西（筷子、小勺甚至是手指头等），刺激幼儿咽部，引起呕吐，使其将胃内的毒物吐出来，反复 2～3 次；也可直接服用催吐药，有些食物性状过稠不易呕吐干净，可让幼儿饮用大量清水或盐水再催吐。</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② 服用一些能中和毒物的溶液。为了减低毒物的毒性，延缓毒物的吸收，保护食道和胃黏膜，可根据毒物的性质来服用相应的溶液，如茶水、米汤、面糊、豆浆、牛奶等。</a:t>
            </a:r>
          </a:p>
        </p:txBody>
      </p:sp>
      <p:sp>
        <p:nvSpPr>
          <p:cNvPr id="19" name="文本框 18"/>
          <p:cNvSpPr txBox="1"/>
          <p:nvPr/>
        </p:nvSpPr>
        <p:spPr>
          <a:xfrm>
            <a:off x="412115" y="952413"/>
            <a:ext cx="4968240" cy="460375"/>
          </a:xfrm>
          <a:prstGeom prst="rect">
            <a:avLst/>
          </a:prstGeom>
          <a:noFill/>
        </p:spPr>
        <p:txBody>
          <a:bodyPr wrap="square" rtlCol="0" anchor="t">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3. </a:t>
            </a:r>
            <a:r>
              <a:rPr lang="zh-CN" altLang="en-US" sz="2400" dirty="0" smtClean="0">
                <a:solidFill>
                  <a:schemeClr val="bg1"/>
                </a:solidFill>
                <a:latin typeface="微软雅黑" panose="020B0503020204020204" pitchFamily="34" charset="-122"/>
                <a:ea typeface="微软雅黑" panose="020B0503020204020204" pitchFamily="34" charset="-122"/>
              </a:rPr>
              <a:t>毒物</a:t>
            </a:r>
            <a:r>
              <a:rPr lang="zh-CN" altLang="en-US" sz="2400" dirty="0">
                <a:solidFill>
                  <a:schemeClr val="bg1"/>
                </a:solidFill>
                <a:latin typeface="微软雅黑" panose="020B0503020204020204" pitchFamily="34" charset="-122"/>
                <a:ea typeface="微软雅黑" panose="020B0503020204020204" pitchFamily="34" charset="-122"/>
              </a:rPr>
              <a:t>由消化道侵入</a:t>
            </a:r>
          </a:p>
        </p:txBody>
      </p:sp>
      <p:sp>
        <p:nvSpPr>
          <p:cNvPr id="12" name="文本框 11"/>
          <p:cNvSpPr txBox="1"/>
          <p:nvPr/>
        </p:nvSpPr>
        <p:spPr>
          <a:xfrm>
            <a:off x="449580" y="2090420"/>
            <a:ext cx="10189210" cy="598805"/>
          </a:xfrm>
          <a:prstGeom prst="rect">
            <a:avLst/>
          </a:prstGeom>
          <a:noFill/>
        </p:spPr>
        <p:txBody>
          <a:bodyPr wrap="square" rtlCol="0" anchor="t">
            <a:spAutoFit/>
          </a:bodyPr>
          <a:lstStyle/>
          <a:p>
            <a:pPr algn="l">
              <a:lnSpc>
                <a:spcPct val="150000"/>
              </a:lnSpc>
            </a:pPr>
            <a:r>
              <a:rPr lang="en-US" sz="2200">
                <a:solidFill>
                  <a:schemeClr val="bg1"/>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rPr>
              <a:t>误服药物、毒物（酸、碱、灯油、杀虫水、毒药）。</a:t>
            </a:r>
            <a:endParaRPr lang="zh-CN" altLang="en-US" sz="2200">
              <a:solidFill>
                <a:schemeClr val="bg1"/>
              </a:solidFill>
              <a:latin typeface="微软雅黑" panose="020B0503020204020204" pitchFamily="34" charset="-122"/>
              <a:ea typeface="微软雅黑" panose="020B0503020204020204" pitchFamily="34" charset="-122"/>
            </a:endParaRPr>
          </a:p>
        </p:txBody>
      </p:sp>
      <p:pic>
        <p:nvPicPr>
          <p:cNvPr id="24578" name="Picture 2" descr="http://ys.fh21.com.cn/uploads/allimg/150127/12_150127104932_1.jpg"/>
          <p:cNvPicPr>
            <a:picLocks noChangeAspect="1" noChangeArrowheads="1"/>
          </p:cNvPicPr>
          <p:nvPr/>
        </p:nvPicPr>
        <p:blipFill>
          <a:blip r:embed="rId2"/>
          <a:srcRect/>
          <a:stretch>
            <a:fillRect/>
          </a:stretch>
        </p:blipFill>
        <p:spPr bwMode="auto">
          <a:xfrm>
            <a:off x="8206921" y="0"/>
            <a:ext cx="3985079" cy="29888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9580" y="21189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原因</a:t>
            </a:r>
          </a:p>
        </p:txBody>
      </p:sp>
      <p:sp>
        <p:nvSpPr>
          <p:cNvPr id="11" name="文本框 10"/>
          <p:cNvSpPr txBox="1"/>
          <p:nvPr/>
        </p:nvSpPr>
        <p:spPr>
          <a:xfrm>
            <a:off x="513080" y="2420620"/>
            <a:ext cx="10189210" cy="64516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幼儿玩弄电器、不慎触及断落电线或遭遇雷击等造成触电事故发生，</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4" name="文本框 3"/>
          <p:cNvSpPr txBox="1"/>
          <p:nvPr/>
        </p:nvSpPr>
        <p:spPr>
          <a:xfrm>
            <a:off x="449580" y="619125"/>
            <a:ext cx="2756535" cy="521970"/>
          </a:xfrm>
          <a:prstGeom prst="rect">
            <a:avLst/>
          </a:prstGeom>
          <a:noFill/>
        </p:spPr>
        <p:txBody>
          <a:bodyPr wrap="square" rtlCol="0" anchor="t">
            <a:spAutoFit/>
          </a:bodyPr>
          <a:lstStyle/>
          <a:p>
            <a:r>
              <a:rPr lang="zh-CN" altLang="en-US" sz="2800">
                <a:solidFill>
                  <a:schemeClr val="bg1"/>
                </a:solidFill>
                <a:latin typeface="微软雅黑" panose="020B0503020204020204" pitchFamily="34" charset="-122"/>
                <a:ea typeface="微软雅黑" panose="020B0503020204020204" pitchFamily="34" charset="-122"/>
              </a:rPr>
              <a:t>十一、触电处理</a:t>
            </a:r>
          </a:p>
        </p:txBody>
      </p:sp>
      <p:sp>
        <p:nvSpPr>
          <p:cNvPr id="6" name="文本框 5"/>
          <p:cNvSpPr txBox="1"/>
          <p:nvPr/>
        </p:nvSpPr>
        <p:spPr>
          <a:xfrm>
            <a:off x="449580" y="339407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症状</a:t>
            </a:r>
          </a:p>
        </p:txBody>
      </p:sp>
      <p:sp>
        <p:nvSpPr>
          <p:cNvPr id="7" name="文本框 6"/>
          <p:cNvSpPr txBox="1"/>
          <p:nvPr/>
        </p:nvSpPr>
        <p:spPr>
          <a:xfrm>
            <a:off x="513080" y="3976370"/>
            <a:ext cx="10189210" cy="2168525"/>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全身症状：幼儿在短时间内出现头晕、心悸、惊恐、面色苍白等反应，重者可发生严重的电休克而出现心跳、呼吸骤停。</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       局部症状：轻者触电部位皮肤灼伤，创面较深，呈黄白色，与正常皮肤界线清楚；重者可深达肌肉与骨骼，致使皮肤碳化、骨骼断裂。</a:t>
            </a:r>
          </a:p>
        </p:txBody>
      </p:sp>
      <p:sp>
        <p:nvSpPr>
          <p:cNvPr id="19" name="文本框 18"/>
          <p:cNvSpPr txBox="1"/>
          <p:nvPr/>
        </p:nvSpPr>
        <p:spPr>
          <a:xfrm>
            <a:off x="449580" y="1229995"/>
            <a:ext cx="10852150" cy="768350"/>
          </a:xfrm>
          <a:prstGeom prst="rect">
            <a:avLst/>
          </a:prstGeom>
          <a:noFill/>
        </p:spPr>
        <p:txBody>
          <a:bodyPr wrap="square" rtlCol="0" anchor="t">
            <a:spAutoFit/>
          </a:bodyPr>
          <a:lstStyle/>
          <a:p>
            <a:r>
              <a:rPr lang="zh-CN" altLang="en-US" sz="2200">
                <a:solidFill>
                  <a:schemeClr val="bg1"/>
                </a:solidFill>
                <a:latin typeface="微软雅黑" panose="020B0503020204020204" pitchFamily="34" charset="-122"/>
                <a:ea typeface="微软雅黑" panose="020B0503020204020204" pitchFamily="34" charset="-122"/>
              </a:rPr>
              <a:t>触电是由于电流通过人体引起的，多数是因为直接接触到电流，也有可能是高压电或雷电击伤。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03505" y="124460"/>
            <a:ext cx="8382000" cy="614553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9580" y="87312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急救措施</a:t>
            </a:r>
          </a:p>
        </p:txBody>
      </p:sp>
      <p:sp>
        <p:nvSpPr>
          <p:cNvPr id="11" name="文本框 10"/>
          <p:cNvSpPr txBox="1"/>
          <p:nvPr/>
        </p:nvSpPr>
        <p:spPr>
          <a:xfrm>
            <a:off x="449580" y="1195705"/>
            <a:ext cx="10189210" cy="5723890"/>
          </a:xfrm>
          <a:prstGeom prst="rect">
            <a:avLst/>
          </a:prstGeom>
          <a:noFill/>
        </p:spPr>
        <p:txBody>
          <a:bodyPr wrap="square" rtlCol="0" anchor="t">
            <a:spAutoFit/>
          </a:bodyPr>
          <a:lstStyle/>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en-US" altLang="zh-CN" sz="2200">
                <a:solidFill>
                  <a:schemeClr val="bg1"/>
                </a:solidFill>
                <a:latin typeface="微软雅黑" panose="020B0503020204020204" pitchFamily="34" charset="-122"/>
                <a:ea typeface="微软雅黑" panose="020B0503020204020204" pitchFamily="34" charset="-122"/>
              </a:rPr>
              <a:t>当触电幼儿脱离电源后，应根据幼儿的具体情况迅速对症救护，力争在触电后 1 分钟内</a:t>
            </a:r>
            <a:r>
              <a:rPr lang="zh-CN" altLang="en-US" sz="2200">
                <a:solidFill>
                  <a:schemeClr val="bg1"/>
                </a:solidFill>
                <a:latin typeface="微软雅黑" panose="020B0503020204020204" pitchFamily="34" charset="-122"/>
                <a:ea typeface="微软雅黑" panose="020B0503020204020204" pitchFamily="34" charset="-122"/>
              </a:rPr>
              <a:t>进行正确的救治。在触电后 1 分钟内进行救治，救活率超过 90%，而超过 12 分钟再开始救治，可能就为时已晚了。</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触电幼儿脱离电源后，一般会出现四种症状，应根据症状进行正确的救治：</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① 神志清醒，四肢麻木者，应扶到清凉通风处，让其安静休息。</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② 严重灼伤者，应立即送往医院诊治。</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③ 神志昏迷，但还有心跳呼吸者，应将其仰卧，解开衣服，保持周围空气流通，严密观察触电者，并迅速拨打 120 急救电话。</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④ 呼吸停止，心脏暂时停止跳动，但尚未真正死亡者，应迅速对其进行心肺复苏。冬季用煤炉取暖的屋子，若室内通风不良，空气中一氧化碳过量，易导致煤气中毒。</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22"/>
          <p:cNvSpPr/>
          <p:nvPr/>
        </p:nvSpPr>
        <p:spPr>
          <a:xfrm>
            <a:off x="242792" y="1709178"/>
            <a:ext cx="3964165" cy="396344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10" name="组合 9"/>
          <p:cNvGrpSpPr/>
          <p:nvPr/>
        </p:nvGrpSpPr>
        <p:grpSpPr>
          <a:xfrm>
            <a:off x="3364475" y="2048044"/>
            <a:ext cx="672075" cy="672075"/>
            <a:chOff x="2769119" y="1848492"/>
            <a:chExt cx="504056" cy="504056"/>
          </a:xfrm>
          <a:solidFill>
            <a:schemeClr val="accent1">
              <a:lumMod val="60000"/>
              <a:lumOff val="40000"/>
            </a:schemeClr>
          </a:solidFill>
        </p:grpSpPr>
        <p:sp>
          <p:nvSpPr>
            <p:cNvPr id="11" name="椭圆 10"/>
            <p:cNvSpPr/>
            <p:nvPr/>
          </p:nvSpPr>
          <p:spPr>
            <a:xfrm>
              <a:off x="2769119" y="18484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808589" y="1931243"/>
              <a:ext cx="388568" cy="311623"/>
            </a:xfrm>
            <a:prstGeom prst="rect">
              <a:avLst/>
            </a:prstGeom>
            <a:grpFill/>
          </p:spPr>
          <p:txBody>
            <a:bodyPr wrap="non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01</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919328" y="3373276"/>
            <a:ext cx="672075" cy="672075"/>
            <a:chOff x="2471142" y="2586760"/>
            <a:chExt cx="504056" cy="504056"/>
          </a:xfrm>
          <a:solidFill>
            <a:schemeClr val="accent1">
              <a:lumMod val="75000"/>
            </a:schemeClr>
          </a:solidFill>
        </p:grpSpPr>
        <p:sp>
          <p:nvSpPr>
            <p:cNvPr id="14" name="椭圆 13"/>
            <p:cNvSpPr/>
            <p:nvPr/>
          </p:nvSpPr>
          <p:spPr>
            <a:xfrm>
              <a:off x="2471142" y="2586760"/>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2510612" y="2669511"/>
              <a:ext cx="388568" cy="311623"/>
            </a:xfrm>
            <a:prstGeom prst="rect">
              <a:avLst/>
            </a:prstGeom>
            <a:grpFill/>
          </p:spPr>
          <p:txBody>
            <a:bodyPr wrap="non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02</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453375" y="4697075"/>
            <a:ext cx="672075" cy="672075"/>
            <a:chOff x="2769119" y="3325028"/>
            <a:chExt cx="504056" cy="504056"/>
          </a:xfrm>
          <a:solidFill>
            <a:schemeClr val="accent1">
              <a:lumMod val="60000"/>
              <a:lumOff val="40000"/>
            </a:schemeClr>
          </a:solidFill>
        </p:grpSpPr>
        <p:sp>
          <p:nvSpPr>
            <p:cNvPr id="17" name="椭圆 16"/>
            <p:cNvSpPr/>
            <p:nvPr/>
          </p:nvSpPr>
          <p:spPr>
            <a:xfrm>
              <a:off x="2769119" y="332502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808589" y="3407779"/>
              <a:ext cx="388568" cy="311623"/>
            </a:xfrm>
            <a:prstGeom prst="rect">
              <a:avLst/>
            </a:prstGeom>
            <a:grpFill/>
          </p:spPr>
          <p:txBody>
            <a:bodyPr wrap="non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03</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4125145" y="2237504"/>
            <a:ext cx="2934117" cy="255905"/>
          </a:xfrm>
          <a:prstGeom prst="rect">
            <a:avLst/>
          </a:prstGeom>
          <a:noFill/>
        </p:spPr>
        <p:txBody>
          <a:bodyPr wrap="square" lIns="0" tIns="0" rIns="0" bIns="0" rtlCol="0">
            <a:spAutoFit/>
          </a:bodyPr>
          <a:lstStyle/>
          <a:p>
            <a:pPr algn="just">
              <a:lnSpc>
                <a:spcPts val="2000"/>
              </a:lnSpc>
            </a:pPr>
            <a:r>
              <a:rPr sz="3200" dirty="0">
                <a:solidFill>
                  <a:schemeClr val="bg1"/>
                </a:solidFill>
                <a:latin typeface="微软雅黑" panose="020B0503020204020204" pitchFamily="34" charset="-122"/>
                <a:ea typeface="微软雅黑" panose="020B0503020204020204" pitchFamily="34" charset="-122"/>
              </a:rPr>
              <a:t>岸上救援</a:t>
            </a:r>
          </a:p>
        </p:txBody>
      </p:sp>
      <p:sp>
        <p:nvSpPr>
          <p:cNvPr id="24" name="TextBox 23"/>
          <p:cNvSpPr txBox="1"/>
          <p:nvPr/>
        </p:nvSpPr>
        <p:spPr>
          <a:xfrm>
            <a:off x="1059815" y="3152140"/>
            <a:ext cx="2335530" cy="830580"/>
          </a:xfrm>
          <a:prstGeom prst="rect">
            <a:avLst/>
          </a:prstGeom>
          <a:noFill/>
        </p:spPr>
        <p:txBody>
          <a:bodyPr wrap="square" lIns="0" tIns="0" rIns="0" bIns="0" rtlCol="0">
            <a:spAutoFit/>
          </a:bodyPr>
          <a:lstStyle/>
          <a:p>
            <a:pPr algn="just">
              <a:lnSpc>
                <a:spcPct val="150000"/>
              </a:lnSpc>
            </a:pPr>
            <a:r>
              <a:rPr lang="en-US" altLang="zh-CN" sz="3600" dirty="0">
                <a:solidFill>
                  <a:schemeClr val="bg1"/>
                </a:solidFill>
                <a:latin typeface="微软雅黑" panose="020B0503020204020204" pitchFamily="34" charset="-122"/>
                <a:ea typeface="微软雅黑" panose="020B0503020204020204" pitchFamily="34" charset="-122"/>
              </a:rPr>
              <a:t>溺水处理</a:t>
            </a:r>
          </a:p>
        </p:txBody>
      </p:sp>
      <p:sp>
        <p:nvSpPr>
          <p:cNvPr id="25" name="文本框 24"/>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26" name="文本框 25"/>
          <p:cNvSpPr txBox="1"/>
          <p:nvPr/>
        </p:nvSpPr>
        <p:spPr>
          <a:xfrm>
            <a:off x="4597400" y="3182620"/>
            <a:ext cx="5374005" cy="1076325"/>
          </a:xfrm>
          <a:prstGeom prst="rect">
            <a:avLst/>
          </a:prstGeom>
          <a:noFill/>
        </p:spPr>
        <p:txBody>
          <a:bodyPr wrap="square" rtlCol="0" anchor="t">
            <a:spAutoFit/>
          </a:bodyPr>
          <a:lstStyle/>
          <a:p>
            <a:r>
              <a:rPr lang="zh-CN" altLang="en-US" sz="3200">
                <a:solidFill>
                  <a:schemeClr val="bg1"/>
                </a:solidFill>
                <a:latin typeface="微软雅黑" panose="020B0503020204020204" pitchFamily="34" charset="-122"/>
                <a:ea typeface="微软雅黑" panose="020B0503020204020204" pitchFamily="34" charset="-122"/>
              </a:rPr>
              <a:t>下水施救（适用于水性较好的施救者）</a:t>
            </a:r>
          </a:p>
        </p:txBody>
      </p:sp>
      <p:sp>
        <p:nvSpPr>
          <p:cNvPr id="27" name="文本框 26"/>
          <p:cNvSpPr txBox="1"/>
          <p:nvPr/>
        </p:nvSpPr>
        <p:spPr>
          <a:xfrm>
            <a:off x="4246880" y="4832985"/>
            <a:ext cx="2540000" cy="583565"/>
          </a:xfrm>
          <a:prstGeom prst="rect">
            <a:avLst/>
          </a:prstGeom>
          <a:noFill/>
        </p:spPr>
        <p:txBody>
          <a:bodyPr wrap="square" rtlCol="0" anchor="t">
            <a:spAutoFit/>
          </a:bodyPr>
          <a:lstStyle/>
          <a:p>
            <a:r>
              <a:rPr lang="zh-CN" altLang="en-US" sz="3200">
                <a:solidFill>
                  <a:schemeClr val="bg1"/>
                </a:solidFill>
                <a:latin typeface="微软雅黑" panose="020B0503020204020204" pitchFamily="34" charset="-122"/>
                <a:ea typeface="微软雅黑" panose="020B0503020204020204" pitchFamily="34" charset="-122"/>
              </a:rPr>
              <a:t>岸上急救</a:t>
            </a:r>
          </a:p>
        </p:txBody>
      </p:sp>
      <p:sp>
        <p:nvSpPr>
          <p:cNvPr id="4" name="文本框 3"/>
          <p:cNvSpPr txBox="1"/>
          <p:nvPr/>
        </p:nvSpPr>
        <p:spPr>
          <a:xfrm>
            <a:off x="449580" y="756285"/>
            <a:ext cx="3373120" cy="521970"/>
          </a:xfrm>
          <a:prstGeom prst="rect">
            <a:avLst/>
          </a:prstGeom>
          <a:noFill/>
        </p:spPr>
        <p:txBody>
          <a:bodyPr wrap="square" rtlCol="0" anchor="t">
            <a:spAutoFit/>
          </a:bodyPr>
          <a:lstStyle/>
          <a:p>
            <a:r>
              <a:rPr lang="zh-CN" altLang="en-US" sz="2800">
                <a:solidFill>
                  <a:schemeClr val="bg2"/>
                </a:solidFill>
                <a:latin typeface="宋体" panose="02010600030101010101" pitchFamily="2" charset="-122"/>
                <a:ea typeface="宋体" panose="02010600030101010101" pitchFamily="2" charset="-122"/>
              </a:rPr>
              <a:t>十二、溺水处理</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300"/>
                                        <p:tgtEl>
                                          <p:spTgt spid="24"/>
                                        </p:tgtEl>
                                      </p:cBhvr>
                                    </p:animEffect>
                                  </p:childTnLst>
                                </p:cTn>
                              </p:par>
                            </p:childTnLst>
                          </p:cTn>
                        </p:par>
                        <p:par>
                          <p:cTn id="16" fill="hold">
                            <p:stCondLst>
                              <p:cond delay="100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fltVal val="0.5"/>
                                          </p:val>
                                        </p:tav>
                                        <p:tav tm="100000">
                                          <p:val>
                                            <p:strVal val="#ppt_x"/>
                                          </p:val>
                                        </p:tav>
                                      </p:tavLst>
                                    </p:anim>
                                    <p:anim calcmode="lin" valueType="num">
                                      <p:cBhvr>
                                        <p:cTn id="23" dur="500" fill="hold"/>
                                        <p:tgtEl>
                                          <p:spTgt spid="10"/>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fltVal val="0.5"/>
                                          </p:val>
                                        </p:tav>
                                        <p:tav tm="100000">
                                          <p:val>
                                            <p:strVal val="#ppt_x"/>
                                          </p:val>
                                        </p:tav>
                                      </p:tavLst>
                                    </p:anim>
                                    <p:anim calcmode="lin" valueType="num">
                                      <p:cBhvr>
                                        <p:cTn id="30" dur="500" fill="hold"/>
                                        <p:tgtEl>
                                          <p:spTgt spid="13"/>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fltVal val="0.5"/>
                                          </p:val>
                                        </p:tav>
                                        <p:tav tm="100000">
                                          <p:val>
                                            <p:strVal val="#ppt_x"/>
                                          </p:val>
                                        </p:tav>
                                      </p:tavLst>
                                    </p:anim>
                                    <p:anim calcmode="lin" valueType="num">
                                      <p:cBhvr>
                                        <p:cTn id="37" dur="500" fill="hold"/>
                                        <p:tgtEl>
                                          <p:spTgt spid="16"/>
                                        </p:tgtEl>
                                        <p:attrNameLst>
                                          <p:attrName>ppt_y</p:attrName>
                                        </p:attrNameLst>
                                      </p:cBhvr>
                                      <p:tavLst>
                                        <p:tav tm="0">
                                          <p:val>
                                            <p:fltVal val="0.5"/>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3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75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0-#ppt_w/2"/>
                                          </p:val>
                                        </p:tav>
                                        <p:tav tm="100000">
                                          <p:val>
                                            <p:strVal val="#ppt_x"/>
                                          </p:val>
                                        </p:tav>
                                      </p:tavLst>
                                    </p:anim>
                                    <p:anim calcmode="lin" valueType="num">
                                      <p:cBhvr additive="base">
                                        <p:cTn id="52"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0" grpId="0"/>
      <p:bldP spid="24"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2" name="文本框 1"/>
          <p:cNvSpPr txBox="1"/>
          <p:nvPr/>
        </p:nvSpPr>
        <p:spPr>
          <a:xfrm>
            <a:off x="671195" y="819785"/>
            <a:ext cx="3373120" cy="460375"/>
          </a:xfrm>
          <a:prstGeom prst="rect">
            <a:avLst/>
          </a:prstGeom>
          <a:noFill/>
        </p:spPr>
        <p:txBody>
          <a:bodyPr wrap="square" rtlCol="0" anchor="t">
            <a:spAutoFit/>
          </a:bodyPr>
          <a:lstStyle/>
          <a:p>
            <a:r>
              <a:rPr lang="en-US" altLang="zh-CN" sz="2400">
                <a:solidFill>
                  <a:schemeClr val="bg2"/>
                </a:solidFill>
                <a:latin typeface="宋体" panose="02010600030101010101" pitchFamily="2" charset="-122"/>
                <a:ea typeface="宋体" panose="02010600030101010101" pitchFamily="2" charset="-122"/>
              </a:rPr>
              <a:t>1. </a:t>
            </a:r>
            <a:r>
              <a:rPr lang="zh-CN" altLang="en-US" sz="2400">
                <a:solidFill>
                  <a:schemeClr val="bg2"/>
                </a:solidFill>
                <a:latin typeface="宋体" panose="02010600030101010101" pitchFamily="2" charset="-122"/>
                <a:ea typeface="宋体" panose="02010600030101010101" pitchFamily="2" charset="-122"/>
              </a:rPr>
              <a:t>岸上救援</a:t>
            </a:r>
          </a:p>
        </p:txBody>
      </p:sp>
      <p:pic>
        <p:nvPicPr>
          <p:cNvPr id="3" name="图片 2"/>
          <p:cNvPicPr>
            <a:picLocks noChangeAspect="1"/>
          </p:cNvPicPr>
          <p:nvPr/>
        </p:nvPicPr>
        <p:blipFill>
          <a:blip r:embed="rId3"/>
          <a:stretch>
            <a:fillRect/>
          </a:stretch>
        </p:blipFill>
        <p:spPr>
          <a:xfrm>
            <a:off x="648335" y="1371600"/>
            <a:ext cx="10000615" cy="2213610"/>
          </a:xfrm>
          <a:prstGeom prst="rect">
            <a:avLst/>
          </a:prstGeom>
        </p:spPr>
      </p:pic>
      <p:sp>
        <p:nvSpPr>
          <p:cNvPr id="5" name="文本框 4"/>
          <p:cNvSpPr txBox="1"/>
          <p:nvPr/>
        </p:nvSpPr>
        <p:spPr>
          <a:xfrm>
            <a:off x="648335" y="3585210"/>
            <a:ext cx="3373120" cy="460375"/>
          </a:xfrm>
          <a:prstGeom prst="rect">
            <a:avLst/>
          </a:prstGeom>
          <a:noFill/>
        </p:spPr>
        <p:txBody>
          <a:bodyPr wrap="square" rtlCol="0" anchor="t">
            <a:spAutoFit/>
          </a:bodyPr>
          <a:lstStyle/>
          <a:p>
            <a:r>
              <a:rPr lang="en-US" altLang="zh-CN" sz="2400">
                <a:solidFill>
                  <a:schemeClr val="bg2"/>
                </a:solidFill>
                <a:latin typeface="宋体" panose="02010600030101010101" pitchFamily="2" charset="-122"/>
                <a:ea typeface="宋体" panose="02010600030101010101" pitchFamily="2" charset="-122"/>
              </a:rPr>
              <a:t>2. </a:t>
            </a:r>
            <a:r>
              <a:rPr lang="zh-CN" altLang="en-US" sz="2400">
                <a:solidFill>
                  <a:schemeClr val="bg2"/>
                </a:solidFill>
                <a:latin typeface="宋体" panose="02010600030101010101" pitchFamily="2" charset="-122"/>
                <a:ea typeface="宋体" panose="02010600030101010101" pitchFamily="2" charset="-122"/>
              </a:rPr>
              <a:t>岸上救援</a:t>
            </a:r>
          </a:p>
        </p:txBody>
      </p:sp>
      <p:pic>
        <p:nvPicPr>
          <p:cNvPr id="6" name="图片 5"/>
          <p:cNvPicPr>
            <a:picLocks noChangeAspect="1"/>
          </p:cNvPicPr>
          <p:nvPr/>
        </p:nvPicPr>
        <p:blipFill>
          <a:blip r:embed="rId4"/>
          <a:stretch>
            <a:fillRect/>
          </a:stretch>
        </p:blipFill>
        <p:spPr>
          <a:xfrm>
            <a:off x="671195" y="4045585"/>
            <a:ext cx="10081260" cy="2189480"/>
          </a:xfrm>
          <a:prstGeom prst="rect">
            <a:avLst/>
          </a:prstGeom>
        </p:spPr>
      </p:pic>
      <p:sp>
        <p:nvSpPr>
          <p:cNvPr id="7" name="文本框 6"/>
          <p:cNvSpPr txBox="1"/>
          <p:nvPr/>
        </p:nvSpPr>
        <p:spPr>
          <a:xfrm>
            <a:off x="545465" y="6343015"/>
            <a:ext cx="4883785" cy="460375"/>
          </a:xfrm>
          <a:prstGeom prst="rect">
            <a:avLst/>
          </a:prstGeom>
          <a:noFill/>
        </p:spPr>
        <p:txBody>
          <a:bodyPr wrap="square" rtlCol="0" anchor="t">
            <a:spAutoFit/>
          </a:bodyPr>
          <a:lstStyle/>
          <a:p>
            <a:r>
              <a:rPr lang="en-US" altLang="zh-CN" sz="2400">
                <a:solidFill>
                  <a:schemeClr val="bg2"/>
                </a:solidFill>
                <a:latin typeface="宋体" panose="02010600030101010101" pitchFamily="2" charset="-122"/>
                <a:ea typeface="宋体" panose="02010600030101010101" pitchFamily="2" charset="-122"/>
              </a:rPr>
              <a:t>3. </a:t>
            </a:r>
            <a:r>
              <a:rPr lang="zh-CN" altLang="en-US" sz="2400">
                <a:solidFill>
                  <a:schemeClr val="bg2"/>
                </a:solidFill>
                <a:latin typeface="宋体" panose="02010600030101010101" pitchFamily="2" charset="-122"/>
                <a:ea typeface="宋体" panose="02010600030101010101" pitchFamily="2" charset="-122"/>
              </a:rPr>
              <a:t>岸上施救（知识拓展详细阐释）</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7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0-#ppt_w/2"/>
                                          </p:val>
                                        </p:tav>
                                        <p:tav tm="100000">
                                          <p:val>
                                            <p:strVal val="#ppt_x"/>
                                          </p:val>
                                        </p:tav>
                                      </p:tavLst>
                                    </p:anim>
                                    <p:anim calcmode="lin" valueType="num">
                                      <p:cBhvr additive="base">
                                        <p:cTn id="13"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4" name="文本框 3"/>
          <p:cNvSpPr txBox="1"/>
          <p:nvPr/>
        </p:nvSpPr>
        <p:spPr>
          <a:xfrm>
            <a:off x="449580" y="619125"/>
            <a:ext cx="4980305" cy="521970"/>
          </a:xfrm>
          <a:prstGeom prst="rect">
            <a:avLst/>
          </a:prstGeom>
          <a:noFill/>
        </p:spPr>
        <p:txBody>
          <a:bodyPr wrap="square" rtlCol="0" anchor="t">
            <a:spAutoFit/>
          </a:bodyPr>
          <a:lstStyle/>
          <a:p>
            <a:r>
              <a:rPr lang="zh-CN" altLang="en-US" sz="2800">
                <a:solidFill>
                  <a:schemeClr val="bg2"/>
                </a:solidFill>
                <a:latin typeface="宋体" panose="02010600030101010101" pitchFamily="2" charset="-122"/>
                <a:ea typeface="宋体" panose="02010600030101010101" pitchFamily="2" charset="-122"/>
              </a:rPr>
              <a:t>十三、蜇伤、咬伤处理</a:t>
            </a:r>
          </a:p>
        </p:txBody>
      </p:sp>
      <p:sp>
        <p:nvSpPr>
          <p:cNvPr id="6" name="文本框 5"/>
          <p:cNvSpPr txBox="1"/>
          <p:nvPr/>
        </p:nvSpPr>
        <p:spPr>
          <a:xfrm>
            <a:off x="449580" y="237299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症状</a:t>
            </a:r>
          </a:p>
        </p:txBody>
      </p:sp>
      <p:sp>
        <p:nvSpPr>
          <p:cNvPr id="7" name="文本框 6"/>
          <p:cNvSpPr txBox="1"/>
          <p:nvPr/>
        </p:nvSpPr>
        <p:spPr>
          <a:xfrm>
            <a:off x="513080" y="2725420"/>
            <a:ext cx="10189210" cy="2630170"/>
          </a:xfrm>
          <a:prstGeom prst="rect">
            <a:avLst/>
          </a:prstGeom>
          <a:noFill/>
        </p:spPr>
        <p:txBody>
          <a:bodyPr wrap="square" rtlCol="0" anchor="t">
            <a:spAutoFit/>
          </a:bodyPr>
          <a:lstStyle/>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蜜蜂蜇后刺留在皮肤内，并带有毒腺，一般表现为局部红肿等，数小时后自行消退，无全身症状。黄蜂蜇后皮肤内不留刺，局部症状较重，可引起头晕，恶心，呕吐等症状，严重者可能会休克、昏迷、急性肾功能衰竭或者迅速死亡。有过敏体质的人，即使被单一种类的蜂蜇伤，也可能会引起荨麻疹、水肿、哮喘或过敏性休克。</a:t>
            </a:r>
          </a:p>
        </p:txBody>
      </p:sp>
      <p:sp>
        <p:nvSpPr>
          <p:cNvPr id="19" name="文本框 18"/>
          <p:cNvSpPr txBox="1"/>
          <p:nvPr/>
        </p:nvSpPr>
        <p:spPr>
          <a:xfrm>
            <a:off x="412115" y="1141095"/>
            <a:ext cx="4968240" cy="460375"/>
          </a:xfrm>
          <a:prstGeom prst="rect">
            <a:avLst/>
          </a:prstGeom>
          <a:noFill/>
        </p:spPr>
        <p:txBody>
          <a:bodyPr wrap="square" rtlCol="0" anchor="t">
            <a:spAutoFit/>
          </a:bodyPr>
          <a:lstStyle/>
          <a:p>
            <a:r>
              <a:rPr lang="en-US" altLang="zh-CN" sz="2400">
                <a:solidFill>
                  <a:schemeClr val="bg1"/>
                </a:solidFill>
                <a:latin typeface="微软雅黑" panose="020B0503020204020204" pitchFamily="34" charset="-122"/>
                <a:ea typeface="微软雅黑" panose="020B0503020204020204" pitchFamily="34" charset="-122"/>
              </a:rPr>
              <a:t>1. </a:t>
            </a:r>
            <a:r>
              <a:rPr lang="zh-CN" altLang="en-US" sz="2400">
                <a:solidFill>
                  <a:schemeClr val="bg1"/>
                </a:solidFill>
                <a:latin typeface="微软雅黑" panose="020B0503020204020204" pitchFamily="34" charset="-122"/>
                <a:ea typeface="微软雅黑" panose="020B0503020204020204" pitchFamily="34" charset="-122"/>
              </a:rPr>
              <a:t>蜇伤处理</a:t>
            </a:r>
          </a:p>
        </p:txBody>
      </p:sp>
      <p:sp>
        <p:nvSpPr>
          <p:cNvPr id="12" name="文本框 11"/>
          <p:cNvSpPr txBox="1"/>
          <p:nvPr/>
        </p:nvSpPr>
        <p:spPr>
          <a:xfrm>
            <a:off x="449580" y="1601470"/>
            <a:ext cx="10189210" cy="598805"/>
          </a:xfrm>
          <a:prstGeom prst="rect">
            <a:avLst/>
          </a:prstGeom>
          <a:noFill/>
        </p:spPr>
        <p:txBody>
          <a:bodyPr wrap="square" rtlCol="0" anchor="t">
            <a:spAutoFit/>
          </a:bodyPr>
          <a:lstStyle/>
          <a:p>
            <a:pPr algn="l">
              <a:lnSpc>
                <a:spcPct val="150000"/>
              </a:lnSpc>
            </a:pPr>
            <a:r>
              <a:rPr lang="en-US" sz="2200">
                <a:solidFill>
                  <a:schemeClr val="bg1"/>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rPr>
              <a:t>幼儿在玩耍时容易被昆虫如蜜蜂、黄蜂（马蜂）等蜇伤。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6" name="文本框 5"/>
          <p:cNvSpPr txBox="1"/>
          <p:nvPr/>
        </p:nvSpPr>
        <p:spPr>
          <a:xfrm>
            <a:off x="449580" y="85661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处理</a:t>
            </a:r>
          </a:p>
        </p:txBody>
      </p:sp>
      <p:sp>
        <p:nvSpPr>
          <p:cNvPr id="7" name="文本框 6"/>
          <p:cNvSpPr txBox="1"/>
          <p:nvPr/>
        </p:nvSpPr>
        <p:spPr>
          <a:xfrm>
            <a:off x="449580" y="1141095"/>
            <a:ext cx="10189210" cy="3646170"/>
          </a:xfrm>
          <a:prstGeom prst="rect">
            <a:avLst/>
          </a:prstGeom>
          <a:noFill/>
        </p:spPr>
        <p:txBody>
          <a:bodyPr wrap="square" rtlCol="0" anchor="t">
            <a:spAutoFit/>
          </a:bodyPr>
          <a:lstStyle/>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① 被蜜蜂蜇伤后先小心地用指甲或小刀将刺刮出，或用镊子拔出，也可用针剃出，拔刺时不要挤压毒腺，以免更多的毒腺注入皮肤内。</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② 冲洗伤口。蜜蜂的毒液呈酸性，可用弱碱性液体冲洗，如稀氨水、5%～10% 的小苏打水、肥皂水等；黄蜂的毒液呈碱性，可用弱酸性液体冲洗，如 5% 硼酸溶液、食醋等。</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③ 用冷水湿敷受蜇部位，可消肿止痛。</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④ 严重者，应送往医院治疗。</a:t>
            </a:r>
          </a:p>
        </p:txBody>
      </p:sp>
      <p:pic>
        <p:nvPicPr>
          <p:cNvPr id="2" name="图片 1"/>
          <p:cNvPicPr>
            <a:picLocks noChangeAspect="1"/>
          </p:cNvPicPr>
          <p:nvPr/>
        </p:nvPicPr>
        <p:blipFill>
          <a:blip r:embed="rId2"/>
          <a:stretch>
            <a:fillRect/>
          </a:stretch>
        </p:blipFill>
        <p:spPr>
          <a:xfrm>
            <a:off x="1130935" y="4695825"/>
            <a:ext cx="8826500" cy="20593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4" name="文本框 3"/>
          <p:cNvSpPr txBox="1"/>
          <p:nvPr/>
        </p:nvSpPr>
        <p:spPr>
          <a:xfrm>
            <a:off x="449580" y="619125"/>
            <a:ext cx="2756535" cy="521970"/>
          </a:xfrm>
          <a:prstGeom prst="rect">
            <a:avLst/>
          </a:prstGeom>
          <a:noFill/>
        </p:spPr>
        <p:txBody>
          <a:bodyPr wrap="square" rtlCol="0" anchor="t">
            <a:spAutoFit/>
          </a:bodyPr>
          <a:lstStyle/>
          <a:p>
            <a:r>
              <a:rPr lang="en-US" altLang="zh-CN" sz="2800">
                <a:solidFill>
                  <a:schemeClr val="bg1"/>
                </a:solidFill>
                <a:latin typeface="微软雅黑" panose="020B0503020204020204" pitchFamily="34" charset="-122"/>
                <a:ea typeface="微软雅黑" panose="020B0503020204020204" pitchFamily="34" charset="-122"/>
              </a:rPr>
              <a:t>2. </a:t>
            </a:r>
            <a:r>
              <a:rPr lang="zh-CN" altLang="en-US" sz="2800">
                <a:solidFill>
                  <a:schemeClr val="bg1"/>
                </a:solidFill>
                <a:latin typeface="微软雅黑" panose="020B0503020204020204" pitchFamily="34" charset="-122"/>
                <a:ea typeface="微软雅黑" panose="020B0503020204020204" pitchFamily="34" charset="-122"/>
              </a:rPr>
              <a:t>咬伤处理</a:t>
            </a:r>
          </a:p>
        </p:txBody>
      </p:sp>
      <p:sp>
        <p:nvSpPr>
          <p:cNvPr id="6" name="文本框 5"/>
          <p:cNvSpPr txBox="1"/>
          <p:nvPr/>
        </p:nvSpPr>
        <p:spPr>
          <a:xfrm>
            <a:off x="513080" y="121094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症状</a:t>
            </a:r>
          </a:p>
        </p:txBody>
      </p:sp>
      <p:sp>
        <p:nvSpPr>
          <p:cNvPr id="7" name="文本框 6"/>
          <p:cNvSpPr txBox="1"/>
          <p:nvPr/>
        </p:nvSpPr>
        <p:spPr>
          <a:xfrm>
            <a:off x="513080" y="1503045"/>
            <a:ext cx="8874125" cy="1614805"/>
          </a:xfrm>
          <a:prstGeom prst="rect">
            <a:avLst/>
          </a:prstGeom>
          <a:noFill/>
        </p:spPr>
        <p:txBody>
          <a:bodyPr wrap="square" rtlCol="0" anchor="t">
            <a:spAutoFit/>
          </a:bodyPr>
          <a:lstStyle/>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被蛇咬伤后，注意观察伤口，若伤口仅见成排的细小牙痕，则该蛇大多无毒；若在两排牙痕的顶端有两个特别粗而深的牙痕，很可能是被毒蛇咬伤。</a:t>
            </a:r>
          </a:p>
        </p:txBody>
      </p:sp>
      <p:sp>
        <p:nvSpPr>
          <p:cNvPr id="2" name="文本框 1"/>
          <p:cNvSpPr txBox="1"/>
          <p:nvPr/>
        </p:nvSpPr>
        <p:spPr>
          <a:xfrm>
            <a:off x="449580" y="294322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急救处理</a:t>
            </a:r>
          </a:p>
        </p:txBody>
      </p:sp>
      <p:sp>
        <p:nvSpPr>
          <p:cNvPr id="5" name="文本框 4"/>
          <p:cNvSpPr txBox="1"/>
          <p:nvPr/>
        </p:nvSpPr>
        <p:spPr>
          <a:xfrm>
            <a:off x="513080" y="3200400"/>
            <a:ext cx="10189210" cy="3646170"/>
          </a:xfrm>
          <a:prstGeom prst="rect">
            <a:avLst/>
          </a:prstGeom>
          <a:noFill/>
        </p:spPr>
        <p:txBody>
          <a:bodyPr wrap="square" rtlCol="0" anchor="t">
            <a:spAutoFit/>
          </a:bodyPr>
          <a:lstStyle/>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① 在伤口近心端上方 5～10 cm 处捆扎，避免蛇毒扩散，每隔 2 小时捆扎处放松 30 秒至１分钟，并使幼儿少动，以免毒液向全身扩散。</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② 扩创排毒，以牙痕为中心，用消毒刀片在伤口处划十字切口，用净水、0.1% 的高锰酸钾或生理盐水冲洗。</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③ 吸吮排毒，借助吸奶器或火罐（必要时可直接用口），将毒液吸出。吸毒的人口腔不能有破损或炎症，牙齿不能有病灶。</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④ 即时服用内服药，外敷解毒蛇药，迅速送医院治疗。</a:t>
            </a:r>
          </a:p>
        </p:txBody>
      </p:sp>
      <p:pic>
        <p:nvPicPr>
          <p:cNvPr id="3" name="图片 2"/>
          <p:cNvPicPr>
            <a:picLocks noChangeAspect="1"/>
          </p:cNvPicPr>
          <p:nvPr/>
        </p:nvPicPr>
        <p:blipFill>
          <a:blip r:embed="rId2"/>
          <a:stretch>
            <a:fillRect/>
          </a:stretch>
        </p:blipFill>
        <p:spPr>
          <a:xfrm>
            <a:off x="9387205" y="93345"/>
            <a:ext cx="2790190" cy="1914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19" name="文本框 18"/>
          <p:cNvSpPr txBox="1"/>
          <p:nvPr/>
        </p:nvSpPr>
        <p:spPr>
          <a:xfrm>
            <a:off x="449580" y="810895"/>
            <a:ext cx="4968240" cy="460375"/>
          </a:xfrm>
          <a:prstGeom prst="rect">
            <a:avLst/>
          </a:prstGeom>
          <a:noFill/>
        </p:spPr>
        <p:txBody>
          <a:bodyPr wrap="square" rtlCol="0" anchor="t">
            <a:spAutoFit/>
          </a:bodyPr>
          <a:lstStyle/>
          <a:p>
            <a:r>
              <a:rPr lang="zh-CN" altLang="en-US" sz="2400">
                <a:solidFill>
                  <a:schemeClr val="bg1"/>
                </a:solidFill>
                <a:latin typeface="微软雅黑" panose="020B0503020204020204" pitchFamily="34" charset="-122"/>
                <a:ea typeface="微软雅黑" panose="020B0503020204020204" pitchFamily="34" charset="-122"/>
              </a:rPr>
              <a:t>狗咬伤</a:t>
            </a:r>
          </a:p>
        </p:txBody>
      </p:sp>
      <p:sp>
        <p:nvSpPr>
          <p:cNvPr id="2" name="文本框 1"/>
          <p:cNvSpPr txBox="1"/>
          <p:nvPr/>
        </p:nvSpPr>
        <p:spPr>
          <a:xfrm>
            <a:off x="449580" y="1292225"/>
            <a:ext cx="1499870" cy="398780"/>
          </a:xfrm>
          <a:prstGeom prst="rect">
            <a:avLst/>
          </a:prstGeom>
          <a:noFill/>
        </p:spPr>
        <p:txBody>
          <a:bodyPr wrap="square" rtlCol="0" anchor="t">
            <a:spAutoFit/>
          </a:bodyPr>
          <a:lstStyle/>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处理</a:t>
            </a:r>
          </a:p>
        </p:txBody>
      </p:sp>
      <p:sp>
        <p:nvSpPr>
          <p:cNvPr id="5" name="文本框 4"/>
          <p:cNvSpPr txBox="1"/>
          <p:nvPr/>
        </p:nvSpPr>
        <p:spPr>
          <a:xfrm>
            <a:off x="513080" y="1778000"/>
            <a:ext cx="10189210" cy="3646170"/>
          </a:xfrm>
          <a:prstGeom prst="rect">
            <a:avLst/>
          </a:prstGeom>
          <a:noFill/>
        </p:spPr>
        <p:txBody>
          <a:bodyPr wrap="square" rtlCol="0" anchor="t">
            <a:spAutoFit/>
          </a:bodyPr>
          <a:lstStyle/>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狗咬伤通常很难区别是否被疯狗咬伤，因此一旦被狗咬伤，都应按疯狗咬伤处理。</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① 咬伤后，要立即处理伤口，首先在伤口上方扎止血带（可用手帕、绳索等用），防止或减少病毒随血液流入全身。</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② 迅速用净水或肥皂水对伤口进行流水清洗，彻底清洁伤口，伤口处不要包扎。</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③ 迅速送往医院进行诊治，在 24 小时内注射狂犬病疫苗和破伤风抗毒素。</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成人应教导幼儿了解与动物接触时的安全注意事项，不与动物过分亲密，接触后及时洗手。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70" y="1222375"/>
            <a:ext cx="1728470" cy="47294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 name="五边形 7"/>
          <p:cNvSpPr/>
          <p:nvPr/>
        </p:nvSpPr>
        <p:spPr>
          <a:xfrm>
            <a:off x="1727293" y="1222523"/>
            <a:ext cx="2810968" cy="86409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 name="五边形 8"/>
          <p:cNvSpPr/>
          <p:nvPr/>
        </p:nvSpPr>
        <p:spPr>
          <a:xfrm>
            <a:off x="1714593" y="2206349"/>
            <a:ext cx="2810968" cy="86409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五边形 9"/>
          <p:cNvSpPr/>
          <p:nvPr/>
        </p:nvSpPr>
        <p:spPr>
          <a:xfrm>
            <a:off x="1701893" y="3202876"/>
            <a:ext cx="2810968" cy="864096"/>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 name="五边形 10"/>
          <p:cNvSpPr/>
          <p:nvPr/>
        </p:nvSpPr>
        <p:spPr>
          <a:xfrm>
            <a:off x="1701893" y="4186703"/>
            <a:ext cx="2810968" cy="864096"/>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12" name="组合 11"/>
          <p:cNvGrpSpPr/>
          <p:nvPr/>
        </p:nvGrpSpPr>
        <p:grpSpPr>
          <a:xfrm>
            <a:off x="4153993" y="1247923"/>
            <a:ext cx="6750204" cy="864096"/>
            <a:chOff x="3363144" y="1402667"/>
            <a:chExt cx="5062653" cy="648072"/>
          </a:xfrm>
          <a:solidFill>
            <a:srgbClr val="92D050"/>
          </a:solidFill>
        </p:grpSpPr>
        <p:sp>
          <p:nvSpPr>
            <p:cNvPr id="13" name="矩形 17"/>
            <p:cNvSpPr/>
            <p:nvPr/>
          </p:nvSpPr>
          <p:spPr>
            <a:xfrm>
              <a:off x="3363144" y="140266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838203" y="1458515"/>
              <a:ext cx="4176464" cy="576739"/>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rPr>
                <a:t>建立健全安全管理制度和应急机制，如校车接送制度、门卫制度、接送卡制度、家园联系制度、卫生保健制度、饮食卫生制度、特殊药品管理制度等。消除各种安全隐患，加强检查监督工作，认真落实安全防范措施，狠抓落实，减少薄弱环节。</a:t>
              </a:r>
            </a:p>
          </p:txBody>
        </p:sp>
      </p:grpSp>
      <p:sp>
        <p:nvSpPr>
          <p:cNvPr id="15" name="TextBox 14"/>
          <p:cNvSpPr txBox="1"/>
          <p:nvPr/>
        </p:nvSpPr>
        <p:spPr>
          <a:xfrm>
            <a:off x="2143847" y="1563688"/>
            <a:ext cx="1640128" cy="30734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chemeClr val="bg1"/>
                </a:solidFill>
                <a:sym typeface="+mn-ea"/>
              </a:rPr>
              <a:t>健全规章制度</a:t>
            </a:r>
          </a:p>
        </p:txBody>
      </p:sp>
      <p:sp>
        <p:nvSpPr>
          <p:cNvPr id="16" name="TextBox 15"/>
          <p:cNvSpPr txBox="1"/>
          <p:nvPr/>
        </p:nvSpPr>
        <p:spPr>
          <a:xfrm>
            <a:off x="2194647" y="2331613"/>
            <a:ext cx="1640128" cy="615315"/>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chemeClr val="bg1"/>
                </a:solidFill>
                <a:sym typeface="+mn-ea"/>
              </a:rPr>
              <a:t>提高教职工</a:t>
            </a:r>
          </a:p>
          <a:p>
            <a:pPr algn="ctr"/>
            <a:r>
              <a:rPr lang="zh-CN" altLang="en-US" dirty="0">
                <a:solidFill>
                  <a:schemeClr val="bg1"/>
                </a:solidFill>
                <a:sym typeface="+mn-ea"/>
              </a:rPr>
              <a:t>安全意识</a:t>
            </a:r>
          </a:p>
        </p:txBody>
      </p:sp>
      <p:sp>
        <p:nvSpPr>
          <p:cNvPr id="17" name="TextBox 16"/>
          <p:cNvSpPr txBox="1"/>
          <p:nvPr/>
        </p:nvSpPr>
        <p:spPr>
          <a:xfrm>
            <a:off x="2194647" y="3568805"/>
            <a:ext cx="1640128" cy="30734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chemeClr val="bg1"/>
                </a:solidFill>
                <a:sym typeface="+mn-ea"/>
              </a:rPr>
              <a:t>消除事故隐患</a:t>
            </a:r>
          </a:p>
        </p:txBody>
      </p:sp>
      <p:sp>
        <p:nvSpPr>
          <p:cNvPr id="18" name="TextBox 17"/>
          <p:cNvSpPr txBox="1"/>
          <p:nvPr/>
        </p:nvSpPr>
        <p:spPr>
          <a:xfrm>
            <a:off x="2194647" y="4426266"/>
            <a:ext cx="1640128" cy="615315"/>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chemeClr val="bg1"/>
                </a:solidFill>
                <a:sym typeface="+mn-ea"/>
              </a:rPr>
              <a:t>加强幼儿活动看护监管</a:t>
            </a:r>
          </a:p>
        </p:txBody>
      </p:sp>
      <p:grpSp>
        <p:nvGrpSpPr>
          <p:cNvPr id="19" name="组合 18"/>
          <p:cNvGrpSpPr/>
          <p:nvPr/>
        </p:nvGrpSpPr>
        <p:grpSpPr>
          <a:xfrm>
            <a:off x="4141293" y="2206349"/>
            <a:ext cx="6750204" cy="864096"/>
            <a:chOff x="3363144" y="2140537"/>
            <a:chExt cx="5062653" cy="648072"/>
          </a:xfrm>
          <a:solidFill>
            <a:srgbClr val="92D050"/>
          </a:solidFill>
        </p:grpSpPr>
        <p:sp>
          <p:nvSpPr>
            <p:cNvPr id="20" name="矩形 17"/>
            <p:cNvSpPr/>
            <p:nvPr/>
          </p:nvSpPr>
          <p:spPr>
            <a:xfrm>
              <a:off x="3363144" y="214053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857253" y="2285285"/>
              <a:ext cx="4176464" cy="432435"/>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rPr>
                <a:t>幼儿园教职工的责任心和职业道德素养状况，直接关系到幼儿园的保教工作质量，影响幼儿的身心健康。综观诸多幼儿安全事故，其发生的原因与教职工的责任心、职业道德素养有紧密的关系。</a:t>
              </a:r>
            </a:p>
          </p:txBody>
        </p:sp>
      </p:grpSp>
      <p:grpSp>
        <p:nvGrpSpPr>
          <p:cNvPr id="22" name="组合 21"/>
          <p:cNvGrpSpPr/>
          <p:nvPr/>
        </p:nvGrpSpPr>
        <p:grpSpPr>
          <a:xfrm>
            <a:off x="4141293" y="3204146"/>
            <a:ext cx="6750204" cy="864096"/>
            <a:chOff x="3363144" y="2897457"/>
            <a:chExt cx="5062653" cy="648072"/>
          </a:xfrm>
          <a:solidFill>
            <a:srgbClr val="92D050"/>
          </a:solidFill>
        </p:grpSpPr>
        <p:sp>
          <p:nvSpPr>
            <p:cNvPr id="23" name="矩形 17"/>
            <p:cNvSpPr/>
            <p:nvPr/>
          </p:nvSpPr>
          <p:spPr>
            <a:xfrm>
              <a:off x="3363144" y="289745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857253" y="2950130"/>
              <a:ext cx="4176464" cy="576739"/>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sym typeface="+mn-ea"/>
                </a:rPr>
                <a:t>园所不使用危房，加强电器设备的管理防护，注意幼儿用餐卫生及饮用水温度，防止幼儿食物中毒、烫伤。建立设施设备器械检查制度，加强刀剪、铅笔、圆珠笔等容易造成幼儿自伤、互伤的危险物品的管理，避免幼儿磕伤、碰伤。</a:t>
              </a:r>
            </a:p>
          </p:txBody>
        </p:sp>
      </p:grpSp>
      <p:grpSp>
        <p:nvGrpSpPr>
          <p:cNvPr id="25" name="组合 24"/>
          <p:cNvGrpSpPr/>
          <p:nvPr/>
        </p:nvGrpSpPr>
        <p:grpSpPr>
          <a:xfrm>
            <a:off x="4166693" y="4186703"/>
            <a:ext cx="6750204" cy="864096"/>
            <a:chOff x="3363144" y="3654377"/>
            <a:chExt cx="5062653" cy="648072"/>
          </a:xfrm>
          <a:solidFill>
            <a:srgbClr val="92D050"/>
          </a:solidFill>
        </p:grpSpPr>
        <p:sp>
          <p:nvSpPr>
            <p:cNvPr id="26" name="矩形 17"/>
            <p:cNvSpPr/>
            <p:nvPr/>
          </p:nvSpPr>
          <p:spPr>
            <a:xfrm>
              <a:off x="3363144" y="365437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3885828" y="3700700"/>
              <a:ext cx="4176464" cy="576739"/>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rPr>
                <a:t>幼儿园应加强对幼儿活动时的看护监管，作为幼儿园教师，在幼儿活动时应做到以下几点：① 做好活动前的准备工作，消除一切安全隐患。</a:t>
              </a:r>
            </a:p>
            <a:p>
              <a:r>
                <a:rPr lang="zh-CN" altLang="en-US" sz="1400" dirty="0">
                  <a:solidFill>
                    <a:schemeClr val="bg1"/>
                  </a:solidFill>
                </a:rPr>
                <a:t>② 随时观察幼儿的活动和反应。③ “眼观六路、耳听八方”“放手不放眼”。④ 发现问题快速妥善地处理。</a:t>
              </a:r>
            </a:p>
          </p:txBody>
        </p:sp>
      </p:grpSp>
      <p:sp>
        <p:nvSpPr>
          <p:cNvPr id="28" name="标题 1"/>
          <p:cNvSpPr txBox="1"/>
          <p:nvPr/>
        </p:nvSpPr>
        <p:spPr bwMode="auto">
          <a:xfrm>
            <a:off x="335856" y="2716168"/>
            <a:ext cx="672075" cy="1047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121917" tIns="60958" rIns="121917" bIns="60958" numCol="1" anchor="ctr" anchorCtr="0" compatLnSpc="1"/>
          <a:lstStyle>
            <a:lvl1pPr algn="l" rtl="0" fontAlgn="base">
              <a:spcBef>
                <a:spcPct val="0"/>
              </a:spcBef>
              <a:spcAft>
                <a:spcPct val="0"/>
              </a:spcAft>
              <a:defRPr sz="1600" b="0" kern="1200">
                <a:solidFill>
                  <a:schemeClr val="bg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endParaRPr lang="zh-CN" altLang="en-US" sz="3200" b="1" dirty="0"/>
          </a:p>
        </p:txBody>
      </p:sp>
      <p:grpSp>
        <p:nvGrpSpPr>
          <p:cNvPr id="29" name="组合 15"/>
          <p:cNvGrpSpPr/>
          <p:nvPr/>
        </p:nvGrpSpPr>
        <p:grpSpPr bwMode="auto">
          <a:xfrm>
            <a:off x="38100" y="152400"/>
            <a:ext cx="9332595" cy="525780"/>
            <a:chOff x="6168776" y="1221671"/>
            <a:chExt cx="4455682" cy="606624"/>
          </a:xfrm>
        </p:grpSpPr>
        <p:sp>
          <p:nvSpPr>
            <p:cNvPr id="30" name="圆角矩形 29"/>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1"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1 </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幼儿园常见意外伤害事故和安全教育</a:t>
              </a:r>
              <a:endParaRPr lang="zh-CN" altLang="en-US" sz="2400" b="1" dirty="0">
                <a:solidFill>
                  <a:srgbClr val="92D050"/>
                </a:solidFill>
                <a:latin typeface="微软雅黑" panose="020B0503020204020204" pitchFamily="34" charset="-122"/>
              </a:endParaRPr>
            </a:p>
          </p:txBody>
        </p:sp>
      </p:grpSp>
      <p:sp>
        <p:nvSpPr>
          <p:cNvPr id="32" name="文本框 31"/>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sp>
        <p:nvSpPr>
          <p:cNvPr id="2" name="TextBox 14"/>
          <p:cNvSpPr txBox="1"/>
          <p:nvPr/>
        </p:nvSpPr>
        <p:spPr>
          <a:xfrm>
            <a:off x="-2453" y="2706688"/>
            <a:ext cx="1640128" cy="861695"/>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sz="2800" dirty="0" smtClean="0">
                <a:sym typeface="+mn-ea"/>
              </a:rPr>
              <a:t>幼儿园的</a:t>
            </a:r>
          </a:p>
          <a:p>
            <a:pPr algn="ctr"/>
            <a:r>
              <a:rPr lang="zh-CN" altLang="en-US" sz="2800" dirty="0" smtClean="0">
                <a:sym typeface="+mn-ea"/>
              </a:rPr>
              <a:t>安全措施</a:t>
            </a:r>
            <a:endParaRPr lang="zh-CN" altLang="en-US" sz="2800" dirty="0" smtClean="0">
              <a:solidFill>
                <a:schemeClr val="bg1"/>
              </a:solidFill>
            </a:endParaRPr>
          </a:p>
        </p:txBody>
      </p:sp>
      <p:sp>
        <p:nvSpPr>
          <p:cNvPr id="4" name="五边形 3"/>
          <p:cNvSpPr/>
          <p:nvPr/>
        </p:nvSpPr>
        <p:spPr>
          <a:xfrm>
            <a:off x="1701893" y="5088403"/>
            <a:ext cx="2810968" cy="864096"/>
          </a:xfrm>
          <a:prstGeom prst="homePlat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 name="矩形 17"/>
          <p:cNvSpPr/>
          <p:nvPr/>
        </p:nvSpPr>
        <p:spPr>
          <a:xfrm>
            <a:off x="4141293" y="5088403"/>
            <a:ext cx="6750204" cy="864096"/>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6"/>
          <p:cNvSpPr txBox="1"/>
          <p:nvPr/>
        </p:nvSpPr>
        <p:spPr>
          <a:xfrm>
            <a:off x="4800105" y="5150167"/>
            <a:ext cx="5568619" cy="768985"/>
          </a:xfrm>
          <a:prstGeom prst="rect">
            <a:avLst/>
          </a:prstGeom>
          <a:solidFill>
            <a:srgbClr val="92D050"/>
          </a:solid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rPr>
              <a:t>幼儿园在开展多种形式的家长指导活动中应渗透安全教育内容，如开设专题讲座、辩论活动、知识竞赛、家园共育的园报和墙报等活动，增强家长的安全意识，丰富家长的安全知识，便于家长在家庭环境中对幼儿进行安全教育。</a:t>
            </a:r>
          </a:p>
        </p:txBody>
      </p:sp>
      <p:sp>
        <p:nvSpPr>
          <p:cNvPr id="33" name="TextBox 17"/>
          <p:cNvSpPr txBox="1"/>
          <p:nvPr/>
        </p:nvSpPr>
        <p:spPr>
          <a:xfrm>
            <a:off x="2169247" y="5251766"/>
            <a:ext cx="1640128" cy="615315"/>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marL="0" indent="0">
              <a:buNone/>
            </a:pPr>
            <a:r>
              <a:rPr lang="zh-CN" altLang="en-US" dirty="0">
                <a:solidFill>
                  <a:schemeClr val="bg1"/>
                </a:solidFill>
                <a:sym typeface="+mn-ea"/>
              </a:rPr>
              <a:t>提高家长的</a:t>
            </a:r>
          </a:p>
          <a:p>
            <a:pPr marL="0" indent="0">
              <a:buNone/>
            </a:pPr>
            <a:r>
              <a:rPr lang="zh-CN" altLang="en-US" dirty="0">
                <a:solidFill>
                  <a:schemeClr val="bg1"/>
                </a:solidFill>
                <a:sym typeface="+mn-ea"/>
              </a:rPr>
              <a:t>安全意识</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1+#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3000"/>
                            </p:stCondLst>
                            <p:childTnLst>
                              <p:par>
                                <p:cTn id="45" presetID="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4000"/>
                            </p:stCondLst>
                            <p:childTnLst>
                              <p:par>
                                <p:cTn id="58" presetID="2" presetClass="entr" presetSubtype="4"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22" presetClass="entr" presetSubtype="8"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750"/>
                                        <p:tgtEl>
                                          <p:spTgt spid="32"/>
                                        </p:tgtEl>
                                      </p:cBhvr>
                                    </p:animEffect>
                                  </p:childTnLst>
                                </p:cTn>
                              </p:par>
                              <p:par>
                                <p:cTn id="75" presetID="2" presetClass="entr" presetSubtype="4"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childTnLst>
                          </p:cTn>
                        </p:par>
                        <p:par>
                          <p:cTn id="79" fill="hold">
                            <p:stCondLst>
                              <p:cond delay="1000"/>
                            </p:stCondLst>
                            <p:childTnLst>
                              <p:par>
                                <p:cTn id="80" presetID="2" presetClass="entr" presetSubtype="4"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additive="base">
                                        <p:cTn id="82" dur="500" fill="hold"/>
                                        <p:tgtEl>
                                          <p:spTgt spid="4"/>
                                        </p:tgtEl>
                                        <p:attrNameLst>
                                          <p:attrName>ppt_x</p:attrName>
                                        </p:attrNameLst>
                                      </p:cBhvr>
                                      <p:tavLst>
                                        <p:tav tm="0">
                                          <p:val>
                                            <p:strVal val="#ppt_x"/>
                                          </p:val>
                                        </p:tav>
                                        <p:tav tm="100000">
                                          <p:val>
                                            <p:strVal val="#ppt_x"/>
                                          </p:val>
                                        </p:tav>
                                      </p:tavLst>
                                    </p:anim>
                                    <p:anim calcmode="lin" valueType="num">
                                      <p:cBhvr additive="base">
                                        <p:cTn id="83" dur="500" fill="hold"/>
                                        <p:tgtEl>
                                          <p:spTgt spid="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additive="base">
                                        <p:cTn id="86" dur="500" fill="hold"/>
                                        <p:tgtEl>
                                          <p:spTgt spid="33"/>
                                        </p:tgtEl>
                                        <p:attrNameLst>
                                          <p:attrName>ppt_x</p:attrName>
                                        </p:attrNameLst>
                                      </p:cBhvr>
                                      <p:tavLst>
                                        <p:tav tm="0">
                                          <p:val>
                                            <p:strVal val="#ppt_x"/>
                                          </p:val>
                                        </p:tav>
                                        <p:tav tm="100000">
                                          <p:val>
                                            <p:strVal val="#ppt_x"/>
                                          </p:val>
                                        </p:tav>
                                      </p:tavLst>
                                    </p:anim>
                                    <p:anim calcmode="lin" valueType="num">
                                      <p:cBhvr additive="base">
                                        <p:cTn id="8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5" grpId="0"/>
      <p:bldP spid="16" grpId="0"/>
      <p:bldP spid="17" grpId="0"/>
      <p:bldP spid="18" grpId="0"/>
      <p:bldP spid="28" grpId="0"/>
      <p:bldP spid="32" grpId="0"/>
      <p:bldP spid="2" grpId="0"/>
      <p:bldP spid="4" grpId="0" bldLvl="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3"/>
          <p:cNvSpPr/>
          <p:nvPr/>
        </p:nvSpPr>
        <p:spPr>
          <a:xfrm>
            <a:off x="3511846" y="1866159"/>
            <a:ext cx="3480328" cy="2884688"/>
          </a:xfrm>
          <a:custGeom>
            <a:avLst/>
            <a:gdLst/>
            <a:ahLst/>
            <a:cxnLst/>
            <a:rect l="l" t="t" r="r" b="b"/>
            <a:pathLst>
              <a:path w="2316425" h="1919981">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4" name="椭圆 5"/>
          <p:cNvSpPr/>
          <p:nvPr/>
        </p:nvSpPr>
        <p:spPr>
          <a:xfrm>
            <a:off x="5948224" y="3272710"/>
            <a:ext cx="2659261" cy="2204141"/>
          </a:xfrm>
          <a:custGeom>
            <a:avLst/>
            <a:gdLst/>
            <a:ahLst/>
            <a:cxnLst/>
            <a:rect l="l" t="t" r="r" b="b"/>
            <a:pathLst>
              <a:path w="2316425" h="1919981">
                <a:moveTo>
                  <a:pt x="1358098" y="1"/>
                </a:moveTo>
                <a:cubicBezTo>
                  <a:pt x="1888222" y="-917"/>
                  <a:pt x="2317343" y="428203"/>
                  <a:pt x="2316424" y="958327"/>
                </a:cubicBezTo>
                <a:cubicBezTo>
                  <a:pt x="2315506" y="1488452"/>
                  <a:pt x="1884896" y="1919061"/>
                  <a:pt x="1354771" y="1919980"/>
                </a:cubicBezTo>
                <a:cubicBezTo>
                  <a:pt x="1074658" y="1920465"/>
                  <a:pt x="823324" y="1800998"/>
                  <a:pt x="647883" y="1610223"/>
                </a:cubicBezTo>
                <a:lnTo>
                  <a:pt x="0" y="962340"/>
                </a:lnTo>
                <a:lnTo>
                  <a:pt x="650387" y="311954"/>
                </a:lnTo>
                <a:cubicBezTo>
                  <a:pt x="825981" y="120570"/>
                  <a:pt x="1078240" y="231"/>
                  <a:pt x="1358098" y="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TextBox 8"/>
          <p:cNvSpPr txBox="1"/>
          <p:nvPr/>
        </p:nvSpPr>
        <p:spPr>
          <a:xfrm>
            <a:off x="450215" y="2595880"/>
            <a:ext cx="2961640" cy="258508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一度冻伤多发生在耳郭、手足、鼻等处，仅皮肤浅层受损，局部红肿有疼痛感，受热后灼痒；二度冻伤在患处形成一些带血的浆液性水疱；三度冻伤会出现皮肤坏死，有的也伤及深部组织（皮下组织和肌肉），皮肤呈紫黑色。</a:t>
            </a:r>
          </a:p>
        </p:txBody>
      </p:sp>
      <p:sp>
        <p:nvSpPr>
          <p:cNvPr id="26" name="TextBox 9"/>
          <p:cNvSpPr txBox="1"/>
          <p:nvPr/>
        </p:nvSpPr>
        <p:spPr>
          <a:xfrm>
            <a:off x="8561070" y="2482850"/>
            <a:ext cx="3463290" cy="332359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一度冻伤，可用白酒、辣椒水轻轻涂擦冻伤处，然后涂上药膏或蓖麻油等，再缠上绷带。伤愈后一般不留疤痕。二度冻伤时，不要挑破水疱，在水疱上涂擦青霉素或金链素软膏，再缠上绷带。三度冻伤，在冻伤处缠上干燥的无菌绷带，并立即送医院处理。注意保暖，可给伤者喝热饮。冻伤局部不要用热水烫、火烤，也不要用冰雪揉搓。</a:t>
            </a:r>
          </a:p>
        </p:txBody>
      </p:sp>
      <p:sp>
        <p:nvSpPr>
          <p:cNvPr id="27" name="TextBox 10"/>
          <p:cNvSpPr txBox="1"/>
          <p:nvPr/>
        </p:nvSpPr>
        <p:spPr>
          <a:xfrm>
            <a:off x="4544134" y="3155209"/>
            <a:ext cx="928370" cy="535940"/>
          </a:xfrm>
          <a:prstGeom prst="rect">
            <a:avLst/>
          </a:prstGeom>
          <a:noFill/>
        </p:spPr>
        <p:txBody>
          <a:bodyPr wrap="none" lIns="121917" tIns="60958" rIns="121917" bIns="60958">
            <a:spAutoFit/>
          </a:bodyPr>
          <a:lstStyle/>
          <a:p>
            <a:pPr algn="ctr">
              <a:defRPr/>
            </a:pPr>
            <a:r>
              <a:rPr lang="zh-CN" altLang="en-US" sz="2700" b="1" dirty="0" smtClean="0">
                <a:solidFill>
                  <a:schemeClr val="bg1"/>
                </a:solidFill>
                <a:latin typeface="微软雅黑" panose="020B0503020204020204" pitchFamily="34" charset="-122"/>
                <a:ea typeface="微软雅黑" panose="020B0503020204020204" pitchFamily="34" charset="-122"/>
              </a:rPr>
              <a:t>症状</a:t>
            </a:r>
          </a:p>
        </p:txBody>
      </p:sp>
      <p:sp>
        <p:nvSpPr>
          <p:cNvPr id="29" name="TextBox 12"/>
          <p:cNvSpPr txBox="1"/>
          <p:nvPr/>
        </p:nvSpPr>
        <p:spPr>
          <a:xfrm>
            <a:off x="7323792" y="4088223"/>
            <a:ext cx="775970" cy="443230"/>
          </a:xfrm>
          <a:prstGeom prst="rect">
            <a:avLst/>
          </a:prstGeom>
          <a:noFill/>
        </p:spPr>
        <p:txBody>
          <a:bodyPr wrap="none" lIns="121917" tIns="60958" rIns="121917" bIns="60958">
            <a:spAutoFit/>
          </a:bodyPr>
          <a:lstStyle/>
          <a:p>
            <a:pPr algn="ctr">
              <a:defRPr/>
            </a:pPr>
            <a:r>
              <a:rPr lang="zh-CN" altLang="en-US" sz="2100" b="1" dirty="0">
                <a:solidFill>
                  <a:schemeClr val="bg1"/>
                </a:solidFill>
                <a:latin typeface="微软雅黑" panose="020B0503020204020204" pitchFamily="34" charset="-122"/>
                <a:ea typeface="微软雅黑" panose="020B0503020204020204" pitchFamily="34" charset="-122"/>
              </a:rPr>
              <a:t>处理</a:t>
            </a:r>
          </a:p>
        </p:txBody>
      </p:sp>
      <p:sp>
        <p:nvSpPr>
          <p:cNvPr id="31" name="椭圆 30"/>
          <p:cNvSpPr/>
          <p:nvPr/>
        </p:nvSpPr>
        <p:spPr>
          <a:xfrm>
            <a:off x="3628740" y="2001104"/>
            <a:ext cx="768085" cy="76808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3200" dirty="0" smtClean="0">
                <a:latin typeface="微软雅黑" panose="020B0503020204020204" pitchFamily="34" charset="-122"/>
                <a:ea typeface="微软雅黑" panose="020B0503020204020204" pitchFamily="34" charset="-122"/>
              </a:rPr>
              <a:t>1</a:t>
            </a:r>
            <a:endParaRPr lang="zh-CN" altLang="en-US" sz="3200" dirty="0">
              <a:latin typeface="微软雅黑" panose="020B0503020204020204" pitchFamily="34" charset="-122"/>
              <a:ea typeface="微软雅黑" panose="020B0503020204020204" pitchFamily="34" charset="-122"/>
            </a:endParaRPr>
          </a:p>
        </p:txBody>
      </p:sp>
      <p:sp>
        <p:nvSpPr>
          <p:cNvPr id="32" name="椭圆 31"/>
          <p:cNvSpPr/>
          <p:nvPr/>
        </p:nvSpPr>
        <p:spPr>
          <a:xfrm>
            <a:off x="7788288" y="3316896"/>
            <a:ext cx="620445" cy="62044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2400" dirty="0" smtClean="0">
                <a:latin typeface="微软雅黑" panose="020B0503020204020204" pitchFamily="34" charset="-122"/>
                <a:ea typeface="微软雅黑" panose="020B0503020204020204" pitchFamily="34" charset="-122"/>
              </a:rPr>
              <a:t>2</a:t>
            </a:r>
            <a:endParaRPr lang="zh-CN" altLang="en-US" sz="24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4" name="文本框 3"/>
          <p:cNvSpPr txBox="1"/>
          <p:nvPr/>
        </p:nvSpPr>
        <p:spPr>
          <a:xfrm>
            <a:off x="449580" y="619125"/>
            <a:ext cx="2756535" cy="521970"/>
          </a:xfrm>
          <a:prstGeom prst="rect">
            <a:avLst/>
          </a:prstGeom>
          <a:noFill/>
        </p:spPr>
        <p:txBody>
          <a:bodyPr wrap="square" rtlCol="0" anchor="t">
            <a:spAutoFit/>
          </a:bodyPr>
          <a:lstStyle/>
          <a:p>
            <a:r>
              <a:rPr lang="zh-CN" altLang="en-US" sz="2800">
                <a:solidFill>
                  <a:schemeClr val="bg1"/>
                </a:solidFill>
                <a:latin typeface="微软雅黑" panose="020B0503020204020204" pitchFamily="34" charset="-122"/>
                <a:ea typeface="微软雅黑" panose="020B0503020204020204" pitchFamily="34" charset="-122"/>
              </a:rPr>
              <a:t>十四、冻伤处理</a:t>
            </a:r>
          </a:p>
        </p:txBody>
      </p:sp>
      <p:sp>
        <p:nvSpPr>
          <p:cNvPr id="2" name="文本框 1"/>
          <p:cNvSpPr txBox="1"/>
          <p:nvPr/>
        </p:nvSpPr>
        <p:spPr>
          <a:xfrm>
            <a:off x="549910" y="1177925"/>
            <a:ext cx="9842500" cy="429895"/>
          </a:xfrm>
          <a:prstGeom prst="rect">
            <a:avLst/>
          </a:prstGeom>
          <a:noFill/>
        </p:spPr>
        <p:txBody>
          <a:bodyPr wrap="square" rtlCol="0" anchor="t">
            <a:spAutoFit/>
          </a:bodyPr>
          <a:lstStyle/>
          <a:p>
            <a:r>
              <a:rPr lang="zh-CN" altLang="en-US" sz="2200">
                <a:solidFill>
                  <a:schemeClr val="bg1"/>
                </a:solidFill>
              </a:rPr>
              <a:t>冻伤是指人体受到低温侵袭所引起的全身性或局部性损伤。冻伤可分为三度。</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32"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strVal val="4*#ppt_w"/>
                                          </p:val>
                                        </p:tav>
                                        <p:tav tm="100000">
                                          <p:val>
                                            <p:strVal val="#ppt_w"/>
                                          </p:val>
                                        </p:tav>
                                      </p:tavLst>
                                    </p:anim>
                                    <p:anim calcmode="lin" valueType="num">
                                      <p:cBhvr>
                                        <p:cTn id="17" dur="500" fill="hold"/>
                                        <p:tgtEl>
                                          <p:spTgt spid="31"/>
                                        </p:tgtEl>
                                        <p:attrNameLst>
                                          <p:attrName>ppt_h</p:attrName>
                                        </p:attrNameLst>
                                      </p:cBhvr>
                                      <p:tavLst>
                                        <p:tav tm="0">
                                          <p:val>
                                            <p:strVal val="4*#ppt_h"/>
                                          </p:val>
                                        </p:tav>
                                        <p:tav tm="100000">
                                          <p:val>
                                            <p:strVal val="#ppt_h"/>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1500"/>
                            </p:stCondLst>
                            <p:childTnLst>
                              <p:par>
                                <p:cTn id="25" presetID="23" presetClass="entr" presetSubtype="32"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strVal val="4*#ppt_w"/>
                                          </p:val>
                                        </p:tav>
                                        <p:tav tm="100000">
                                          <p:val>
                                            <p:strVal val="#ppt_w"/>
                                          </p:val>
                                        </p:tav>
                                      </p:tavLst>
                                    </p:anim>
                                    <p:anim calcmode="lin" valueType="num">
                                      <p:cBhvr>
                                        <p:cTn id="28" dur="500" fill="hold"/>
                                        <p:tgtEl>
                                          <p:spTgt spid="32"/>
                                        </p:tgtEl>
                                        <p:attrNameLst>
                                          <p:attrName>ppt_h</p:attrName>
                                        </p:attrNameLst>
                                      </p:cBhvr>
                                      <p:tavLst>
                                        <p:tav tm="0">
                                          <p:val>
                                            <p:strVal val="4*#ppt_h"/>
                                          </p:val>
                                        </p:tav>
                                        <p:tav tm="100000">
                                          <p:val>
                                            <p:strVal val="#ppt_h"/>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75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fill="hold"/>
                                        <p:tgtEl>
                                          <p:spTgt spid="49"/>
                                        </p:tgtEl>
                                        <p:attrNameLst>
                                          <p:attrName>ppt_x</p:attrName>
                                        </p:attrNameLst>
                                      </p:cBhvr>
                                      <p:tavLst>
                                        <p:tav tm="0">
                                          <p:val>
                                            <p:strVal val="0-#ppt_w/2"/>
                                          </p:val>
                                        </p:tav>
                                        <p:tav tm="100000">
                                          <p:val>
                                            <p:strVal val="#ppt_x"/>
                                          </p:val>
                                        </p:tav>
                                      </p:tavLst>
                                    </p:anim>
                                    <p:anim calcmode="lin" valueType="num">
                                      <p:cBhvr additive="base">
                                        <p:cTn id="53"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p:bldP spid="26" grpId="0"/>
      <p:bldP spid="27" grpId="0"/>
      <p:bldP spid="29" grpId="0"/>
      <p:bldP spid="31" grpId="0" bldLvl="0" animBg="1"/>
      <p:bldP spid="32" grpId="0" bldLvl="0" animBg="1"/>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4" name="文本框 3"/>
          <p:cNvSpPr txBox="1"/>
          <p:nvPr/>
        </p:nvSpPr>
        <p:spPr>
          <a:xfrm>
            <a:off x="449580" y="619125"/>
            <a:ext cx="4980940" cy="953135"/>
          </a:xfrm>
          <a:prstGeom prst="rect">
            <a:avLst/>
          </a:prstGeom>
          <a:noFill/>
        </p:spPr>
        <p:txBody>
          <a:bodyPr wrap="square" rtlCol="0" anchor="t">
            <a:spAutoFit/>
          </a:bodyPr>
          <a:lstStyle/>
          <a:p>
            <a:r>
              <a:rPr lang="zh-CN" altLang="en-US" sz="2800">
                <a:solidFill>
                  <a:schemeClr val="bg1"/>
                </a:solidFill>
                <a:latin typeface="微软雅黑" panose="020B0503020204020204" pitchFamily="34" charset="-122"/>
                <a:ea typeface="微软雅黑" panose="020B0503020204020204" pitchFamily="34" charset="-122"/>
              </a:rPr>
              <a:t>知识拓展</a:t>
            </a:r>
            <a:r>
              <a:rPr lang="en-US" altLang="zh-CN" sz="2800">
                <a:solidFill>
                  <a:schemeClr val="bg1"/>
                </a:solidFill>
                <a:latin typeface="微软雅黑" panose="020B0503020204020204" pitchFamily="34" charset="-122"/>
                <a:ea typeface="微软雅黑" panose="020B0503020204020204" pitchFamily="34" charset="-122"/>
              </a:rPr>
              <a:t>——</a:t>
            </a:r>
            <a:r>
              <a:rPr lang="zh-CN" altLang="en-US" sz="2800">
                <a:solidFill>
                  <a:schemeClr val="bg1"/>
                </a:solidFill>
                <a:latin typeface="微软雅黑" panose="020B0503020204020204" pitchFamily="34" charset="-122"/>
                <a:ea typeface="微软雅黑" panose="020B0503020204020204" pitchFamily="34" charset="-122"/>
                <a:sym typeface="+mn-ea"/>
              </a:rPr>
              <a:t>心肺复苏技术</a:t>
            </a:r>
            <a:endParaRPr lang="zh-CN" altLang="en-US" sz="2800">
              <a:solidFill>
                <a:schemeClr val="bg1"/>
              </a:solidFill>
              <a:latin typeface="微软雅黑" panose="020B0503020204020204" pitchFamily="34" charset="-122"/>
              <a:ea typeface="微软雅黑" panose="020B0503020204020204" pitchFamily="34" charset="-122"/>
            </a:endParaRPr>
          </a:p>
          <a:p>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27594" y="1364252"/>
            <a:ext cx="10189210" cy="1614805"/>
          </a:xfrm>
          <a:prstGeom prst="rect">
            <a:avLst/>
          </a:prstGeom>
          <a:noFill/>
        </p:spPr>
        <p:txBody>
          <a:bodyPr wrap="square" rtlCol="0" anchor="t">
            <a:spAutoFit/>
          </a:bodyPr>
          <a:lstStyle/>
          <a:p>
            <a:pPr algn="l">
              <a:lnSpc>
                <a:spcPct val="150000"/>
              </a:lnSpc>
            </a:pPr>
            <a:r>
              <a:rPr lang="en-US" altLang="zh-CN" sz="2200" dirty="0">
                <a:solidFill>
                  <a:schemeClr val="bg1"/>
                </a:solidFill>
                <a:latin typeface="微软雅黑" panose="020B0503020204020204" pitchFamily="34" charset="-122"/>
                <a:ea typeface="微软雅黑" panose="020B0503020204020204" pitchFamily="34" charset="-122"/>
              </a:rPr>
              <a:t>       </a:t>
            </a:r>
            <a:r>
              <a:rPr lang="zh-CN" altLang="en-US" sz="2200" dirty="0">
                <a:solidFill>
                  <a:schemeClr val="bg2"/>
                </a:solidFill>
                <a:latin typeface="微软雅黑" panose="020B0503020204020204" pitchFamily="34" charset="-122"/>
                <a:ea typeface="微软雅黑" panose="020B0503020204020204" pitchFamily="34" charset="-122"/>
              </a:rPr>
              <a:t>当发生火灾、触电、重大车祸、溺水、惊厥、雷击、中毒时，现场可能会出现受伤严重的伤员，呼吸、心跳停止。在挽救生命的过程中，心肺复苏技术显得尤为重要。</a:t>
            </a:r>
          </a:p>
        </p:txBody>
      </p:sp>
      <p:sp>
        <p:nvSpPr>
          <p:cNvPr id="8" name="文本框 7"/>
          <p:cNvSpPr txBox="1"/>
          <p:nvPr/>
        </p:nvSpPr>
        <p:spPr>
          <a:xfrm>
            <a:off x="546100" y="3010812"/>
            <a:ext cx="2540000" cy="429895"/>
          </a:xfrm>
          <a:prstGeom prst="rect">
            <a:avLst/>
          </a:prstGeom>
          <a:noFill/>
        </p:spPr>
        <p:txBody>
          <a:bodyPr wrap="square" rtlCol="0" anchor="t">
            <a:spAutoFit/>
          </a:bodyPr>
          <a:lstStyle/>
          <a:p>
            <a:r>
              <a:rPr lang="en-US" altLang="zh-CN" sz="2200" dirty="0" smtClean="0">
                <a:solidFill>
                  <a:schemeClr val="bg1"/>
                </a:solidFill>
                <a:latin typeface="微软雅黑" panose="020B0503020204020204" pitchFamily="34" charset="-122"/>
                <a:ea typeface="微软雅黑" panose="020B0503020204020204" pitchFamily="34" charset="-122"/>
              </a:rPr>
              <a:t>1. </a:t>
            </a:r>
            <a:r>
              <a:rPr lang="zh-CN" altLang="en-US" sz="2200" dirty="0" smtClean="0">
                <a:solidFill>
                  <a:schemeClr val="bg1"/>
                </a:solidFill>
                <a:latin typeface="微软雅黑" panose="020B0503020204020204" pitchFamily="34" charset="-122"/>
                <a:ea typeface="微软雅黑" panose="020B0503020204020204" pitchFamily="34" charset="-122"/>
              </a:rPr>
              <a:t>人工呼吸</a:t>
            </a:r>
            <a:r>
              <a:rPr lang="zh-CN" altLang="en-US" sz="2200" dirty="0">
                <a:solidFill>
                  <a:schemeClr val="bg1"/>
                </a:solidFill>
                <a:latin typeface="微软雅黑" panose="020B0503020204020204" pitchFamily="34" charset="-122"/>
                <a:ea typeface="微软雅黑" panose="020B0503020204020204" pitchFamily="34" charset="-122"/>
              </a:rPr>
              <a:t>法</a:t>
            </a:r>
          </a:p>
        </p:txBody>
      </p:sp>
      <p:sp>
        <p:nvSpPr>
          <p:cNvPr id="9" name="文本框 8"/>
          <p:cNvSpPr txBox="1"/>
          <p:nvPr/>
        </p:nvSpPr>
        <p:spPr>
          <a:xfrm>
            <a:off x="660400" y="3497222"/>
            <a:ext cx="9792335" cy="1048172"/>
          </a:xfrm>
          <a:prstGeom prst="rect">
            <a:avLst/>
          </a:prstGeom>
          <a:noFill/>
        </p:spPr>
        <p:txBody>
          <a:bodyPr wrap="square" rtlCol="0" anchor="t">
            <a:spAutoFit/>
          </a:bodyPr>
          <a:lstStyle/>
          <a:p>
            <a:pPr>
              <a:lnSpc>
                <a:spcPct val="150000"/>
              </a:lnSpc>
            </a:pPr>
            <a:r>
              <a:rPr lang="en-US" altLang="zh-CN" sz="2200" dirty="0">
                <a:solidFill>
                  <a:schemeClr val="bg1"/>
                </a:solidFill>
                <a:latin typeface="微软雅黑" panose="020B0503020204020204" pitchFamily="34" charset="-122"/>
                <a:ea typeface="微软雅黑" panose="020B0503020204020204" pitchFamily="34" charset="-122"/>
              </a:rPr>
              <a:t>      </a:t>
            </a:r>
            <a:r>
              <a:rPr lang="zh-CN" altLang="en-US" sz="2200" dirty="0">
                <a:solidFill>
                  <a:schemeClr val="bg1"/>
                </a:solidFill>
                <a:latin typeface="微软雅黑" panose="020B0503020204020204" pitchFamily="34" charset="-122"/>
                <a:ea typeface="微软雅黑" panose="020B0503020204020204" pitchFamily="34" charset="-122"/>
              </a:rPr>
              <a:t>人工呼吸是用人为的力量来帮助伤员进行呼吸，最终使其恢复自主呼吸的一种急救方法。</a:t>
            </a:r>
          </a:p>
        </p:txBody>
      </p:sp>
      <p:sp>
        <p:nvSpPr>
          <p:cNvPr id="10" name="文本框 9"/>
          <p:cNvSpPr txBox="1"/>
          <p:nvPr/>
        </p:nvSpPr>
        <p:spPr>
          <a:xfrm>
            <a:off x="596901" y="4551045"/>
            <a:ext cx="9243786" cy="2123658"/>
          </a:xfrm>
          <a:prstGeom prst="rect">
            <a:avLst/>
          </a:prstGeom>
          <a:noFill/>
        </p:spPr>
        <p:txBody>
          <a:bodyPr wrap="square" rtlCol="0" anchor="t">
            <a:spAutoFit/>
          </a:bodyPr>
          <a:lstStyle/>
          <a:p>
            <a:pPr>
              <a:lnSpc>
                <a:spcPct val="150000"/>
              </a:lnSpc>
            </a:pPr>
            <a:r>
              <a:rPr lang="zh-CN" altLang="en-US" sz="2200" dirty="0" smtClean="0">
                <a:solidFill>
                  <a:schemeClr val="bg1"/>
                </a:solidFill>
                <a:latin typeface="微软雅黑" panose="020B0503020204020204" pitchFamily="34" charset="-122"/>
                <a:ea typeface="微软雅黑" panose="020B0503020204020204" pitchFamily="34" charset="-122"/>
              </a:rPr>
              <a:t>（</a:t>
            </a:r>
            <a:r>
              <a:rPr lang="en-US" altLang="zh-CN" sz="2200" dirty="0" smtClean="0">
                <a:solidFill>
                  <a:schemeClr val="bg1"/>
                </a:solidFill>
                <a:latin typeface="微软雅黑" panose="020B0503020204020204" pitchFamily="34" charset="-122"/>
                <a:ea typeface="微软雅黑" panose="020B0503020204020204" pitchFamily="34" charset="-122"/>
              </a:rPr>
              <a:t>1</a:t>
            </a:r>
            <a:r>
              <a:rPr lang="zh-CN" altLang="en-US" sz="2200" dirty="0" smtClean="0">
                <a:solidFill>
                  <a:schemeClr val="bg1"/>
                </a:solidFill>
                <a:latin typeface="微软雅黑" panose="020B0503020204020204" pitchFamily="34" charset="-122"/>
                <a:ea typeface="微软雅黑" panose="020B0503020204020204" pitchFamily="34" charset="-122"/>
              </a:rPr>
              <a:t>）保持</a:t>
            </a:r>
            <a:r>
              <a:rPr lang="zh-CN" altLang="en-US" sz="2200" dirty="0">
                <a:solidFill>
                  <a:schemeClr val="bg1"/>
                </a:solidFill>
                <a:latin typeface="微软雅黑" panose="020B0503020204020204" pitchFamily="34" charset="-122"/>
                <a:ea typeface="微软雅黑" panose="020B0503020204020204" pitchFamily="34" charset="-122"/>
              </a:rPr>
              <a:t>呼吸道畅通</a:t>
            </a:r>
          </a:p>
          <a:p>
            <a:pPr>
              <a:lnSpc>
                <a:spcPct val="150000"/>
              </a:lnSpc>
            </a:pPr>
            <a:r>
              <a:rPr lang="zh-CN" altLang="en-US" sz="2200" dirty="0">
                <a:solidFill>
                  <a:schemeClr val="bg1"/>
                </a:solidFill>
                <a:latin typeface="微软雅黑" panose="020B0503020204020204" pitchFamily="34" charset="-122"/>
                <a:ea typeface="微软雅黑" panose="020B0503020204020204" pitchFamily="34" charset="-122"/>
              </a:rPr>
              <a:t>        将伤者仰卧，解开其衣领、裤带和紧裹的内衣等，清理口鼻污物（泥或痰），压额提颏打开气道，以保持呼吸道的畅通（若伤者舌根后坠阻塞呼吸道，要拉出舌头并固定）。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7" name="文本框 6"/>
          <p:cNvSpPr txBox="1"/>
          <p:nvPr/>
        </p:nvSpPr>
        <p:spPr>
          <a:xfrm>
            <a:off x="513080" y="1229995"/>
            <a:ext cx="11214100" cy="2630170"/>
          </a:xfrm>
          <a:prstGeom prst="rect">
            <a:avLst/>
          </a:prstGeom>
          <a:noFill/>
        </p:spPr>
        <p:txBody>
          <a:bodyPr wrap="square" rtlCol="0" anchor="t">
            <a:spAutoFit/>
          </a:bodyPr>
          <a:lstStyle/>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① 婴幼儿（0～3 岁）。</a:t>
            </a: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       施救者用嘴封住婴幼儿的口鼻，往里吹气，以 2～3 秒为间隔吹一次，吹气时不要太用力，见到其胸部略微隆起，便把嘴松开，再轻压其胸，帮助呼气。这样有节奏地进行，直至将婴幼儿送到医院，或婴幼儿又恢复了均匀呼吸。若吹气后不见胸部隆起，可能是呼吸道仍不通畅，施救者应及时纠正自己的动作，并清除婴幼儿呼吸道内的分泌物。</a:t>
            </a:r>
          </a:p>
        </p:txBody>
      </p:sp>
      <p:sp>
        <p:nvSpPr>
          <p:cNvPr id="3" name="文本框 2"/>
          <p:cNvSpPr txBox="1"/>
          <p:nvPr/>
        </p:nvSpPr>
        <p:spPr>
          <a:xfrm>
            <a:off x="469900" y="869950"/>
            <a:ext cx="2540000" cy="429895"/>
          </a:xfrm>
          <a:prstGeom prst="rect">
            <a:avLst/>
          </a:prstGeom>
          <a:noFill/>
        </p:spPr>
        <p:txBody>
          <a:bodyPr wrap="square" rtlCol="0" anchor="t">
            <a:spAutoFit/>
          </a:bodyPr>
          <a:lstStyle/>
          <a:p>
            <a:r>
              <a:rPr lang="zh-CN" altLang="en-US" sz="2200" dirty="0" smtClean="0">
                <a:solidFill>
                  <a:schemeClr val="bg1"/>
                </a:solidFill>
                <a:latin typeface="微软雅黑" panose="020B0503020204020204" pitchFamily="34" charset="-122"/>
                <a:ea typeface="微软雅黑" panose="020B0503020204020204" pitchFamily="34" charset="-122"/>
              </a:rPr>
              <a:t>（</a:t>
            </a:r>
            <a:r>
              <a:rPr lang="en-US" altLang="zh-CN" sz="2200" dirty="0" smtClean="0">
                <a:solidFill>
                  <a:schemeClr val="bg1"/>
                </a:solidFill>
                <a:latin typeface="微软雅黑" panose="020B0503020204020204" pitchFamily="34" charset="-122"/>
                <a:ea typeface="微软雅黑" panose="020B0503020204020204" pitchFamily="34" charset="-122"/>
              </a:rPr>
              <a:t>2</a:t>
            </a:r>
            <a:r>
              <a:rPr lang="zh-CN" altLang="en-US" sz="2200" dirty="0" smtClean="0">
                <a:solidFill>
                  <a:schemeClr val="bg1"/>
                </a:solidFill>
                <a:latin typeface="微软雅黑" panose="020B0503020204020204" pitchFamily="34" charset="-122"/>
                <a:ea typeface="微软雅黑" panose="020B0503020204020204" pitchFamily="34" charset="-122"/>
              </a:rPr>
              <a:t>）口</a:t>
            </a:r>
            <a:r>
              <a:rPr lang="zh-CN" altLang="en-US" sz="2200" dirty="0">
                <a:solidFill>
                  <a:schemeClr val="bg1"/>
                </a:solidFill>
                <a:latin typeface="微软雅黑" panose="020B0503020204020204" pitchFamily="34" charset="-122"/>
                <a:ea typeface="微软雅黑" panose="020B0503020204020204" pitchFamily="34" charset="-122"/>
              </a:rPr>
              <a:t>对口吹气</a:t>
            </a:r>
          </a:p>
        </p:txBody>
      </p:sp>
      <p:pic>
        <p:nvPicPr>
          <p:cNvPr id="4" name="图片 3"/>
          <p:cNvPicPr>
            <a:picLocks noChangeAspect="1"/>
          </p:cNvPicPr>
          <p:nvPr/>
        </p:nvPicPr>
        <p:blipFill>
          <a:blip r:embed="rId2"/>
          <a:stretch>
            <a:fillRect/>
          </a:stretch>
        </p:blipFill>
        <p:spPr>
          <a:xfrm>
            <a:off x="820965" y="4184832"/>
            <a:ext cx="7993380" cy="22644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3" name="文本框 2"/>
          <p:cNvSpPr txBox="1"/>
          <p:nvPr/>
        </p:nvSpPr>
        <p:spPr>
          <a:xfrm>
            <a:off x="469900" y="869950"/>
            <a:ext cx="2540000" cy="429895"/>
          </a:xfrm>
          <a:prstGeom prst="rect">
            <a:avLst/>
          </a:prstGeom>
          <a:noFill/>
        </p:spPr>
        <p:txBody>
          <a:bodyPr wrap="square" rtlCol="0" anchor="t">
            <a:spAutoFit/>
          </a:bodyPr>
          <a:lstStyle/>
          <a:p>
            <a:r>
              <a:rPr lang="zh-CN" altLang="en-US" sz="2200" dirty="0" smtClean="0">
                <a:solidFill>
                  <a:schemeClr val="bg1"/>
                </a:solidFill>
                <a:latin typeface="微软雅黑" panose="020B0503020204020204" pitchFamily="34" charset="-122"/>
                <a:ea typeface="微软雅黑" panose="020B0503020204020204" pitchFamily="34" charset="-122"/>
              </a:rPr>
              <a:t>（</a:t>
            </a:r>
            <a:r>
              <a:rPr lang="en-US" altLang="zh-CN" sz="2200" dirty="0" smtClean="0">
                <a:solidFill>
                  <a:schemeClr val="bg1"/>
                </a:solidFill>
                <a:latin typeface="微软雅黑" panose="020B0503020204020204" pitchFamily="34" charset="-122"/>
                <a:ea typeface="微软雅黑" panose="020B0503020204020204" pitchFamily="34" charset="-122"/>
              </a:rPr>
              <a:t>2</a:t>
            </a:r>
            <a:r>
              <a:rPr lang="zh-CN" altLang="en-US" sz="2200" dirty="0" smtClean="0">
                <a:solidFill>
                  <a:schemeClr val="bg1"/>
                </a:solidFill>
                <a:latin typeface="微软雅黑" panose="020B0503020204020204" pitchFamily="34" charset="-122"/>
                <a:ea typeface="微软雅黑" panose="020B0503020204020204" pitchFamily="34" charset="-122"/>
              </a:rPr>
              <a:t>）口</a:t>
            </a:r>
            <a:r>
              <a:rPr lang="zh-CN" altLang="en-US" sz="2200" dirty="0">
                <a:solidFill>
                  <a:schemeClr val="bg1"/>
                </a:solidFill>
                <a:latin typeface="微软雅黑" panose="020B0503020204020204" pitchFamily="34" charset="-122"/>
                <a:ea typeface="微软雅黑" panose="020B0503020204020204" pitchFamily="34" charset="-122"/>
              </a:rPr>
              <a:t>对口吹气</a:t>
            </a:r>
          </a:p>
        </p:txBody>
      </p:sp>
      <p:sp>
        <p:nvSpPr>
          <p:cNvPr id="2" name="文本框 1"/>
          <p:cNvSpPr txBox="1"/>
          <p:nvPr/>
        </p:nvSpPr>
        <p:spPr>
          <a:xfrm>
            <a:off x="444500" y="1430474"/>
            <a:ext cx="10081260" cy="2063835"/>
          </a:xfrm>
          <a:prstGeom prst="rect">
            <a:avLst/>
          </a:prstGeom>
          <a:noFill/>
        </p:spPr>
        <p:txBody>
          <a:bodyPr wrap="square" rtlCol="0" anchor="t">
            <a:spAutoFit/>
          </a:bodyPr>
          <a:lstStyle/>
          <a:p>
            <a:pPr>
              <a:lnSpc>
                <a:spcPct val="150000"/>
              </a:lnSpc>
            </a:pPr>
            <a:r>
              <a:rPr lang="zh-CN" altLang="en-US" sz="2200" dirty="0">
                <a:solidFill>
                  <a:schemeClr val="bg1"/>
                </a:solidFill>
                <a:latin typeface="微软雅黑" panose="020B0503020204020204" pitchFamily="34" charset="-122"/>
                <a:ea typeface="微软雅黑" panose="020B0503020204020204" pitchFamily="34" charset="-122"/>
              </a:rPr>
              <a:t>② 幼儿（3～6 岁）。</a:t>
            </a:r>
          </a:p>
          <a:p>
            <a:pPr>
              <a:lnSpc>
                <a:spcPct val="150000"/>
              </a:lnSpc>
            </a:pPr>
            <a:r>
              <a:rPr lang="zh-CN" altLang="en-US" sz="2200" dirty="0">
                <a:solidFill>
                  <a:schemeClr val="bg1"/>
                </a:solidFill>
                <a:latin typeface="微软雅黑" panose="020B0503020204020204" pitchFamily="34" charset="-122"/>
                <a:ea typeface="微软雅黑" panose="020B0503020204020204" pitchFamily="34" charset="-122"/>
              </a:rPr>
              <a:t>       施救者深吸一口气，捏住幼儿的鼻孔，用嘴密封幼儿的嘴，向里吹气。见到其胸部略微隆起，便把嘴松开，放开幼儿的鼻孔，轻压其胸部，帮助呼气。这样有节奏地进行，每隔3～4 秒吹 1 次。</a:t>
            </a:r>
          </a:p>
        </p:txBody>
      </p:sp>
      <p:pic>
        <p:nvPicPr>
          <p:cNvPr id="8193" name="Picture 1"/>
          <p:cNvPicPr>
            <a:picLocks noChangeAspect="1" noChangeArrowheads="1"/>
          </p:cNvPicPr>
          <p:nvPr/>
        </p:nvPicPr>
        <p:blipFill>
          <a:blip r:embed="rId2"/>
          <a:srcRect/>
          <a:stretch>
            <a:fillRect/>
          </a:stretch>
        </p:blipFill>
        <p:spPr bwMode="auto">
          <a:xfrm>
            <a:off x="891495" y="3556000"/>
            <a:ext cx="8807764" cy="28420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7" name="文本框 6"/>
          <p:cNvSpPr txBox="1"/>
          <p:nvPr/>
        </p:nvSpPr>
        <p:spPr>
          <a:xfrm>
            <a:off x="484051" y="925195"/>
            <a:ext cx="10189210" cy="3079497"/>
          </a:xfrm>
          <a:prstGeom prst="rect">
            <a:avLst/>
          </a:prstGeom>
          <a:noFill/>
        </p:spPr>
        <p:txBody>
          <a:bodyPr wrap="square" rtlCol="0" anchor="t">
            <a:spAutoFit/>
          </a:bodyPr>
          <a:lstStyle/>
          <a:p>
            <a:pPr algn="l">
              <a:lnSpc>
                <a:spcPct val="150000"/>
              </a:lnSpc>
            </a:pPr>
            <a:r>
              <a:rPr lang="zh-CN" altLang="en-US" sz="2200" dirty="0" smtClean="0">
                <a:solidFill>
                  <a:srgbClr val="FF0000"/>
                </a:solidFill>
                <a:latin typeface="微软雅黑" panose="020B0503020204020204" pitchFamily="34" charset="-122"/>
                <a:ea typeface="微软雅黑" panose="020B0503020204020204" pitchFamily="34" charset="-122"/>
              </a:rPr>
              <a:t>注意：</a:t>
            </a:r>
            <a:r>
              <a:rPr lang="en-US" altLang="zh-CN" sz="2200" dirty="0" smtClean="0">
                <a:solidFill>
                  <a:srgbClr val="FF0000"/>
                </a:solidFill>
                <a:latin typeface="微软雅黑" panose="020B0503020204020204" pitchFamily="34" charset="-122"/>
                <a:ea typeface="微软雅黑" panose="020B0503020204020204" pitchFamily="34" charset="-122"/>
              </a:rPr>
              <a:t>      </a:t>
            </a:r>
          </a:p>
          <a:p>
            <a:pPr algn="l">
              <a:lnSpc>
                <a:spcPct val="150000"/>
              </a:lnSpc>
            </a:pPr>
            <a:r>
              <a:rPr lang="en-US" altLang="zh-CN" sz="2200" dirty="0" smtClean="0">
                <a:solidFill>
                  <a:schemeClr val="bg1"/>
                </a:solidFill>
                <a:latin typeface="微软雅黑" panose="020B0503020204020204" pitchFamily="34" charset="-122"/>
                <a:ea typeface="微软雅黑" panose="020B0503020204020204" pitchFamily="34" charset="-122"/>
              </a:rPr>
              <a:t>       </a:t>
            </a:r>
            <a:r>
              <a:rPr lang="zh-CN" altLang="en-US" sz="2200" dirty="0" smtClean="0">
                <a:solidFill>
                  <a:schemeClr val="bg1"/>
                </a:solidFill>
                <a:latin typeface="微软雅黑" panose="020B0503020204020204" pitchFamily="34" charset="-122"/>
                <a:ea typeface="微软雅黑" panose="020B0503020204020204" pitchFamily="34" charset="-122"/>
              </a:rPr>
              <a:t>若</a:t>
            </a:r>
            <a:r>
              <a:rPr lang="zh-CN" altLang="en-US" sz="2200" dirty="0">
                <a:solidFill>
                  <a:schemeClr val="bg1"/>
                </a:solidFill>
                <a:latin typeface="微软雅黑" panose="020B0503020204020204" pitchFamily="34" charset="-122"/>
                <a:ea typeface="微软雅黑" panose="020B0503020204020204" pitchFamily="34" charset="-122"/>
              </a:rPr>
              <a:t>溺水婴幼儿牙关紧闭，也可对其鼻孔吹气，操作步骤、吹气次数与口对口吹气相同。吹气的次数：年长幼儿 16～20 次/分，较小的幼儿 18～24 次/分，婴儿 30～40 次/分。耐心持续地进行抢救，直至婴幼儿又恢复自主呼吸，或者送到医院为止。吹气量太大可能会将婴幼儿肺泡吹破，太小起不到效果。通常以吹入一口气后婴幼儿胸脯略有隆起为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7" name="文本框 6"/>
          <p:cNvSpPr txBox="1"/>
          <p:nvPr/>
        </p:nvSpPr>
        <p:spPr>
          <a:xfrm>
            <a:off x="469899" y="1320981"/>
            <a:ext cx="11243129" cy="1477328"/>
          </a:xfrm>
          <a:prstGeom prst="rect">
            <a:avLst/>
          </a:prstGeom>
          <a:noFill/>
        </p:spPr>
        <p:txBody>
          <a:bodyPr wrap="square" rtlCol="0" anchor="t">
            <a:spAutoFit/>
          </a:bodyPr>
          <a:lstStyle/>
          <a:p>
            <a:pPr algn="l">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a:t>
            </a:r>
            <a:r>
              <a:rPr lang="en-US" altLang="zh-CN" sz="2000" dirty="0" smtClean="0">
                <a:solidFill>
                  <a:schemeClr val="bg1"/>
                </a:solidFill>
                <a:latin typeface="微软雅黑" panose="020B0503020204020204" pitchFamily="34" charset="-122"/>
                <a:ea typeface="微软雅黑" panose="020B0503020204020204" pitchFamily="34" charset="-122"/>
              </a:rPr>
              <a:t>1</a:t>
            </a:r>
            <a:r>
              <a:rPr lang="zh-CN" altLang="en-US" sz="2000" dirty="0" smtClean="0">
                <a:solidFill>
                  <a:schemeClr val="bg1"/>
                </a:solidFill>
                <a:latin typeface="微软雅黑" panose="020B0503020204020204" pitchFamily="34" charset="-122"/>
                <a:ea typeface="微软雅黑" panose="020B0503020204020204" pitchFamily="34" charset="-122"/>
              </a:rPr>
              <a:t>）</a:t>
            </a:r>
            <a:r>
              <a:rPr sz="2000" dirty="0" smtClean="0">
                <a:solidFill>
                  <a:schemeClr val="bg1"/>
                </a:solidFill>
                <a:latin typeface="微软雅黑" panose="020B0503020204020204" pitchFamily="34" charset="-122"/>
                <a:ea typeface="微软雅黑" panose="020B0503020204020204" pitchFamily="34" charset="-122"/>
              </a:rPr>
              <a:t>新生儿</a:t>
            </a:r>
            <a:endParaRPr sz="2000" dirty="0">
              <a:solidFill>
                <a:schemeClr val="bg1"/>
              </a:solidFill>
              <a:latin typeface="微软雅黑" panose="020B0503020204020204" pitchFamily="34" charset="-122"/>
              <a:ea typeface="微软雅黑" panose="020B0503020204020204" pitchFamily="34" charset="-122"/>
            </a:endParaRPr>
          </a:p>
          <a:p>
            <a:pPr algn="l">
              <a:lnSpc>
                <a:spcPct val="150000"/>
              </a:lnSpc>
            </a:pPr>
            <a:r>
              <a:rPr sz="2000" dirty="0">
                <a:solidFill>
                  <a:schemeClr val="bg1"/>
                </a:solidFill>
                <a:latin typeface="微软雅黑" panose="020B0503020204020204" pitchFamily="34" charset="-122"/>
                <a:ea typeface="微软雅黑" panose="020B0503020204020204" pitchFamily="34" charset="-122"/>
              </a:rPr>
              <a:t>       施救者用双手握住新生儿的胸，用拇指按压胸骨（乳头连线的中央），使胸骨下陷1～2 cm，然后放松，每分钟按压 120 次左右。</a:t>
            </a:r>
          </a:p>
        </p:txBody>
      </p:sp>
      <p:sp>
        <p:nvSpPr>
          <p:cNvPr id="3" name="文本框 2"/>
          <p:cNvSpPr txBox="1"/>
          <p:nvPr/>
        </p:nvSpPr>
        <p:spPr>
          <a:xfrm>
            <a:off x="469900" y="831850"/>
            <a:ext cx="2540000" cy="429895"/>
          </a:xfrm>
          <a:prstGeom prst="rect">
            <a:avLst/>
          </a:prstGeom>
          <a:noFill/>
        </p:spPr>
        <p:txBody>
          <a:bodyPr wrap="square" rtlCol="0" anchor="t">
            <a:spAutoFit/>
          </a:bodyPr>
          <a:lstStyle/>
          <a:p>
            <a:r>
              <a:rPr lang="en-US" altLang="zh-CN" sz="2200" dirty="0" smtClean="0">
                <a:solidFill>
                  <a:schemeClr val="bg1"/>
                </a:solidFill>
                <a:latin typeface="微软雅黑" panose="020B0503020204020204" pitchFamily="34" charset="-122"/>
                <a:ea typeface="微软雅黑" panose="020B0503020204020204" pitchFamily="34" charset="-122"/>
              </a:rPr>
              <a:t>2. </a:t>
            </a:r>
            <a:r>
              <a:rPr lang="zh-CN" altLang="en-US" sz="2200" dirty="0" smtClean="0">
                <a:solidFill>
                  <a:schemeClr val="bg1"/>
                </a:solidFill>
                <a:latin typeface="微软雅黑" panose="020B0503020204020204" pitchFamily="34" charset="-122"/>
                <a:ea typeface="微软雅黑" panose="020B0503020204020204" pitchFamily="34" charset="-122"/>
              </a:rPr>
              <a:t>胸</a:t>
            </a:r>
            <a:r>
              <a:rPr lang="zh-CN" altLang="en-US" sz="2200" dirty="0">
                <a:solidFill>
                  <a:schemeClr val="bg1"/>
                </a:solidFill>
                <a:latin typeface="微软雅黑" panose="020B0503020204020204" pitchFamily="34" charset="-122"/>
                <a:ea typeface="微软雅黑" panose="020B0503020204020204" pitchFamily="34" charset="-122"/>
              </a:rPr>
              <a:t>外心脏按压法</a:t>
            </a:r>
          </a:p>
        </p:txBody>
      </p:sp>
      <p:pic>
        <p:nvPicPr>
          <p:cNvPr id="6145" name="Picture 1"/>
          <p:cNvPicPr>
            <a:picLocks noChangeAspect="1" noChangeArrowheads="1"/>
          </p:cNvPicPr>
          <p:nvPr/>
        </p:nvPicPr>
        <p:blipFill>
          <a:blip r:embed="rId2"/>
          <a:srcRect/>
          <a:stretch>
            <a:fillRect/>
          </a:stretch>
        </p:blipFill>
        <p:spPr bwMode="auto">
          <a:xfrm>
            <a:off x="1870302" y="4205270"/>
            <a:ext cx="2790825" cy="2105025"/>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5532891" y="4161727"/>
            <a:ext cx="2809875" cy="2105025"/>
          </a:xfrm>
          <a:prstGeom prst="rect">
            <a:avLst/>
          </a:prstGeom>
          <a:noFill/>
          <a:ln w="9525">
            <a:noFill/>
            <a:miter lim="800000"/>
            <a:headEnd/>
            <a:tailEnd/>
          </a:ln>
          <a:effectLst/>
        </p:spPr>
      </p:pic>
      <p:sp>
        <p:nvSpPr>
          <p:cNvPr id="10" name="文本框 1"/>
          <p:cNvSpPr txBox="1"/>
          <p:nvPr/>
        </p:nvSpPr>
        <p:spPr>
          <a:xfrm>
            <a:off x="453571" y="2723424"/>
            <a:ext cx="10998200" cy="1477328"/>
          </a:xfrm>
          <a:prstGeom prst="rect">
            <a:avLst/>
          </a:prstGeom>
          <a:noFill/>
        </p:spPr>
        <p:txBody>
          <a:bodyPr wrap="square" rtlCol="0" anchor="t">
            <a:spAutoFit/>
          </a:bodyPr>
          <a:lstStyle/>
          <a:p>
            <a:pPr algn="l">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a:t>
            </a:r>
            <a:r>
              <a:rPr lang="en-US" altLang="zh-CN" sz="2000" dirty="0" smtClean="0">
                <a:solidFill>
                  <a:schemeClr val="bg1"/>
                </a:solidFill>
                <a:latin typeface="微软雅黑" panose="020B0503020204020204" pitchFamily="34" charset="-122"/>
                <a:ea typeface="微软雅黑" panose="020B0503020204020204" pitchFamily="34" charset="-122"/>
              </a:rPr>
              <a:t>2</a:t>
            </a:r>
            <a:r>
              <a:rPr lang="zh-CN" altLang="en-US" sz="2000" dirty="0" smtClean="0">
                <a:solidFill>
                  <a:schemeClr val="bg1"/>
                </a:solidFill>
                <a:latin typeface="微软雅黑" panose="020B0503020204020204" pitchFamily="34" charset="-122"/>
                <a:ea typeface="微软雅黑" panose="020B0503020204020204" pitchFamily="34" charset="-122"/>
              </a:rPr>
              <a:t>）</a:t>
            </a:r>
            <a:r>
              <a:rPr sz="2000" dirty="0" smtClean="0">
                <a:solidFill>
                  <a:schemeClr val="bg1"/>
                </a:solidFill>
                <a:latin typeface="微软雅黑" panose="020B0503020204020204" pitchFamily="34" charset="-122"/>
                <a:ea typeface="微软雅黑" panose="020B0503020204020204" pitchFamily="34" charset="-122"/>
              </a:rPr>
              <a:t>婴幼儿</a:t>
            </a:r>
            <a:r>
              <a:rPr sz="2000" dirty="0">
                <a:solidFill>
                  <a:schemeClr val="bg1"/>
                </a:solidFill>
                <a:latin typeface="微软雅黑" panose="020B0503020204020204" pitchFamily="34" charset="-122"/>
                <a:ea typeface="微软雅黑" panose="020B0503020204020204" pitchFamily="34" charset="-122"/>
              </a:rPr>
              <a:t>（0～3 岁）</a:t>
            </a:r>
          </a:p>
          <a:p>
            <a:pPr algn="l">
              <a:lnSpc>
                <a:spcPct val="150000"/>
              </a:lnSpc>
            </a:pPr>
            <a:r>
              <a:rPr sz="2000" dirty="0">
                <a:solidFill>
                  <a:schemeClr val="bg1"/>
                </a:solidFill>
                <a:latin typeface="微软雅黑" panose="020B0503020204020204" pitchFamily="34" charset="-122"/>
                <a:ea typeface="微软雅黑" panose="020B0503020204020204" pitchFamily="34" charset="-122"/>
              </a:rPr>
              <a:t>       施救者左手托住婴幼儿背部，将其放在有硬度的平面上，右手用手掌根部或食指和中指垂直按压胸骨偏下方，使胸骨下陷 2～3 cm，然后放松，每分钟按压 80～100 次。</a:t>
            </a:r>
          </a:p>
        </p:txBody>
      </p:sp>
      <p:sp>
        <p:nvSpPr>
          <p:cNvPr id="11" name="TextBox 26"/>
          <p:cNvSpPr txBox="1"/>
          <p:nvPr/>
        </p:nvSpPr>
        <p:spPr>
          <a:xfrm>
            <a:off x="3256088" y="6335850"/>
            <a:ext cx="794442" cy="451660"/>
          </a:xfrm>
          <a:prstGeom prst="rect">
            <a:avLst/>
          </a:prstGeom>
          <a:solidFill>
            <a:schemeClr val="accent4">
              <a:lumMod val="40000"/>
              <a:lumOff val="60000"/>
            </a:schemeClr>
          </a:solidFill>
        </p:spPr>
        <p:txBody>
          <a:bodyPr wrap="none" lIns="121917" tIns="60959" rIns="121917" bIns="60959">
            <a:spAutoFit/>
          </a:bodyPr>
          <a:lstStyle/>
          <a:p>
            <a:pPr algn="r">
              <a:defRPr/>
            </a:pPr>
            <a:r>
              <a:rPr lang="zh-CN" altLang="en-US" sz="2135" b="1" dirty="0" smtClean="0">
                <a:solidFill>
                  <a:schemeClr val="bg1"/>
                </a:solidFill>
                <a:latin typeface="+mn-ea"/>
              </a:rPr>
              <a:t>婴儿</a:t>
            </a:r>
            <a:endParaRPr lang="zh-CN" altLang="en-US" sz="2135" b="1" dirty="0">
              <a:solidFill>
                <a:schemeClr val="bg1"/>
              </a:solidFill>
              <a:latin typeface="+mn-ea"/>
            </a:endParaRPr>
          </a:p>
        </p:txBody>
      </p:sp>
      <p:sp>
        <p:nvSpPr>
          <p:cNvPr id="12" name="TextBox 26"/>
          <p:cNvSpPr txBox="1"/>
          <p:nvPr/>
        </p:nvSpPr>
        <p:spPr>
          <a:xfrm>
            <a:off x="6625059" y="6321336"/>
            <a:ext cx="1068556" cy="451660"/>
          </a:xfrm>
          <a:prstGeom prst="rect">
            <a:avLst/>
          </a:prstGeom>
          <a:solidFill>
            <a:schemeClr val="accent4">
              <a:lumMod val="40000"/>
              <a:lumOff val="60000"/>
            </a:schemeClr>
          </a:solidFill>
        </p:spPr>
        <p:txBody>
          <a:bodyPr wrap="none" lIns="121917" tIns="60959" rIns="121917" bIns="60959">
            <a:spAutoFit/>
          </a:bodyPr>
          <a:lstStyle/>
          <a:p>
            <a:pPr algn="r">
              <a:defRPr/>
            </a:pPr>
            <a:r>
              <a:rPr lang="zh-CN" altLang="en-US" sz="2135" b="1" dirty="0" smtClean="0">
                <a:solidFill>
                  <a:schemeClr val="bg1"/>
                </a:solidFill>
                <a:latin typeface="+mn-ea"/>
              </a:rPr>
              <a:t>婴幼儿</a:t>
            </a:r>
            <a:endParaRPr lang="zh-CN" altLang="en-US" sz="2135" b="1" dirty="0">
              <a:solidFill>
                <a:schemeClr val="bg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accel="6800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50"/>
                            </p:stCondLst>
                            <p:childTnLst>
                              <p:par>
                                <p:cTn id="15" presetID="2" presetClass="entr" presetSubtype="1" accel="68000"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7" name="文本框 6"/>
          <p:cNvSpPr txBox="1"/>
          <p:nvPr/>
        </p:nvSpPr>
        <p:spPr>
          <a:xfrm>
            <a:off x="469899" y="943610"/>
            <a:ext cx="11344729" cy="3831818"/>
          </a:xfrm>
          <a:prstGeom prst="rect">
            <a:avLst/>
          </a:prstGeom>
          <a:noFill/>
        </p:spPr>
        <p:txBody>
          <a:bodyPr wrap="square" rtlCol="0" anchor="t">
            <a:spAutoFit/>
          </a:bodyPr>
          <a:lstStyle/>
          <a:p>
            <a:pPr algn="l">
              <a:lnSpc>
                <a:spcPct val="150000"/>
              </a:lnSpc>
            </a:pPr>
            <a:r>
              <a:rPr sz="2200" dirty="0">
                <a:solidFill>
                  <a:schemeClr val="bg1"/>
                </a:solidFill>
                <a:latin typeface="微软雅黑" panose="020B0503020204020204" pitchFamily="34" charset="-122"/>
                <a:ea typeface="微软雅黑" panose="020B0503020204020204" pitchFamily="34" charset="-122"/>
              </a:rPr>
              <a:t>3</a:t>
            </a:r>
            <a:r>
              <a:rPr lang="zh-CN" sz="2200" dirty="0">
                <a:solidFill>
                  <a:schemeClr val="bg1"/>
                </a:solidFill>
                <a:latin typeface="微软雅黑" panose="020B0503020204020204" pitchFamily="34" charset="-122"/>
                <a:ea typeface="微软雅黑" panose="020B0503020204020204" pitchFamily="34" charset="-122"/>
              </a:rPr>
              <a:t>、</a:t>
            </a:r>
            <a:r>
              <a:rPr sz="2200" dirty="0">
                <a:solidFill>
                  <a:schemeClr val="bg1"/>
                </a:solidFill>
                <a:latin typeface="微软雅黑" panose="020B0503020204020204" pitchFamily="34" charset="-122"/>
                <a:ea typeface="微软雅黑" panose="020B0503020204020204" pitchFamily="34" charset="-122"/>
              </a:rPr>
              <a:t>幼儿（3～6 岁）</a:t>
            </a:r>
          </a:p>
          <a:p>
            <a:pPr algn="l">
              <a:lnSpc>
                <a:spcPct val="150000"/>
              </a:lnSpc>
            </a:pPr>
            <a:r>
              <a:rPr lang="en-US" sz="2000" dirty="0" smtClean="0">
                <a:solidFill>
                  <a:schemeClr val="bg1"/>
                </a:solidFill>
                <a:latin typeface="宋体" pitchFamily="2" charset="-122"/>
                <a:ea typeface="宋体" pitchFamily="2" charset="-122"/>
              </a:rPr>
              <a:t>     </a:t>
            </a:r>
            <a:r>
              <a:rPr sz="2000" dirty="0" smtClean="0">
                <a:solidFill>
                  <a:schemeClr val="bg1"/>
                </a:solidFill>
                <a:latin typeface="宋体" pitchFamily="2" charset="-122"/>
                <a:ea typeface="宋体" pitchFamily="2" charset="-122"/>
              </a:rPr>
              <a:t>① </a:t>
            </a:r>
            <a:r>
              <a:rPr sz="2000" dirty="0">
                <a:solidFill>
                  <a:schemeClr val="bg1"/>
                </a:solidFill>
                <a:latin typeface="宋体" pitchFamily="2" charset="-122"/>
                <a:ea typeface="宋体" pitchFamily="2" charset="-122"/>
              </a:rPr>
              <a:t>将幼儿仰卧在有</a:t>
            </a:r>
            <a:r>
              <a:rPr sz="2000" dirty="0">
                <a:solidFill>
                  <a:srgbClr val="FF0000"/>
                </a:solidFill>
                <a:latin typeface="宋体" pitchFamily="2" charset="-122"/>
                <a:ea typeface="宋体" pitchFamily="2" charset="-122"/>
              </a:rPr>
              <a:t>硬度的平面上</a:t>
            </a:r>
            <a:r>
              <a:rPr sz="2000" dirty="0">
                <a:solidFill>
                  <a:schemeClr val="bg1"/>
                </a:solidFill>
                <a:latin typeface="宋体" pitchFamily="2" charset="-122"/>
                <a:ea typeface="宋体" pitchFamily="2" charset="-122"/>
              </a:rPr>
              <a:t>，使其背部有硬物支撑（千万不能躺在软床或帆布担架上操作，以免影响挤压效果），</a:t>
            </a:r>
            <a:r>
              <a:rPr sz="2000" dirty="0">
                <a:solidFill>
                  <a:srgbClr val="FF0000"/>
                </a:solidFill>
                <a:latin typeface="宋体" pitchFamily="2" charset="-122"/>
                <a:ea typeface="宋体" pitchFamily="2" charset="-122"/>
              </a:rPr>
              <a:t>头部与心脏位于同一水平</a:t>
            </a:r>
            <a:r>
              <a:rPr sz="2000" dirty="0">
                <a:solidFill>
                  <a:schemeClr val="bg1"/>
                </a:solidFill>
                <a:latin typeface="宋体" pitchFamily="2" charset="-122"/>
                <a:ea typeface="宋体" pitchFamily="2" charset="-122"/>
              </a:rPr>
              <a:t>，以保证脑部的血流量（如有可能应抬高下肢，以增加回心血量）。</a:t>
            </a:r>
          </a:p>
          <a:p>
            <a:pPr algn="l">
              <a:lnSpc>
                <a:spcPct val="150000"/>
              </a:lnSpc>
            </a:pPr>
            <a:r>
              <a:rPr lang="en-US" sz="2000" dirty="0" smtClean="0">
                <a:solidFill>
                  <a:schemeClr val="bg1"/>
                </a:solidFill>
                <a:latin typeface="宋体" pitchFamily="2" charset="-122"/>
                <a:ea typeface="宋体" pitchFamily="2" charset="-122"/>
              </a:rPr>
              <a:t>    </a:t>
            </a:r>
            <a:r>
              <a:rPr sz="2000" dirty="0" smtClean="0">
                <a:solidFill>
                  <a:schemeClr val="bg1"/>
                </a:solidFill>
                <a:latin typeface="宋体" pitchFamily="2" charset="-122"/>
                <a:ea typeface="宋体" pitchFamily="2" charset="-122"/>
              </a:rPr>
              <a:t>② </a:t>
            </a:r>
            <a:r>
              <a:rPr sz="2000" dirty="0">
                <a:solidFill>
                  <a:schemeClr val="bg1"/>
                </a:solidFill>
                <a:latin typeface="宋体" pitchFamily="2" charset="-122"/>
                <a:ea typeface="宋体" pitchFamily="2" charset="-122"/>
              </a:rPr>
              <a:t>施救者站（或屈膝跪坐）在</a:t>
            </a:r>
            <a:r>
              <a:rPr sz="2000" dirty="0">
                <a:solidFill>
                  <a:srgbClr val="FF0000"/>
                </a:solidFill>
                <a:latin typeface="宋体" pitchFamily="2" charset="-122"/>
                <a:ea typeface="宋体" pitchFamily="2" charset="-122"/>
              </a:rPr>
              <a:t>幼儿右侧</a:t>
            </a:r>
            <a:r>
              <a:rPr sz="2000" dirty="0">
                <a:solidFill>
                  <a:schemeClr val="bg1"/>
                </a:solidFill>
                <a:latin typeface="宋体" pitchFamily="2" charset="-122"/>
                <a:ea typeface="宋体" pitchFamily="2" charset="-122"/>
              </a:rPr>
              <a:t>，</a:t>
            </a:r>
            <a:r>
              <a:rPr sz="2000" dirty="0">
                <a:solidFill>
                  <a:srgbClr val="FF0000"/>
                </a:solidFill>
                <a:latin typeface="宋体" pitchFamily="2" charset="-122"/>
                <a:ea typeface="宋体" pitchFamily="2" charset="-122"/>
              </a:rPr>
              <a:t>将一手掌根部放置在其胸骨下 1/3 处</a:t>
            </a:r>
            <a:r>
              <a:rPr sz="2000" dirty="0">
                <a:solidFill>
                  <a:schemeClr val="bg1"/>
                </a:solidFill>
                <a:latin typeface="宋体" pitchFamily="2" charset="-122"/>
                <a:ea typeface="宋体" pitchFamily="2" charset="-122"/>
              </a:rPr>
              <a:t>，再将另一手掌重叠上去。</a:t>
            </a:r>
          </a:p>
          <a:p>
            <a:pPr algn="l">
              <a:lnSpc>
                <a:spcPct val="150000"/>
              </a:lnSpc>
            </a:pPr>
            <a:r>
              <a:rPr lang="en-US" sz="2000" dirty="0" smtClean="0">
                <a:solidFill>
                  <a:schemeClr val="bg1"/>
                </a:solidFill>
                <a:latin typeface="宋体" pitchFamily="2" charset="-122"/>
                <a:ea typeface="宋体" pitchFamily="2" charset="-122"/>
              </a:rPr>
              <a:t>    </a:t>
            </a:r>
            <a:r>
              <a:rPr sz="2000" dirty="0" smtClean="0">
                <a:solidFill>
                  <a:schemeClr val="bg1"/>
                </a:solidFill>
                <a:latin typeface="宋体" pitchFamily="2" charset="-122"/>
                <a:ea typeface="宋体" pitchFamily="2" charset="-122"/>
              </a:rPr>
              <a:t>③ </a:t>
            </a:r>
            <a:r>
              <a:rPr sz="2000" dirty="0">
                <a:solidFill>
                  <a:schemeClr val="bg1"/>
                </a:solidFill>
                <a:latin typeface="宋体" pitchFamily="2" charset="-122"/>
                <a:ea typeface="宋体" pitchFamily="2" charset="-122"/>
              </a:rPr>
              <a:t>施救者</a:t>
            </a:r>
            <a:r>
              <a:rPr sz="2000" dirty="0">
                <a:solidFill>
                  <a:srgbClr val="FF0000"/>
                </a:solidFill>
                <a:latin typeface="宋体" pitchFamily="2" charset="-122"/>
                <a:ea typeface="宋体" pitchFamily="2" charset="-122"/>
              </a:rPr>
              <a:t>伸直手臂</a:t>
            </a:r>
            <a:r>
              <a:rPr sz="2000" dirty="0">
                <a:solidFill>
                  <a:schemeClr val="bg1"/>
                </a:solidFill>
                <a:latin typeface="宋体" pitchFamily="2" charset="-122"/>
                <a:ea typeface="宋体" pitchFamily="2" charset="-122"/>
              </a:rPr>
              <a:t>，借助上身体重的力量，</a:t>
            </a:r>
            <a:r>
              <a:rPr sz="2000" dirty="0">
                <a:solidFill>
                  <a:srgbClr val="FF0000"/>
                </a:solidFill>
                <a:latin typeface="宋体" pitchFamily="2" charset="-122"/>
                <a:ea typeface="宋体" pitchFamily="2" charset="-122"/>
              </a:rPr>
              <a:t>有节律地下压</a:t>
            </a:r>
            <a:r>
              <a:rPr sz="2000" dirty="0">
                <a:solidFill>
                  <a:schemeClr val="bg1"/>
                </a:solidFill>
                <a:latin typeface="宋体" pitchFamily="2" charset="-122"/>
                <a:ea typeface="宋体" pitchFamily="2" charset="-122"/>
              </a:rPr>
              <a:t>，使胸骨下陷 1～2 cm，压后立即放松，如此反复进行。</a:t>
            </a:r>
          </a:p>
        </p:txBody>
      </p:sp>
      <p:pic>
        <p:nvPicPr>
          <p:cNvPr id="5121" name="Picture 1"/>
          <p:cNvPicPr>
            <a:picLocks noChangeAspect="1" noChangeArrowheads="1"/>
          </p:cNvPicPr>
          <p:nvPr/>
        </p:nvPicPr>
        <p:blipFill>
          <a:blip r:embed="rId2"/>
          <a:srcRect/>
          <a:stretch>
            <a:fillRect/>
          </a:stretch>
        </p:blipFill>
        <p:spPr bwMode="auto">
          <a:xfrm>
            <a:off x="1282700" y="4670778"/>
            <a:ext cx="7440385" cy="203822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15"/>
          <p:cNvGrpSpPr/>
          <p:nvPr/>
        </p:nvGrpSpPr>
        <p:grpSpPr bwMode="auto">
          <a:xfrm>
            <a:off x="3175" y="93345"/>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7" name="文本框 6"/>
          <p:cNvSpPr txBox="1"/>
          <p:nvPr/>
        </p:nvSpPr>
        <p:spPr>
          <a:xfrm>
            <a:off x="469900" y="1451610"/>
            <a:ext cx="10189210" cy="1614805"/>
          </a:xfrm>
          <a:prstGeom prst="rect">
            <a:avLst/>
          </a:prstGeom>
          <a:noFill/>
        </p:spPr>
        <p:txBody>
          <a:bodyPr wrap="square" rtlCol="0" anchor="t">
            <a:spAutoFit/>
          </a:bodyPr>
          <a:lstStyle/>
          <a:p>
            <a:pPr algn="l">
              <a:lnSpc>
                <a:spcPct val="150000"/>
              </a:lnSpc>
            </a:pPr>
            <a:r>
              <a:rPr sz="2200">
                <a:solidFill>
                  <a:schemeClr val="bg1"/>
                </a:solidFill>
                <a:latin typeface="微软雅黑" panose="020B0503020204020204" pitchFamily="34" charset="-122"/>
                <a:ea typeface="微软雅黑" panose="020B0503020204020204" pitchFamily="34" charset="-122"/>
              </a:rPr>
              <a:t>有些意外事故，会造成婴幼儿的呼吸和心跳同时停止，口对口吹气和胸外心脏按压须同时进行。心脏按压与人工呼吸比例：单人施救 15∶2，双人 5∶1，隔 4～5 秒钟进行 1 次。</a:t>
            </a:r>
          </a:p>
        </p:txBody>
      </p:sp>
      <p:sp>
        <p:nvSpPr>
          <p:cNvPr id="3" name="文本框 2"/>
          <p:cNvSpPr txBox="1"/>
          <p:nvPr/>
        </p:nvSpPr>
        <p:spPr>
          <a:xfrm>
            <a:off x="469900" y="831850"/>
            <a:ext cx="5251450" cy="429895"/>
          </a:xfrm>
          <a:prstGeom prst="rect">
            <a:avLst/>
          </a:prstGeom>
          <a:noFill/>
        </p:spPr>
        <p:txBody>
          <a:bodyPr wrap="square" rtlCol="0" anchor="t">
            <a:spAutoFit/>
          </a:bodyPr>
          <a:lstStyle/>
          <a:p>
            <a:r>
              <a:rPr lang="en-US" altLang="zh-CN" sz="2200" dirty="0" smtClean="0">
                <a:solidFill>
                  <a:schemeClr val="bg1"/>
                </a:solidFill>
                <a:latin typeface="微软雅黑" panose="020B0503020204020204" pitchFamily="34" charset="-122"/>
                <a:ea typeface="微软雅黑" panose="020B0503020204020204" pitchFamily="34" charset="-122"/>
              </a:rPr>
              <a:t>3. </a:t>
            </a:r>
            <a:r>
              <a:rPr lang="zh-CN" altLang="en-US" sz="2200" dirty="0" smtClean="0">
                <a:solidFill>
                  <a:schemeClr val="bg1"/>
                </a:solidFill>
                <a:latin typeface="微软雅黑" panose="020B0503020204020204" pitchFamily="34" charset="-122"/>
                <a:ea typeface="微软雅黑" panose="020B0503020204020204" pitchFamily="34" charset="-122"/>
              </a:rPr>
              <a:t>人工呼吸</a:t>
            </a:r>
            <a:r>
              <a:rPr lang="zh-CN" altLang="en-US" sz="2200" dirty="0">
                <a:solidFill>
                  <a:schemeClr val="bg1"/>
                </a:solidFill>
                <a:latin typeface="微软雅黑" panose="020B0503020204020204" pitchFamily="34" charset="-122"/>
                <a:ea typeface="微软雅黑" panose="020B0503020204020204" pitchFamily="34" charset="-122"/>
              </a:rPr>
              <a:t>与胸外心脏按压同时进行</a:t>
            </a:r>
          </a:p>
        </p:txBody>
      </p:sp>
      <p:pic>
        <p:nvPicPr>
          <p:cNvPr id="4" name="图片 3" descr="QQ截图20170702233943"/>
          <p:cNvPicPr>
            <a:picLocks noChangeAspect="1"/>
          </p:cNvPicPr>
          <p:nvPr/>
        </p:nvPicPr>
        <p:blipFill>
          <a:blip r:embed="rId2"/>
          <a:stretch>
            <a:fillRect/>
          </a:stretch>
        </p:blipFill>
        <p:spPr>
          <a:xfrm>
            <a:off x="558800" y="3177540"/>
            <a:ext cx="10057765" cy="31438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组合 228"/>
          <p:cNvGrpSpPr/>
          <p:nvPr/>
        </p:nvGrpSpPr>
        <p:grpSpPr>
          <a:xfrm>
            <a:off x="402360" y="1089124"/>
            <a:ext cx="2422532" cy="2644700"/>
            <a:chOff x="279130" y="1340768"/>
            <a:chExt cx="5096789" cy="5564211"/>
          </a:xfrm>
        </p:grpSpPr>
        <p:sp>
          <p:nvSpPr>
            <p:cNvPr id="230" name="任意多边形 229"/>
            <p:cNvSpPr/>
            <p:nvPr/>
          </p:nvSpPr>
          <p:spPr>
            <a:xfrm>
              <a:off x="1571704" y="139452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230"/>
            <p:cNvSpPr/>
            <p:nvPr/>
          </p:nvSpPr>
          <p:spPr>
            <a:xfrm>
              <a:off x="2738021" y="13930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2D79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231"/>
            <p:cNvSpPr/>
            <p:nvPr/>
          </p:nvSpPr>
          <p:spPr>
            <a:xfrm>
              <a:off x="3323243" y="13930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232"/>
            <p:cNvSpPr/>
            <p:nvPr/>
          </p:nvSpPr>
          <p:spPr>
            <a:xfrm>
              <a:off x="1836852" y="17692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任意多边形 233"/>
            <p:cNvSpPr/>
            <p:nvPr/>
          </p:nvSpPr>
          <p:spPr>
            <a:xfrm>
              <a:off x="3001026" y="17692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任意多边形 234"/>
            <p:cNvSpPr/>
            <p:nvPr/>
          </p:nvSpPr>
          <p:spPr>
            <a:xfrm>
              <a:off x="1541276"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29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任意多边形 235"/>
            <p:cNvSpPr/>
            <p:nvPr/>
          </p:nvSpPr>
          <p:spPr>
            <a:xfrm>
              <a:off x="2122319"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任意多边形 236"/>
            <p:cNvSpPr/>
            <p:nvPr/>
          </p:nvSpPr>
          <p:spPr>
            <a:xfrm>
              <a:off x="2711721"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任意多边形 237"/>
            <p:cNvSpPr/>
            <p:nvPr/>
          </p:nvSpPr>
          <p:spPr>
            <a:xfrm>
              <a:off x="3288583" y="21370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任意多边形 238"/>
            <p:cNvSpPr/>
            <p:nvPr/>
          </p:nvSpPr>
          <p:spPr>
            <a:xfrm>
              <a:off x="2387142"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任意多边形 239"/>
            <p:cNvSpPr/>
            <p:nvPr/>
          </p:nvSpPr>
          <p:spPr>
            <a:xfrm>
              <a:off x="2986472"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任意多边形 240"/>
            <p:cNvSpPr/>
            <p:nvPr/>
          </p:nvSpPr>
          <p:spPr>
            <a:xfrm>
              <a:off x="3557586"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任意多边形 241"/>
            <p:cNvSpPr/>
            <p:nvPr/>
          </p:nvSpPr>
          <p:spPr>
            <a:xfrm>
              <a:off x="2678599" y="28978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任意多边形 242"/>
            <p:cNvSpPr/>
            <p:nvPr/>
          </p:nvSpPr>
          <p:spPr>
            <a:xfrm>
              <a:off x="3254297" y="28978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任意多边形 243"/>
            <p:cNvSpPr/>
            <p:nvPr/>
          </p:nvSpPr>
          <p:spPr>
            <a:xfrm>
              <a:off x="2654680" y="365030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任意多边形 244"/>
            <p:cNvSpPr/>
            <p:nvPr/>
          </p:nvSpPr>
          <p:spPr>
            <a:xfrm>
              <a:off x="2949910" y="4030331"/>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任意多边形 245"/>
            <p:cNvSpPr/>
            <p:nvPr/>
          </p:nvSpPr>
          <p:spPr>
            <a:xfrm>
              <a:off x="2342597" y="477514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任意多边形 246"/>
            <p:cNvSpPr/>
            <p:nvPr/>
          </p:nvSpPr>
          <p:spPr>
            <a:xfrm>
              <a:off x="2925279" y="478657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任意多边形 247"/>
            <p:cNvSpPr/>
            <p:nvPr/>
          </p:nvSpPr>
          <p:spPr>
            <a:xfrm>
              <a:off x="2023265" y="516532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任意多边形 248"/>
            <p:cNvSpPr/>
            <p:nvPr/>
          </p:nvSpPr>
          <p:spPr>
            <a:xfrm>
              <a:off x="2612297" y="517040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任意多边形 249"/>
            <p:cNvSpPr/>
            <p:nvPr/>
          </p:nvSpPr>
          <p:spPr>
            <a:xfrm>
              <a:off x="3222919" y="515516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任意多边形 250"/>
            <p:cNvSpPr/>
            <p:nvPr/>
          </p:nvSpPr>
          <p:spPr>
            <a:xfrm>
              <a:off x="1111192" y="55313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任意多边形 251"/>
            <p:cNvSpPr/>
            <p:nvPr/>
          </p:nvSpPr>
          <p:spPr>
            <a:xfrm>
              <a:off x="1710385" y="552960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任意多边形 252"/>
            <p:cNvSpPr/>
            <p:nvPr/>
          </p:nvSpPr>
          <p:spPr>
            <a:xfrm>
              <a:off x="2309577" y="553645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任意多边形 253"/>
            <p:cNvSpPr/>
            <p:nvPr/>
          </p:nvSpPr>
          <p:spPr>
            <a:xfrm>
              <a:off x="2931629" y="554153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任意多边形 254"/>
            <p:cNvSpPr/>
            <p:nvPr/>
          </p:nvSpPr>
          <p:spPr>
            <a:xfrm>
              <a:off x="1876908" y="138884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任意多边形 255"/>
            <p:cNvSpPr/>
            <p:nvPr/>
          </p:nvSpPr>
          <p:spPr>
            <a:xfrm>
              <a:off x="2455860" y="13930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任意多边形 256"/>
            <p:cNvSpPr/>
            <p:nvPr/>
          </p:nvSpPr>
          <p:spPr>
            <a:xfrm>
              <a:off x="2144093" y="176923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27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任意多边形 257"/>
            <p:cNvSpPr/>
            <p:nvPr/>
          </p:nvSpPr>
          <p:spPr>
            <a:xfrm>
              <a:off x="2718865" y="176923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任意多边形 258"/>
            <p:cNvSpPr/>
            <p:nvPr/>
          </p:nvSpPr>
          <p:spPr>
            <a:xfrm>
              <a:off x="1850608" y="214962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任意多边形 259"/>
            <p:cNvSpPr/>
            <p:nvPr/>
          </p:nvSpPr>
          <p:spPr>
            <a:xfrm>
              <a:off x="2429560" y="215764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任意多边形 260"/>
            <p:cNvSpPr/>
            <p:nvPr/>
          </p:nvSpPr>
          <p:spPr>
            <a:xfrm>
              <a:off x="3587465" y="214544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2C78BA"/>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任意多边形 261"/>
            <p:cNvSpPr/>
            <p:nvPr/>
          </p:nvSpPr>
          <p:spPr>
            <a:xfrm>
              <a:off x="2690203" y="252166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任意多边形 262"/>
            <p:cNvSpPr/>
            <p:nvPr/>
          </p:nvSpPr>
          <p:spPr>
            <a:xfrm>
              <a:off x="1821666"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任意多边形 263"/>
            <p:cNvSpPr/>
            <p:nvPr/>
          </p:nvSpPr>
          <p:spPr>
            <a:xfrm>
              <a:off x="2971210"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任意多边形 264"/>
            <p:cNvSpPr/>
            <p:nvPr/>
          </p:nvSpPr>
          <p:spPr>
            <a:xfrm>
              <a:off x="2678835" y="3276727"/>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任意多边形 265"/>
            <p:cNvSpPr/>
            <p:nvPr/>
          </p:nvSpPr>
          <p:spPr>
            <a:xfrm>
              <a:off x="3266856" y="3275282"/>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任意多边形 266"/>
            <p:cNvSpPr/>
            <p:nvPr/>
          </p:nvSpPr>
          <p:spPr>
            <a:xfrm>
              <a:off x="1795744" y="3661482"/>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8" name="任意多边形 267"/>
            <p:cNvSpPr/>
            <p:nvPr/>
          </p:nvSpPr>
          <p:spPr>
            <a:xfrm>
              <a:off x="2965847" y="365689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任意多边形 268"/>
            <p:cNvSpPr/>
            <p:nvPr/>
          </p:nvSpPr>
          <p:spPr>
            <a:xfrm>
              <a:off x="2657299" y="403541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任意多边形 269"/>
            <p:cNvSpPr/>
            <p:nvPr/>
          </p:nvSpPr>
          <p:spPr>
            <a:xfrm>
              <a:off x="3253661" y="402652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任意多边形 270"/>
            <p:cNvSpPr/>
            <p:nvPr/>
          </p:nvSpPr>
          <p:spPr>
            <a:xfrm>
              <a:off x="2949990" y="440511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任意多边形 271"/>
            <p:cNvSpPr/>
            <p:nvPr/>
          </p:nvSpPr>
          <p:spPr>
            <a:xfrm>
              <a:off x="1461534" y="477285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任意多边形 272"/>
            <p:cNvSpPr/>
            <p:nvPr/>
          </p:nvSpPr>
          <p:spPr>
            <a:xfrm>
              <a:off x="2654258" y="477895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任意多边形 273"/>
            <p:cNvSpPr/>
            <p:nvPr/>
          </p:nvSpPr>
          <p:spPr>
            <a:xfrm>
              <a:off x="1739870" y="516253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任意多边形 274"/>
            <p:cNvSpPr/>
            <p:nvPr/>
          </p:nvSpPr>
          <p:spPr>
            <a:xfrm>
              <a:off x="2332763" y="516476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任意多边形 275"/>
            <p:cNvSpPr/>
            <p:nvPr/>
          </p:nvSpPr>
          <p:spPr>
            <a:xfrm>
              <a:off x="2925228" y="517548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任意多边形 276"/>
            <p:cNvSpPr/>
            <p:nvPr/>
          </p:nvSpPr>
          <p:spPr>
            <a:xfrm>
              <a:off x="1424704" y="553645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任意多边形 277"/>
            <p:cNvSpPr/>
            <p:nvPr/>
          </p:nvSpPr>
          <p:spPr>
            <a:xfrm>
              <a:off x="2024876" y="553645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任意多边形 278"/>
            <p:cNvSpPr/>
            <p:nvPr/>
          </p:nvSpPr>
          <p:spPr>
            <a:xfrm>
              <a:off x="2631398" y="554534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任意多边形 279"/>
            <p:cNvSpPr/>
            <p:nvPr/>
          </p:nvSpPr>
          <p:spPr>
            <a:xfrm>
              <a:off x="1111480" y="591005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任意多边形 280"/>
            <p:cNvSpPr/>
            <p:nvPr/>
          </p:nvSpPr>
          <p:spPr>
            <a:xfrm>
              <a:off x="1714192" y="591767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任意多边形 281"/>
            <p:cNvSpPr/>
            <p:nvPr/>
          </p:nvSpPr>
          <p:spPr>
            <a:xfrm>
              <a:off x="2336227" y="63088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任意多边形 282"/>
            <p:cNvSpPr/>
            <p:nvPr/>
          </p:nvSpPr>
          <p:spPr>
            <a:xfrm>
              <a:off x="1401570" y="629110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任意多边形 283"/>
            <p:cNvSpPr/>
            <p:nvPr/>
          </p:nvSpPr>
          <p:spPr>
            <a:xfrm>
              <a:off x="2656005" y="631396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任意多边形 284"/>
            <p:cNvSpPr/>
            <p:nvPr/>
          </p:nvSpPr>
          <p:spPr>
            <a:xfrm>
              <a:off x="1226381" y="2526172"/>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任意多边形 285"/>
            <p:cNvSpPr/>
            <p:nvPr/>
          </p:nvSpPr>
          <p:spPr>
            <a:xfrm>
              <a:off x="1527701" y="252425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任意多边形 286"/>
            <p:cNvSpPr/>
            <p:nvPr/>
          </p:nvSpPr>
          <p:spPr>
            <a:xfrm>
              <a:off x="632162" y="2526172"/>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任意多边形 287"/>
            <p:cNvSpPr/>
            <p:nvPr/>
          </p:nvSpPr>
          <p:spPr>
            <a:xfrm>
              <a:off x="1231937"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任意多边形 288"/>
            <p:cNvSpPr/>
            <p:nvPr/>
          </p:nvSpPr>
          <p:spPr>
            <a:xfrm>
              <a:off x="1797377" y="327904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任意多边形 289"/>
            <p:cNvSpPr/>
            <p:nvPr/>
          </p:nvSpPr>
          <p:spPr>
            <a:xfrm>
              <a:off x="1513614" y="327644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任意多边形 290"/>
            <p:cNvSpPr/>
            <p:nvPr/>
          </p:nvSpPr>
          <p:spPr>
            <a:xfrm>
              <a:off x="3231998" y="593418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任意多边形 291"/>
            <p:cNvSpPr/>
            <p:nvPr/>
          </p:nvSpPr>
          <p:spPr>
            <a:xfrm>
              <a:off x="3516412" y="632075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任意多边形 292"/>
            <p:cNvSpPr/>
            <p:nvPr/>
          </p:nvSpPr>
          <p:spPr>
            <a:xfrm>
              <a:off x="1819642" y="2526505"/>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任意多边形 293"/>
            <p:cNvSpPr/>
            <p:nvPr/>
          </p:nvSpPr>
          <p:spPr>
            <a:xfrm>
              <a:off x="2390610" y="289600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任意多边形 294"/>
            <p:cNvSpPr/>
            <p:nvPr/>
          </p:nvSpPr>
          <p:spPr>
            <a:xfrm>
              <a:off x="647941" y="135121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任意多边形 295"/>
            <p:cNvSpPr/>
            <p:nvPr/>
          </p:nvSpPr>
          <p:spPr>
            <a:xfrm>
              <a:off x="331368" y="17483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任意多边形 296"/>
            <p:cNvSpPr/>
            <p:nvPr/>
          </p:nvSpPr>
          <p:spPr>
            <a:xfrm>
              <a:off x="623745"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任意多边形 297"/>
            <p:cNvSpPr/>
            <p:nvPr/>
          </p:nvSpPr>
          <p:spPr>
            <a:xfrm>
              <a:off x="1219418"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任意多边形 298"/>
            <p:cNvSpPr/>
            <p:nvPr/>
          </p:nvSpPr>
          <p:spPr>
            <a:xfrm>
              <a:off x="602221" y="29282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任意多边形 299"/>
            <p:cNvSpPr/>
            <p:nvPr/>
          </p:nvSpPr>
          <p:spPr>
            <a:xfrm>
              <a:off x="281682" y="334060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任意多边形 300"/>
            <p:cNvSpPr/>
            <p:nvPr/>
          </p:nvSpPr>
          <p:spPr>
            <a:xfrm>
              <a:off x="579361" y="37377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任意多边形 301"/>
            <p:cNvSpPr/>
            <p:nvPr/>
          </p:nvSpPr>
          <p:spPr>
            <a:xfrm>
              <a:off x="589731" y="651371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任意多边形 302"/>
            <p:cNvSpPr/>
            <p:nvPr/>
          </p:nvSpPr>
          <p:spPr>
            <a:xfrm>
              <a:off x="1185404" y="651371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任意多边形 303"/>
            <p:cNvSpPr/>
            <p:nvPr/>
          </p:nvSpPr>
          <p:spPr>
            <a:xfrm>
              <a:off x="352822" y="134318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任意多边形 304"/>
            <p:cNvSpPr/>
            <p:nvPr/>
          </p:nvSpPr>
          <p:spPr>
            <a:xfrm>
              <a:off x="961453" y="134076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任意多边形 305"/>
            <p:cNvSpPr/>
            <p:nvPr/>
          </p:nvSpPr>
          <p:spPr>
            <a:xfrm>
              <a:off x="644880" y="173788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任意多边形 306"/>
            <p:cNvSpPr/>
            <p:nvPr/>
          </p:nvSpPr>
          <p:spPr>
            <a:xfrm>
              <a:off x="936372" y="213499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任意多边形 307"/>
            <p:cNvSpPr/>
            <p:nvPr/>
          </p:nvSpPr>
          <p:spPr>
            <a:xfrm>
              <a:off x="938593" y="253211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任意多边形 308"/>
            <p:cNvSpPr/>
            <p:nvPr/>
          </p:nvSpPr>
          <p:spPr>
            <a:xfrm>
              <a:off x="908113" y="290255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任意多边形 309"/>
            <p:cNvSpPr/>
            <p:nvPr/>
          </p:nvSpPr>
          <p:spPr>
            <a:xfrm>
              <a:off x="595194" y="333015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任意多边形 310"/>
            <p:cNvSpPr/>
            <p:nvPr/>
          </p:nvSpPr>
          <p:spPr>
            <a:xfrm>
              <a:off x="286750" y="372726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任意多边形 311"/>
            <p:cNvSpPr/>
            <p:nvPr/>
          </p:nvSpPr>
          <p:spPr>
            <a:xfrm>
              <a:off x="584338" y="412438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任意多边形 312"/>
            <p:cNvSpPr/>
            <p:nvPr/>
          </p:nvSpPr>
          <p:spPr>
            <a:xfrm>
              <a:off x="279130" y="451769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任意多边形 313"/>
            <p:cNvSpPr/>
            <p:nvPr/>
          </p:nvSpPr>
          <p:spPr>
            <a:xfrm>
              <a:off x="355330" y="491480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任意多边形 314"/>
            <p:cNvSpPr/>
            <p:nvPr/>
          </p:nvSpPr>
          <p:spPr>
            <a:xfrm>
              <a:off x="961453" y="491480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任意多边形 315"/>
            <p:cNvSpPr/>
            <p:nvPr/>
          </p:nvSpPr>
          <p:spPr>
            <a:xfrm>
              <a:off x="637295" y="53119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任意多边形 316"/>
            <p:cNvSpPr/>
            <p:nvPr/>
          </p:nvSpPr>
          <p:spPr>
            <a:xfrm>
              <a:off x="1243418" y="53119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任意多边形 317"/>
            <p:cNvSpPr/>
            <p:nvPr/>
          </p:nvSpPr>
          <p:spPr>
            <a:xfrm>
              <a:off x="328660" y="570522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任意多边形 318"/>
            <p:cNvSpPr/>
            <p:nvPr/>
          </p:nvSpPr>
          <p:spPr>
            <a:xfrm>
              <a:off x="930973" y="570903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任意多边形 319"/>
            <p:cNvSpPr/>
            <p:nvPr/>
          </p:nvSpPr>
          <p:spPr>
            <a:xfrm>
              <a:off x="612631" y="609853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任意多边形 320"/>
            <p:cNvSpPr/>
            <p:nvPr/>
          </p:nvSpPr>
          <p:spPr>
            <a:xfrm>
              <a:off x="892793" y="650326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任意多边形 321"/>
            <p:cNvSpPr/>
            <p:nvPr/>
          </p:nvSpPr>
          <p:spPr>
            <a:xfrm>
              <a:off x="1498916" y="649564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任意多边形 322"/>
            <p:cNvSpPr/>
            <p:nvPr/>
          </p:nvSpPr>
          <p:spPr>
            <a:xfrm>
              <a:off x="1500932" y="6099157"/>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323"/>
            <p:cNvSpPr/>
            <p:nvPr/>
          </p:nvSpPr>
          <p:spPr>
            <a:xfrm>
              <a:off x="4778992" y="63088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4400548" y="2413169"/>
            <a:ext cx="3448960" cy="1015663"/>
          </a:xfrm>
          <a:prstGeom prst="rect">
            <a:avLst/>
          </a:prstGeom>
          <a:noFill/>
        </p:spPr>
        <p:txBody>
          <a:bodyPr wrap="square" rtlCol="0" anchor="ctr">
            <a:spAutoFit/>
          </a:bodyPr>
          <a:lstStyle>
            <a:defPPr>
              <a:defRPr lang="zh-CN"/>
            </a:defPPr>
            <a:lvl1pPr>
              <a:defRPr sz="6000" b="1">
                <a:solidFill>
                  <a:srgbClr val="0E5671"/>
                </a:solidFill>
                <a:latin typeface="方正美黑简体" panose="03000509000000000000" pitchFamily="65" charset="-122"/>
                <a:ea typeface="方正美黑简体" panose="03000509000000000000" pitchFamily="65" charset="-122"/>
              </a:defRPr>
            </a:lvl1pPr>
          </a:lstStyle>
          <a:p>
            <a:r>
              <a:rPr lang="zh-CN" altLang="en-US" dirty="0"/>
              <a:t>谢谢</a:t>
            </a:r>
            <a:r>
              <a:rPr lang="zh-CN" altLang="en-US" dirty="0" smtClean="0"/>
              <a:t>观赏！</a:t>
            </a:r>
            <a:endParaRPr lang="zh-CN" altLang="en-US" dirty="0"/>
          </a:p>
        </p:txBody>
      </p:sp>
      <p:sp>
        <p:nvSpPr>
          <p:cNvPr id="119" name="直角三角形 118"/>
          <p:cNvSpPr/>
          <p:nvPr/>
        </p:nvSpPr>
        <p:spPr>
          <a:xfrm flipV="1">
            <a:off x="0" y="-8"/>
            <a:ext cx="8040216" cy="980733"/>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2"/>
          <p:cNvSpPr/>
          <p:nvPr/>
        </p:nvSpPr>
        <p:spPr>
          <a:xfrm>
            <a:off x="410845" y="1962785"/>
            <a:ext cx="2326640" cy="362521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TextBox 7"/>
          <p:cNvSpPr txBox="1"/>
          <p:nvPr/>
        </p:nvSpPr>
        <p:spPr>
          <a:xfrm>
            <a:off x="805209" y="2267697"/>
            <a:ext cx="1676475" cy="2954655"/>
          </a:xfrm>
          <a:prstGeom prst="rect">
            <a:avLst/>
          </a:prstGeom>
          <a:noFill/>
        </p:spPr>
        <p:txBody>
          <a:bodyPr wrap="square" lIns="0" tIns="0" rIns="0" bIns="0" rtlCol="0">
            <a:spAutoFit/>
          </a:bodyPr>
          <a:lstStyle/>
          <a:p>
            <a:pPr algn="ctr"/>
            <a:r>
              <a:rPr lang="zh-CN" altLang="en-US" sz="4800" b="1" dirty="0" smtClean="0">
                <a:solidFill>
                  <a:schemeClr val="bg1"/>
                </a:solidFill>
                <a:latin typeface="微软雅黑" panose="020B0503020204020204" pitchFamily="34" charset="-122"/>
                <a:ea typeface="微软雅黑" panose="020B0503020204020204" pitchFamily="34" charset="-122"/>
                <a:sym typeface="+mn-ea"/>
              </a:rPr>
              <a:t>幼儿园的安全教育</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251312" y="5740367"/>
            <a:ext cx="3744416"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Freeform 5"/>
          <p:cNvSpPr/>
          <p:nvPr/>
        </p:nvSpPr>
        <p:spPr bwMode="auto">
          <a:xfrm>
            <a:off x="2994923" y="1266219"/>
            <a:ext cx="1241775" cy="5096271"/>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92D050"/>
          </a:solidFill>
          <a:ln>
            <a:solidFill>
              <a:schemeClr val="bg2">
                <a:lumMod val="75000"/>
              </a:schemeClr>
            </a:solidFill>
          </a:ln>
        </p:spPr>
        <p:txBody>
          <a:bodyPr vert="horz" wrap="square" lIns="121917" tIns="60958" rIns="121917" bIns="60958" numCol="1" anchor="t" anchorCtr="0" compatLnSpc="1"/>
          <a:lstStyle/>
          <a:p>
            <a:endParaRPr lang="zh-CN" altLang="en-US"/>
          </a:p>
        </p:txBody>
      </p:sp>
      <p:sp>
        <p:nvSpPr>
          <p:cNvPr id="35" name="圆角矩形 34"/>
          <p:cNvSpPr/>
          <p:nvPr/>
        </p:nvSpPr>
        <p:spPr>
          <a:xfrm>
            <a:off x="4434318" y="1266219"/>
            <a:ext cx="4224469" cy="626611"/>
          </a:xfrm>
          <a:prstGeom prst="roundRect">
            <a:avLst/>
          </a:prstGeom>
          <a:solidFill>
            <a:srgbClr val="92D05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6" name="圆角矩形 35"/>
          <p:cNvSpPr/>
          <p:nvPr/>
        </p:nvSpPr>
        <p:spPr>
          <a:xfrm>
            <a:off x="4472418" y="2011163"/>
            <a:ext cx="4224469" cy="626611"/>
          </a:xfrm>
          <a:prstGeom prst="roundRect">
            <a:avLst/>
          </a:prstGeom>
          <a:solidFill>
            <a:srgbClr val="92D05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7" name="圆角矩形 36"/>
          <p:cNvSpPr/>
          <p:nvPr/>
        </p:nvSpPr>
        <p:spPr>
          <a:xfrm>
            <a:off x="4472418" y="2756107"/>
            <a:ext cx="4224469" cy="626611"/>
          </a:xfrm>
          <a:prstGeom prst="roundRect">
            <a:avLst/>
          </a:prstGeom>
          <a:solidFill>
            <a:srgbClr val="92D05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8" name="圆角矩形 37"/>
          <p:cNvSpPr/>
          <p:nvPr/>
        </p:nvSpPr>
        <p:spPr>
          <a:xfrm>
            <a:off x="4485118" y="3501050"/>
            <a:ext cx="4224469" cy="626611"/>
          </a:xfrm>
          <a:prstGeom prst="roundRect">
            <a:avLst/>
          </a:prstGeom>
          <a:solidFill>
            <a:srgbClr val="92D05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9" name="圆角矩形 38"/>
          <p:cNvSpPr/>
          <p:nvPr/>
        </p:nvSpPr>
        <p:spPr>
          <a:xfrm>
            <a:off x="4535918" y="4245995"/>
            <a:ext cx="4224469" cy="626611"/>
          </a:xfrm>
          <a:prstGeom prst="roundRect">
            <a:avLst/>
          </a:prstGeom>
          <a:solidFill>
            <a:srgbClr val="92D05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0" name="圆角矩形 39"/>
          <p:cNvSpPr/>
          <p:nvPr/>
        </p:nvSpPr>
        <p:spPr>
          <a:xfrm>
            <a:off x="4586718" y="4990939"/>
            <a:ext cx="4224469" cy="626611"/>
          </a:xfrm>
          <a:prstGeom prst="roundRect">
            <a:avLst/>
          </a:prstGeom>
          <a:solidFill>
            <a:srgbClr val="92D05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1" name="圆角矩形 40"/>
          <p:cNvSpPr/>
          <p:nvPr/>
        </p:nvSpPr>
        <p:spPr>
          <a:xfrm>
            <a:off x="4535918" y="5735879"/>
            <a:ext cx="4224469" cy="626611"/>
          </a:xfrm>
          <a:prstGeom prst="roundRect">
            <a:avLst/>
          </a:prstGeom>
          <a:solidFill>
            <a:srgbClr val="92D05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2" name="TextBox 23"/>
          <p:cNvSpPr txBox="1"/>
          <p:nvPr/>
        </p:nvSpPr>
        <p:spPr>
          <a:xfrm>
            <a:off x="5105333" y="1476932"/>
            <a:ext cx="3084579" cy="245745"/>
          </a:xfrm>
          <a:prstGeom prst="rect">
            <a:avLst/>
          </a:prstGeom>
          <a:noFill/>
        </p:spPr>
        <p:txBody>
          <a:bodyPr wrap="square" lIns="0" tIns="0" rIns="0" bIns="0"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培养幼儿自我保护和安全意识</a:t>
            </a:r>
          </a:p>
        </p:txBody>
      </p:sp>
      <p:sp>
        <p:nvSpPr>
          <p:cNvPr id="43" name="TextBox 24"/>
          <p:cNvSpPr txBox="1"/>
          <p:nvPr/>
        </p:nvSpPr>
        <p:spPr>
          <a:xfrm>
            <a:off x="5079933" y="2221876"/>
            <a:ext cx="3084579" cy="245745"/>
          </a:xfrm>
          <a:prstGeom prst="rect">
            <a:avLst/>
          </a:prstGeom>
          <a:noFill/>
        </p:spPr>
        <p:txBody>
          <a:bodyPr wrap="square" lIns="0" tIns="0" rIns="0" bIns="0"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进行幼儿安全知识的教育</a:t>
            </a:r>
          </a:p>
        </p:txBody>
      </p:sp>
      <p:sp>
        <p:nvSpPr>
          <p:cNvPr id="44" name="TextBox 25"/>
          <p:cNvSpPr txBox="1"/>
          <p:nvPr/>
        </p:nvSpPr>
        <p:spPr>
          <a:xfrm>
            <a:off x="5054533" y="2966820"/>
            <a:ext cx="3084579" cy="245745"/>
          </a:xfrm>
          <a:prstGeom prst="rect">
            <a:avLst/>
          </a:prstGeom>
          <a:noFill/>
        </p:spPr>
        <p:txBody>
          <a:bodyPr wrap="square" lIns="0" tIns="0" rIns="0" bIns="0"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养成遵守安全规则的习惯</a:t>
            </a:r>
          </a:p>
        </p:txBody>
      </p:sp>
      <p:sp>
        <p:nvSpPr>
          <p:cNvPr id="45" name="TextBox 26"/>
          <p:cNvSpPr txBox="1"/>
          <p:nvPr/>
        </p:nvSpPr>
        <p:spPr>
          <a:xfrm>
            <a:off x="5079933" y="3714304"/>
            <a:ext cx="3084579" cy="245745"/>
          </a:xfrm>
          <a:prstGeom prst="rect">
            <a:avLst/>
          </a:prstGeom>
          <a:noFill/>
        </p:spPr>
        <p:txBody>
          <a:bodyPr wrap="square" lIns="0" tIns="0" rIns="0" bIns="0"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强化安全教育体验</a:t>
            </a:r>
          </a:p>
        </p:txBody>
      </p:sp>
      <p:sp>
        <p:nvSpPr>
          <p:cNvPr id="46" name="TextBox 27"/>
          <p:cNvSpPr txBox="1"/>
          <p:nvPr/>
        </p:nvSpPr>
        <p:spPr>
          <a:xfrm>
            <a:off x="5105333" y="4459883"/>
            <a:ext cx="3084579" cy="245745"/>
          </a:xfrm>
          <a:prstGeom prst="rect">
            <a:avLst/>
          </a:prstGeom>
          <a:noFill/>
        </p:spPr>
        <p:txBody>
          <a:bodyPr wrap="square" lIns="0" tIns="0" rIns="0" bIns="0"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加强体能锻炼</a:t>
            </a:r>
          </a:p>
        </p:txBody>
      </p:sp>
      <p:sp>
        <p:nvSpPr>
          <p:cNvPr id="47" name="TextBox 28"/>
          <p:cNvSpPr txBox="1"/>
          <p:nvPr/>
        </p:nvSpPr>
        <p:spPr>
          <a:xfrm>
            <a:off x="5168833" y="5201652"/>
            <a:ext cx="3084579" cy="245745"/>
          </a:xfrm>
          <a:prstGeom prst="rect">
            <a:avLst/>
          </a:prstGeom>
          <a:noFill/>
        </p:spPr>
        <p:txBody>
          <a:bodyPr wrap="square" lIns="0" tIns="0" rIns="0" bIns="0"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开展演练</a:t>
            </a:r>
          </a:p>
        </p:txBody>
      </p:sp>
      <p:sp>
        <p:nvSpPr>
          <p:cNvPr id="48" name="TextBox 29"/>
          <p:cNvSpPr txBox="1"/>
          <p:nvPr/>
        </p:nvSpPr>
        <p:spPr>
          <a:xfrm>
            <a:off x="5130733" y="5946592"/>
            <a:ext cx="3084579" cy="245745"/>
          </a:xfrm>
          <a:prstGeom prst="rect">
            <a:avLst/>
          </a:prstGeom>
          <a:noFill/>
        </p:spPr>
        <p:txBody>
          <a:bodyPr wrap="square" lIns="0" tIns="0" rIns="0" bIns="0" rtlCol="0">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家园配合</a:t>
            </a:r>
          </a:p>
        </p:txBody>
      </p:sp>
      <p:grpSp>
        <p:nvGrpSpPr>
          <p:cNvPr id="49" name="组合 15"/>
          <p:cNvGrpSpPr/>
          <p:nvPr/>
        </p:nvGrpSpPr>
        <p:grpSpPr bwMode="auto">
          <a:xfrm>
            <a:off x="193675" y="238760"/>
            <a:ext cx="10454640" cy="525780"/>
            <a:chOff x="6022147" y="1233400"/>
            <a:chExt cx="706397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759" y="1233423"/>
              <a:ext cx="6867360"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1 </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幼儿园常见意外伤害事故和安全教育</a:t>
              </a:r>
            </a:p>
          </p:txBody>
        </p:sp>
      </p:grpSp>
      <p:sp>
        <p:nvSpPr>
          <p:cNvPr id="52" name="文本框 51"/>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fltVal val="0.5"/>
                                          </p:val>
                                        </p:tav>
                                        <p:tav tm="100000">
                                          <p:val>
                                            <p:strVal val="#ppt_x"/>
                                          </p:val>
                                        </p:tav>
                                      </p:tavLst>
                                    </p:anim>
                                    <p:anim calcmode="lin" valueType="num">
                                      <p:cBhvr>
                                        <p:cTn id="16" dur="500" fill="hold"/>
                                        <p:tgtEl>
                                          <p:spTgt spid="25"/>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anim calcmode="lin" valueType="num">
                                      <p:cBhvr>
                                        <p:cTn id="22" dur="500" fill="hold"/>
                                        <p:tgtEl>
                                          <p:spTgt spid="26"/>
                                        </p:tgtEl>
                                        <p:attrNameLst>
                                          <p:attrName>ppt_x</p:attrName>
                                        </p:attrNameLst>
                                      </p:cBhvr>
                                      <p:tavLst>
                                        <p:tav tm="0">
                                          <p:val>
                                            <p:fltVal val="0.5"/>
                                          </p:val>
                                        </p:tav>
                                        <p:tav tm="100000">
                                          <p:val>
                                            <p:strVal val="#ppt_x"/>
                                          </p:val>
                                        </p:tav>
                                      </p:tavLst>
                                    </p:anim>
                                    <p:anim calcmode="lin" valueType="num">
                                      <p:cBhvr>
                                        <p:cTn id="23" dur="500" fill="hold"/>
                                        <p:tgtEl>
                                          <p:spTgt spid="26"/>
                                        </p:tgtEl>
                                        <p:attrNameLst>
                                          <p:attrName>ppt_y</p:attrName>
                                        </p:attrNameLst>
                                      </p:cBhvr>
                                      <p:tavLst>
                                        <p:tav tm="0">
                                          <p:val>
                                            <p:fltVal val="0.5"/>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childTnLst>
                          </p:cTn>
                        </p:par>
                        <p:par>
                          <p:cTn id="27" fill="hold">
                            <p:stCondLst>
                              <p:cond delay="1000"/>
                            </p:stCondLst>
                            <p:childTnLst>
                              <p:par>
                                <p:cTn id="28" presetID="16" presetClass="entr" presetSubtype="26"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Horizontal)">
                                      <p:cBhvr>
                                        <p:cTn id="30" dur="500"/>
                                        <p:tgtEl>
                                          <p:spTgt spid="34"/>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300"/>
                                        <p:tgtEl>
                                          <p:spTgt spid="4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300"/>
                                        <p:tgtEl>
                                          <p:spTgt spid="35"/>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300"/>
                                        <p:tgtEl>
                                          <p:spTgt spid="4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300"/>
                                        <p:tgtEl>
                                          <p:spTgt spid="36"/>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300"/>
                                        <p:tgtEl>
                                          <p:spTgt spid="4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300"/>
                                        <p:tgtEl>
                                          <p:spTgt spid="37"/>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300"/>
                                        <p:tgtEl>
                                          <p:spTgt spid="4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300"/>
                                        <p:tgtEl>
                                          <p:spTgt spid="38"/>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300"/>
                                        <p:tgtEl>
                                          <p:spTgt spid="4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left)">
                                      <p:cBhvr>
                                        <p:cTn id="65" dur="300"/>
                                        <p:tgtEl>
                                          <p:spTgt spid="39"/>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left)">
                                      <p:cBhvr>
                                        <p:cTn id="69" dur="300"/>
                                        <p:tgtEl>
                                          <p:spTgt spid="4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left)">
                                      <p:cBhvr>
                                        <p:cTn id="72" dur="300"/>
                                        <p:tgtEl>
                                          <p:spTgt spid="40"/>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left)">
                                      <p:cBhvr>
                                        <p:cTn id="76" dur="300"/>
                                        <p:tgtEl>
                                          <p:spTgt spid="4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3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down)">
                                      <p:cBhvr>
                                        <p:cTn id="84"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p:bldP spid="43" grpId="0"/>
      <p:bldP spid="44" grpId="0"/>
      <p:bldP spid="45" grpId="0"/>
      <p:bldP spid="46" grpId="0"/>
      <p:bldP spid="47" grpId="0"/>
      <p:bldP spid="48"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3250133" y="1476291"/>
            <a:ext cx="916355" cy="916355"/>
          </a:xfrm>
          <a:prstGeom prst="ellipse">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1600" dirty="0" smtClean="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p:txBody>
      </p:sp>
      <p:sp>
        <p:nvSpPr>
          <p:cNvPr id="8" name="椭圆 7"/>
          <p:cNvSpPr/>
          <p:nvPr/>
        </p:nvSpPr>
        <p:spPr>
          <a:xfrm rot="1500000">
            <a:off x="1700733" y="4695012"/>
            <a:ext cx="916355" cy="916355"/>
          </a:xfrm>
          <a:prstGeom prst="ellipse">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1600" dirty="0" smtClean="0">
                <a:latin typeface="微软雅黑" panose="020B0503020204020204" pitchFamily="34" charset="-122"/>
                <a:ea typeface="微软雅黑" panose="020B0503020204020204" pitchFamily="34" charset="-122"/>
              </a:rPr>
              <a:t>6</a:t>
            </a:r>
            <a:endParaRPr lang="zh-CN" altLang="en-US" sz="1600" dirty="0">
              <a:latin typeface="微软雅黑" panose="020B0503020204020204" pitchFamily="34" charset="-122"/>
              <a:ea typeface="微软雅黑" panose="020B0503020204020204" pitchFamily="34" charset="-122"/>
            </a:endParaRPr>
          </a:p>
        </p:txBody>
      </p:sp>
      <p:sp>
        <p:nvSpPr>
          <p:cNvPr id="9" name="椭圆 8"/>
          <p:cNvSpPr/>
          <p:nvPr/>
        </p:nvSpPr>
        <p:spPr>
          <a:xfrm>
            <a:off x="4561044" y="3790501"/>
            <a:ext cx="916355" cy="916355"/>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1600" dirty="0" smtClean="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p:txBody>
      </p:sp>
      <p:sp>
        <p:nvSpPr>
          <p:cNvPr id="11" name="椭圆 10"/>
          <p:cNvSpPr/>
          <p:nvPr/>
        </p:nvSpPr>
        <p:spPr>
          <a:xfrm rot="2700000">
            <a:off x="4449381" y="2329619"/>
            <a:ext cx="916355" cy="91635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1600" dirty="0" smtClean="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p:txBody>
      </p:sp>
      <p:sp>
        <p:nvSpPr>
          <p:cNvPr id="12" name="椭圆 11"/>
          <p:cNvSpPr/>
          <p:nvPr/>
        </p:nvSpPr>
        <p:spPr>
          <a:xfrm rot="2700000">
            <a:off x="981516" y="3301934"/>
            <a:ext cx="916355" cy="916355"/>
          </a:xfrm>
          <a:prstGeom prst="ellipse">
            <a:avLst/>
          </a:pr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1600" dirty="0" smtClean="0">
                <a:latin typeface="微软雅黑" panose="020B0503020204020204" pitchFamily="34" charset="-122"/>
                <a:ea typeface="微软雅黑" panose="020B0503020204020204" pitchFamily="34" charset="-122"/>
              </a:rPr>
              <a:t>7</a:t>
            </a:r>
            <a:endParaRPr lang="zh-CN" altLang="en-US" sz="1600" dirty="0">
              <a:latin typeface="微软雅黑" panose="020B0503020204020204" pitchFamily="34" charset="-122"/>
              <a:ea typeface="微软雅黑" panose="020B0503020204020204" pitchFamily="34" charset="-122"/>
            </a:endParaRPr>
          </a:p>
        </p:txBody>
      </p:sp>
      <p:sp>
        <p:nvSpPr>
          <p:cNvPr id="13" name="椭圆 12"/>
          <p:cNvSpPr/>
          <p:nvPr/>
        </p:nvSpPr>
        <p:spPr>
          <a:xfrm rot="-2700000">
            <a:off x="3547681" y="4832284"/>
            <a:ext cx="916355" cy="916355"/>
          </a:xfrm>
          <a:prstGeom prst="ellipse">
            <a:avLst/>
          </a:prstGeom>
          <a:gradFill>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1600" dirty="0" smtClean="0">
                <a:latin typeface="微软雅黑" panose="020B0503020204020204" pitchFamily="34" charset="-122"/>
                <a:ea typeface="微软雅黑" panose="020B0503020204020204" pitchFamily="34" charset="-122"/>
              </a:rPr>
              <a:t>5</a:t>
            </a:r>
            <a:endParaRPr lang="zh-CN" altLang="en-US" sz="1600" dirty="0">
              <a:latin typeface="微软雅黑" panose="020B0503020204020204" pitchFamily="34" charset="-122"/>
              <a:ea typeface="微软雅黑" panose="020B0503020204020204" pitchFamily="34" charset="-122"/>
            </a:endParaRPr>
          </a:p>
        </p:txBody>
      </p:sp>
      <p:sp>
        <p:nvSpPr>
          <p:cNvPr id="14" name="椭圆 13"/>
          <p:cNvSpPr/>
          <p:nvPr/>
        </p:nvSpPr>
        <p:spPr>
          <a:xfrm rot="-2700000">
            <a:off x="1641916" y="1808919"/>
            <a:ext cx="916355" cy="916355"/>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1600" dirty="0" smtClean="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p:txBody>
      </p:sp>
      <p:sp>
        <p:nvSpPr>
          <p:cNvPr id="15" name="等腰三角形 14"/>
          <p:cNvSpPr/>
          <p:nvPr/>
        </p:nvSpPr>
        <p:spPr>
          <a:xfrm>
            <a:off x="3541685" y="2428419"/>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6" name="等腰三角形 15"/>
          <p:cNvSpPr/>
          <p:nvPr/>
        </p:nvSpPr>
        <p:spPr>
          <a:xfrm rot="2400000" flipV="1">
            <a:off x="2474885" y="4542400"/>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7" name="等腰三角形 16"/>
          <p:cNvSpPr/>
          <p:nvPr/>
        </p:nvSpPr>
        <p:spPr>
          <a:xfrm rot="5400000">
            <a:off x="4306576" y="4031509"/>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9" name="等腰三角形 18"/>
          <p:cNvSpPr/>
          <p:nvPr/>
        </p:nvSpPr>
        <p:spPr>
          <a:xfrm rot="2700000">
            <a:off x="4212251" y="3094243"/>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0" name="等腰三角形 19"/>
          <p:cNvSpPr/>
          <p:nvPr/>
        </p:nvSpPr>
        <p:spPr>
          <a:xfrm rot="5100000" flipV="1">
            <a:off x="2007517" y="3656231"/>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1" name="等腰三角形 20"/>
          <p:cNvSpPr/>
          <p:nvPr/>
        </p:nvSpPr>
        <p:spPr>
          <a:xfrm rot="8100000">
            <a:off x="3551851" y="4663976"/>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2" name="等腰三角形 21"/>
          <p:cNvSpPr/>
          <p:nvPr/>
        </p:nvSpPr>
        <p:spPr>
          <a:xfrm rot="8100000" flipV="1">
            <a:off x="2452017" y="2687843"/>
            <a:ext cx="206251" cy="2057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3" name="椭圆 22"/>
          <p:cNvSpPr/>
          <p:nvPr/>
        </p:nvSpPr>
        <p:spPr>
          <a:xfrm>
            <a:off x="2298435" y="2686403"/>
            <a:ext cx="1981552" cy="1981552"/>
          </a:xfrm>
          <a:prstGeom prst="ellipse">
            <a:avLst/>
          </a:prstGeom>
          <a:gradFill>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4" name="TextBox 23"/>
          <p:cNvSpPr txBox="1"/>
          <p:nvPr/>
        </p:nvSpPr>
        <p:spPr>
          <a:xfrm>
            <a:off x="2700741" y="3102663"/>
            <a:ext cx="1176939" cy="110744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smtClean="0">
                <a:solidFill>
                  <a:schemeClr val="bg1"/>
                </a:solidFill>
                <a:sym typeface="+mn-ea"/>
              </a:rPr>
              <a:t>幼儿园的安全教育</a:t>
            </a:r>
            <a:endParaRPr lang="en-US" altLang="zh-CN" sz="2400" b="1" dirty="0">
              <a:solidFill>
                <a:schemeClr val="bg1"/>
              </a:solidFill>
            </a:endParaRPr>
          </a:p>
        </p:txBody>
      </p:sp>
      <p:sp>
        <p:nvSpPr>
          <p:cNvPr id="25" name="圆角矩形 24"/>
          <p:cNvSpPr/>
          <p:nvPr/>
        </p:nvSpPr>
        <p:spPr>
          <a:xfrm>
            <a:off x="6619875" y="76835"/>
            <a:ext cx="5565775" cy="751205"/>
          </a:xfrm>
          <a:prstGeom prst="roundRect">
            <a:avLst/>
          </a:prstGeom>
        </p:spPr>
        <p:style>
          <a:lnRef idx="2">
            <a:schemeClr val="dk1"/>
          </a:lnRef>
          <a:fillRef idx="1">
            <a:schemeClr val="lt1"/>
          </a:fillRef>
          <a:effectRef idx="0">
            <a:schemeClr val="dk1"/>
          </a:effectRef>
          <a:fontRef idx="minor">
            <a:schemeClr val="dk1"/>
          </a:fontRef>
        </p:style>
        <p:txBody>
          <a:bodyPr lIns="121917" tIns="60958" rIns="121917" bIns="60958" rtlCol="0" anchor="ctr"/>
          <a:lstStyle/>
          <a:p>
            <a:pPr algn="ctr"/>
            <a:endParaRPr lang="zh-CN" altLang="en-US">
              <a:solidFill>
                <a:schemeClr val="bg1"/>
              </a:solidFill>
            </a:endParaRPr>
          </a:p>
        </p:txBody>
      </p:sp>
      <p:sp>
        <p:nvSpPr>
          <p:cNvPr id="26" name="圆角矩形 25"/>
          <p:cNvSpPr/>
          <p:nvPr/>
        </p:nvSpPr>
        <p:spPr>
          <a:xfrm>
            <a:off x="6607175" y="827405"/>
            <a:ext cx="5567045" cy="708025"/>
          </a:xfrm>
          <a:prstGeom prst="roundRect">
            <a:avLst/>
          </a:prstGeom>
        </p:spPr>
        <p:style>
          <a:lnRef idx="2">
            <a:schemeClr val="dk1"/>
          </a:lnRef>
          <a:fillRef idx="1">
            <a:schemeClr val="lt1"/>
          </a:fillRef>
          <a:effectRef idx="0">
            <a:schemeClr val="dk1"/>
          </a:effectRef>
          <a:fontRef idx="minor">
            <a:schemeClr val="dk1"/>
          </a:fontRef>
        </p:style>
        <p:txBody>
          <a:bodyPr lIns="121917" tIns="60958" rIns="121917" bIns="60958" rtlCol="0" anchor="ctr"/>
          <a:lstStyle/>
          <a:p>
            <a:pPr algn="ctr"/>
            <a:endParaRPr lang="zh-CN" altLang="en-US"/>
          </a:p>
        </p:txBody>
      </p:sp>
      <p:sp>
        <p:nvSpPr>
          <p:cNvPr id="27" name="圆角矩形 26"/>
          <p:cNvSpPr/>
          <p:nvPr/>
        </p:nvSpPr>
        <p:spPr>
          <a:xfrm>
            <a:off x="6619875" y="1557655"/>
            <a:ext cx="5567045" cy="997200"/>
          </a:xfrm>
          <a:prstGeom prst="roundRect">
            <a:avLst/>
          </a:prstGeom>
        </p:spPr>
        <p:style>
          <a:lnRef idx="2">
            <a:schemeClr val="dk1"/>
          </a:lnRef>
          <a:fillRef idx="1">
            <a:schemeClr val="lt1"/>
          </a:fillRef>
          <a:effectRef idx="0">
            <a:schemeClr val="dk1"/>
          </a:effectRef>
          <a:fontRef idx="minor">
            <a:schemeClr val="dk1"/>
          </a:fontRef>
        </p:style>
        <p:txBody>
          <a:bodyPr lIns="121917" tIns="60958" rIns="121917" bIns="60958" rtlCol="0" anchor="ctr"/>
          <a:lstStyle/>
          <a:p>
            <a:pPr algn="ctr"/>
            <a:endParaRPr lang="zh-CN" altLang="en-US"/>
          </a:p>
        </p:txBody>
      </p:sp>
      <p:grpSp>
        <p:nvGrpSpPr>
          <p:cNvPr id="28" name="组合 27"/>
          <p:cNvGrpSpPr/>
          <p:nvPr/>
        </p:nvGrpSpPr>
        <p:grpSpPr>
          <a:xfrm>
            <a:off x="6323594" y="152131"/>
            <a:ext cx="468061" cy="485133"/>
            <a:chOff x="3683368" y="2342383"/>
            <a:chExt cx="351046" cy="363850"/>
          </a:xfrm>
        </p:grpSpPr>
        <p:sp>
          <p:nvSpPr>
            <p:cNvPr id="29" name="椭圆 28"/>
            <p:cNvSpPr/>
            <p:nvPr/>
          </p:nvSpPr>
          <p:spPr>
            <a:xfrm>
              <a:off x="3683368" y="2342383"/>
              <a:ext cx="351046" cy="351046"/>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3786883" y="2367679"/>
              <a:ext cx="144016" cy="338554"/>
            </a:xfrm>
            <a:prstGeom prst="rect">
              <a:avLst/>
            </a:prstGeom>
            <a:no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1</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323594" y="947550"/>
            <a:ext cx="468061" cy="468061"/>
            <a:chOff x="3683368" y="2342383"/>
            <a:chExt cx="351046" cy="351046"/>
          </a:xfrm>
        </p:grpSpPr>
        <p:sp>
          <p:nvSpPr>
            <p:cNvPr id="32" name="椭圆 31"/>
            <p:cNvSpPr/>
            <p:nvPr/>
          </p:nvSpPr>
          <p:spPr>
            <a:xfrm>
              <a:off x="3683368" y="2342383"/>
              <a:ext cx="351046" cy="35104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3786883" y="2348629"/>
              <a:ext cx="144016" cy="338554"/>
            </a:xfrm>
            <a:prstGeom prst="rect">
              <a:avLst/>
            </a:prstGeom>
            <a:no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2</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323594" y="1666770"/>
            <a:ext cx="468061" cy="468061"/>
            <a:chOff x="3683368" y="2342383"/>
            <a:chExt cx="351046" cy="351046"/>
          </a:xfrm>
        </p:grpSpPr>
        <p:sp>
          <p:nvSpPr>
            <p:cNvPr id="35" name="椭圆 34"/>
            <p:cNvSpPr/>
            <p:nvPr/>
          </p:nvSpPr>
          <p:spPr>
            <a:xfrm>
              <a:off x="3683368" y="2342383"/>
              <a:ext cx="351046" cy="35104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3786883" y="2348629"/>
              <a:ext cx="144016" cy="338554"/>
            </a:xfrm>
            <a:prstGeom prst="rect">
              <a:avLst/>
            </a:prstGeom>
            <a:no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3</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sp>
        <p:nvSpPr>
          <p:cNvPr id="38" name="TextBox 37"/>
          <p:cNvSpPr txBox="1"/>
          <p:nvPr/>
        </p:nvSpPr>
        <p:spPr>
          <a:xfrm>
            <a:off x="6906895" y="996950"/>
            <a:ext cx="5086985" cy="36893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sz="1600" dirty="0">
                <a:solidFill>
                  <a:schemeClr val="bg1"/>
                </a:solidFill>
              </a:rPr>
              <a:t>进行幼儿安全知识的教育</a:t>
            </a:r>
            <a:r>
              <a:rPr lang="en-US" sz="1600" dirty="0">
                <a:solidFill>
                  <a:schemeClr val="bg1"/>
                </a:solidFill>
              </a:rPr>
              <a:t>:</a:t>
            </a:r>
            <a:r>
              <a:rPr lang="zh-CN" sz="1600" dirty="0">
                <a:solidFill>
                  <a:schemeClr val="bg1"/>
                </a:solidFill>
              </a:rPr>
              <a:t>识别危险标志、了解安全用电</a:t>
            </a:r>
            <a:endParaRPr lang="zh-CN" sz="1600" dirty="0">
              <a:solidFill>
                <a:schemeClr val="tx1">
                  <a:lumMod val="75000"/>
                </a:schemeClr>
              </a:solidFill>
            </a:endParaRPr>
          </a:p>
        </p:txBody>
      </p:sp>
      <p:sp>
        <p:nvSpPr>
          <p:cNvPr id="39" name="TextBox 38"/>
          <p:cNvSpPr txBox="1"/>
          <p:nvPr/>
        </p:nvSpPr>
        <p:spPr>
          <a:xfrm>
            <a:off x="6906895" y="1805940"/>
            <a:ext cx="5156835" cy="36893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sz="1600" dirty="0">
                <a:solidFill>
                  <a:schemeClr val="bg1"/>
                </a:solidFill>
              </a:rPr>
              <a:t>养成遵守安全规则的习惯</a:t>
            </a:r>
          </a:p>
        </p:txBody>
      </p:sp>
      <p:sp>
        <p:nvSpPr>
          <p:cNvPr id="43" name="文本框 42"/>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sp>
        <p:nvSpPr>
          <p:cNvPr id="2" name="圆角矩形 1"/>
          <p:cNvSpPr/>
          <p:nvPr/>
        </p:nvSpPr>
        <p:spPr>
          <a:xfrm>
            <a:off x="6607175" y="2540000"/>
            <a:ext cx="5565600" cy="997200"/>
          </a:xfrm>
          <a:prstGeom prst="roundRect">
            <a:avLst/>
          </a:prstGeom>
        </p:spPr>
        <p:style>
          <a:lnRef idx="2">
            <a:schemeClr val="dk1"/>
          </a:lnRef>
          <a:fillRef idx="1">
            <a:schemeClr val="lt1"/>
          </a:fillRef>
          <a:effectRef idx="0">
            <a:schemeClr val="dk1"/>
          </a:effectRef>
          <a:fontRef idx="minor">
            <a:schemeClr val="dk1"/>
          </a:fontRef>
        </p:style>
        <p:txBody>
          <a:bodyPr lIns="121917" tIns="60958" rIns="121917" bIns="60958" rtlCol="0" anchor="ctr"/>
          <a:lstStyle/>
          <a:p>
            <a:pPr algn="ctr"/>
            <a:endParaRPr lang="zh-CN" altLang="en-US"/>
          </a:p>
        </p:txBody>
      </p:sp>
      <p:sp>
        <p:nvSpPr>
          <p:cNvPr id="3" name="圆角矩形 2"/>
          <p:cNvSpPr/>
          <p:nvPr/>
        </p:nvSpPr>
        <p:spPr>
          <a:xfrm>
            <a:off x="6619875" y="3557270"/>
            <a:ext cx="5565600" cy="997200"/>
          </a:xfrm>
          <a:prstGeom prst="roundRect">
            <a:avLst/>
          </a:prstGeom>
        </p:spPr>
        <p:style>
          <a:lnRef idx="2">
            <a:schemeClr val="dk1"/>
          </a:lnRef>
          <a:fillRef idx="1">
            <a:schemeClr val="lt1"/>
          </a:fillRef>
          <a:effectRef idx="0">
            <a:schemeClr val="dk1"/>
          </a:effectRef>
          <a:fontRef idx="minor">
            <a:schemeClr val="dk1"/>
          </a:fontRef>
        </p:style>
        <p:txBody>
          <a:bodyPr lIns="121917" tIns="60958" rIns="121917" bIns="60958" rtlCol="0" anchor="ctr"/>
          <a:lstStyle/>
          <a:p>
            <a:pPr algn="ctr"/>
            <a:endParaRPr lang="zh-CN" altLang="en-US"/>
          </a:p>
        </p:txBody>
      </p:sp>
      <p:sp>
        <p:nvSpPr>
          <p:cNvPr id="4" name="圆角矩形 3"/>
          <p:cNvSpPr/>
          <p:nvPr/>
        </p:nvSpPr>
        <p:spPr>
          <a:xfrm>
            <a:off x="6614795" y="4591685"/>
            <a:ext cx="5565775" cy="996315"/>
          </a:xfrm>
          <a:prstGeom prst="roundRect">
            <a:avLst/>
          </a:prstGeom>
        </p:spPr>
        <p:style>
          <a:lnRef idx="2">
            <a:schemeClr val="dk1"/>
          </a:lnRef>
          <a:fillRef idx="1">
            <a:schemeClr val="lt1"/>
          </a:fillRef>
          <a:effectRef idx="0">
            <a:schemeClr val="dk1"/>
          </a:effectRef>
          <a:fontRef idx="minor">
            <a:schemeClr val="dk1"/>
          </a:fontRef>
        </p:style>
        <p:txBody>
          <a:bodyPr lIns="121917" tIns="60958" rIns="121917" bIns="60958" rtlCol="0" anchor="ctr"/>
          <a:lstStyle/>
          <a:p>
            <a:pPr algn="ctr"/>
            <a:endParaRPr lang="zh-CN" altLang="en-US"/>
          </a:p>
        </p:txBody>
      </p:sp>
      <p:sp>
        <p:nvSpPr>
          <p:cNvPr id="5" name="圆角矩形 4"/>
          <p:cNvSpPr/>
          <p:nvPr/>
        </p:nvSpPr>
        <p:spPr>
          <a:xfrm>
            <a:off x="6619875" y="5608955"/>
            <a:ext cx="5567045" cy="1149985"/>
          </a:xfrm>
          <a:prstGeom prst="roundRect">
            <a:avLst/>
          </a:prstGeom>
        </p:spPr>
        <p:style>
          <a:lnRef idx="2">
            <a:schemeClr val="dk1"/>
          </a:lnRef>
          <a:fillRef idx="1">
            <a:schemeClr val="lt1"/>
          </a:fillRef>
          <a:effectRef idx="0">
            <a:schemeClr val="dk1"/>
          </a:effectRef>
          <a:fontRef idx="minor">
            <a:schemeClr val="dk1"/>
          </a:fontRef>
        </p:style>
        <p:txBody>
          <a:bodyPr lIns="121917" tIns="60958" rIns="121917" bIns="60958" rtlCol="0" anchor="ctr"/>
          <a:lstStyle/>
          <a:p>
            <a:pPr algn="ctr"/>
            <a:endParaRPr lang="zh-CN" altLang="en-US"/>
          </a:p>
        </p:txBody>
      </p:sp>
      <p:grpSp>
        <p:nvGrpSpPr>
          <p:cNvPr id="6" name="组合 5"/>
          <p:cNvGrpSpPr/>
          <p:nvPr/>
        </p:nvGrpSpPr>
        <p:grpSpPr>
          <a:xfrm>
            <a:off x="6310894" y="2548150"/>
            <a:ext cx="468061" cy="468061"/>
            <a:chOff x="3683368" y="2342383"/>
            <a:chExt cx="351046" cy="351046"/>
          </a:xfrm>
        </p:grpSpPr>
        <p:sp>
          <p:nvSpPr>
            <p:cNvPr id="44" name="椭圆 43"/>
            <p:cNvSpPr/>
            <p:nvPr/>
          </p:nvSpPr>
          <p:spPr>
            <a:xfrm>
              <a:off x="3683368" y="2342383"/>
              <a:ext cx="351046" cy="35104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35"/>
            <p:cNvSpPr txBox="1"/>
            <p:nvPr/>
          </p:nvSpPr>
          <p:spPr>
            <a:xfrm>
              <a:off x="3786883" y="2348629"/>
              <a:ext cx="144016" cy="334328"/>
            </a:xfrm>
            <a:prstGeom prst="rect">
              <a:avLst/>
            </a:prstGeom>
            <a:noFill/>
          </p:spPr>
          <p:txBody>
            <a:bodyPr wrap="square" lIns="0" tIns="0" rIns="0" bIns="0" rtlCol="0">
              <a:spAutoFit/>
            </a:bodyPr>
            <a:lstStyle/>
            <a:p>
              <a:pPr algn="ctr"/>
              <a:r>
                <a:rPr lang="en-US" sz="2900" b="1" dirty="0">
                  <a:solidFill>
                    <a:schemeClr val="bg1"/>
                  </a:solidFill>
                  <a:latin typeface="微软雅黑" panose="020B0503020204020204" pitchFamily="34" charset="-122"/>
                  <a:ea typeface="微软雅黑" panose="020B0503020204020204" pitchFamily="34" charset="-122"/>
                </a:rPr>
                <a:t>4</a:t>
              </a:r>
            </a:p>
          </p:txBody>
        </p:sp>
      </p:grpSp>
      <p:grpSp>
        <p:nvGrpSpPr>
          <p:cNvPr id="46" name="组合 45"/>
          <p:cNvGrpSpPr/>
          <p:nvPr/>
        </p:nvGrpSpPr>
        <p:grpSpPr>
          <a:xfrm>
            <a:off x="6323594" y="3703850"/>
            <a:ext cx="468061" cy="468061"/>
            <a:chOff x="3683368" y="2342383"/>
            <a:chExt cx="351046" cy="351046"/>
          </a:xfrm>
        </p:grpSpPr>
        <p:sp>
          <p:nvSpPr>
            <p:cNvPr id="47" name="椭圆 46"/>
            <p:cNvSpPr/>
            <p:nvPr/>
          </p:nvSpPr>
          <p:spPr>
            <a:xfrm>
              <a:off x="3683368" y="2342383"/>
              <a:ext cx="351046" cy="35104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35"/>
            <p:cNvSpPr txBox="1"/>
            <p:nvPr/>
          </p:nvSpPr>
          <p:spPr>
            <a:xfrm>
              <a:off x="3786883" y="2348629"/>
              <a:ext cx="144016" cy="334328"/>
            </a:xfrm>
            <a:prstGeom prst="rect">
              <a:avLst/>
            </a:prstGeom>
            <a:noFill/>
          </p:spPr>
          <p:txBody>
            <a:bodyPr wrap="square" lIns="0" tIns="0" rIns="0" bIns="0" rtlCol="0">
              <a:spAutoFit/>
            </a:bodyPr>
            <a:lstStyle/>
            <a:p>
              <a:pPr algn="ctr"/>
              <a:r>
                <a:rPr lang="en-US" sz="2900" b="1" dirty="0">
                  <a:solidFill>
                    <a:schemeClr val="bg1"/>
                  </a:solidFill>
                  <a:latin typeface="微软雅黑" panose="020B0503020204020204" pitchFamily="34" charset="-122"/>
                  <a:ea typeface="微软雅黑" panose="020B0503020204020204" pitchFamily="34" charset="-122"/>
                </a:rPr>
                <a:t>5</a:t>
              </a:r>
            </a:p>
          </p:txBody>
        </p:sp>
      </p:grpSp>
      <p:grpSp>
        <p:nvGrpSpPr>
          <p:cNvPr id="52" name="组合 51"/>
          <p:cNvGrpSpPr/>
          <p:nvPr/>
        </p:nvGrpSpPr>
        <p:grpSpPr>
          <a:xfrm>
            <a:off x="6348994" y="4796050"/>
            <a:ext cx="468061" cy="468061"/>
            <a:chOff x="3683368" y="2342383"/>
            <a:chExt cx="351046" cy="351046"/>
          </a:xfrm>
        </p:grpSpPr>
        <p:sp>
          <p:nvSpPr>
            <p:cNvPr id="53" name="椭圆 52"/>
            <p:cNvSpPr/>
            <p:nvPr/>
          </p:nvSpPr>
          <p:spPr>
            <a:xfrm>
              <a:off x="3683368" y="2342383"/>
              <a:ext cx="351046" cy="35104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35"/>
            <p:cNvSpPr txBox="1"/>
            <p:nvPr/>
          </p:nvSpPr>
          <p:spPr>
            <a:xfrm>
              <a:off x="3786883" y="2348629"/>
              <a:ext cx="144016" cy="334328"/>
            </a:xfrm>
            <a:prstGeom prst="rect">
              <a:avLst/>
            </a:prstGeom>
            <a:noFill/>
          </p:spPr>
          <p:txBody>
            <a:bodyPr wrap="square" lIns="0" tIns="0" rIns="0" bIns="0" rtlCol="0">
              <a:spAutoFit/>
            </a:bodyPr>
            <a:lstStyle/>
            <a:p>
              <a:pPr algn="ctr"/>
              <a:r>
                <a:rPr lang="en-US" sz="2900" b="1" dirty="0">
                  <a:solidFill>
                    <a:schemeClr val="bg1"/>
                  </a:solidFill>
                  <a:latin typeface="微软雅黑" panose="020B0503020204020204" pitchFamily="34" charset="-122"/>
                  <a:ea typeface="微软雅黑" panose="020B0503020204020204" pitchFamily="34" charset="-122"/>
                </a:rPr>
                <a:t>6</a:t>
              </a:r>
            </a:p>
          </p:txBody>
        </p:sp>
      </p:grpSp>
      <p:grpSp>
        <p:nvGrpSpPr>
          <p:cNvPr id="55" name="组合 54"/>
          <p:cNvGrpSpPr/>
          <p:nvPr/>
        </p:nvGrpSpPr>
        <p:grpSpPr>
          <a:xfrm>
            <a:off x="6348994" y="5977150"/>
            <a:ext cx="468061" cy="468061"/>
            <a:chOff x="3683368" y="2342383"/>
            <a:chExt cx="351046" cy="351046"/>
          </a:xfrm>
        </p:grpSpPr>
        <p:sp>
          <p:nvSpPr>
            <p:cNvPr id="56" name="椭圆 55"/>
            <p:cNvSpPr/>
            <p:nvPr/>
          </p:nvSpPr>
          <p:spPr>
            <a:xfrm>
              <a:off x="3683368" y="2342383"/>
              <a:ext cx="351046" cy="351046"/>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35"/>
            <p:cNvSpPr txBox="1"/>
            <p:nvPr/>
          </p:nvSpPr>
          <p:spPr>
            <a:xfrm>
              <a:off x="3825767" y="2348574"/>
              <a:ext cx="57150" cy="334328"/>
            </a:xfrm>
            <a:prstGeom prst="rect">
              <a:avLst/>
            </a:prstGeom>
            <a:noFill/>
          </p:spPr>
          <p:txBody>
            <a:bodyPr wrap="square" lIns="0" tIns="0" rIns="0" bIns="0" rtlCol="0">
              <a:spAutoFit/>
            </a:bodyPr>
            <a:lstStyle/>
            <a:p>
              <a:pPr algn="ctr"/>
              <a:r>
                <a:rPr lang="en-US" sz="2900" b="1" dirty="0">
                  <a:solidFill>
                    <a:schemeClr val="bg1"/>
                  </a:solidFill>
                  <a:latin typeface="微软雅黑" panose="020B0503020204020204" pitchFamily="34" charset="-122"/>
                  <a:ea typeface="微软雅黑" panose="020B0503020204020204" pitchFamily="34" charset="-122"/>
                </a:rPr>
                <a:t>7</a:t>
              </a:r>
            </a:p>
          </p:txBody>
        </p:sp>
      </p:grpSp>
      <p:sp>
        <p:nvSpPr>
          <p:cNvPr id="58" name="TextBox 38"/>
          <p:cNvSpPr txBox="1"/>
          <p:nvPr/>
        </p:nvSpPr>
        <p:spPr>
          <a:xfrm>
            <a:off x="6906260" y="2696845"/>
            <a:ext cx="5087620" cy="41529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sz="1800" dirty="0">
                <a:solidFill>
                  <a:schemeClr val="bg1"/>
                </a:solidFill>
              </a:rPr>
              <a:t>强化安全教育体验</a:t>
            </a:r>
          </a:p>
        </p:txBody>
      </p:sp>
      <p:sp>
        <p:nvSpPr>
          <p:cNvPr id="59" name="TextBox 38"/>
          <p:cNvSpPr txBox="1"/>
          <p:nvPr/>
        </p:nvSpPr>
        <p:spPr>
          <a:xfrm>
            <a:off x="6906895" y="3647440"/>
            <a:ext cx="1706245" cy="41529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sz="1800" dirty="0">
                <a:solidFill>
                  <a:schemeClr val="bg1"/>
                </a:solidFill>
              </a:rPr>
              <a:t>加强体能锻炼</a:t>
            </a:r>
          </a:p>
        </p:txBody>
      </p:sp>
      <p:sp>
        <p:nvSpPr>
          <p:cNvPr id="60" name="TextBox 38"/>
          <p:cNvSpPr txBox="1"/>
          <p:nvPr/>
        </p:nvSpPr>
        <p:spPr>
          <a:xfrm>
            <a:off x="6905625" y="4704080"/>
            <a:ext cx="2468245" cy="41529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sz="1800" dirty="0">
                <a:solidFill>
                  <a:schemeClr val="bg1"/>
                </a:solidFill>
              </a:rPr>
              <a:t>开展</a:t>
            </a:r>
            <a:r>
              <a:rPr lang="zh-CN" sz="1800" dirty="0">
                <a:solidFill>
                  <a:schemeClr val="bg1"/>
                </a:solidFill>
              </a:rPr>
              <a:t>地震、火灾</a:t>
            </a:r>
            <a:r>
              <a:rPr sz="1800" dirty="0">
                <a:solidFill>
                  <a:schemeClr val="bg1"/>
                </a:solidFill>
              </a:rPr>
              <a:t>演练</a:t>
            </a:r>
            <a:endParaRPr sz="1800" dirty="0">
              <a:solidFill>
                <a:schemeClr val="tx1">
                  <a:lumMod val="75000"/>
                </a:schemeClr>
              </a:solidFill>
            </a:endParaRPr>
          </a:p>
        </p:txBody>
      </p:sp>
      <p:sp>
        <p:nvSpPr>
          <p:cNvPr id="61" name="TextBox 38"/>
          <p:cNvSpPr txBox="1"/>
          <p:nvPr/>
        </p:nvSpPr>
        <p:spPr>
          <a:xfrm>
            <a:off x="7058025" y="5975985"/>
            <a:ext cx="1036320" cy="41529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sz="1800" dirty="0">
                <a:solidFill>
                  <a:schemeClr val="bg1"/>
                </a:solidFill>
              </a:rPr>
              <a:t>家园共育</a:t>
            </a:r>
            <a:endParaRPr sz="1800" dirty="0">
              <a:solidFill>
                <a:schemeClr val="bg1"/>
              </a:solidFill>
            </a:endParaRPr>
          </a:p>
        </p:txBody>
      </p:sp>
      <p:sp>
        <p:nvSpPr>
          <p:cNvPr id="62" name="TextBox 37"/>
          <p:cNvSpPr txBox="1"/>
          <p:nvPr/>
        </p:nvSpPr>
        <p:spPr>
          <a:xfrm>
            <a:off x="6906895" y="213360"/>
            <a:ext cx="5088255" cy="36893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sz="1600" dirty="0">
                <a:solidFill>
                  <a:schemeClr val="bg1"/>
                </a:solidFill>
              </a:rPr>
              <a:t>培养幼儿自我保护和安全意识</a:t>
            </a:r>
          </a:p>
        </p:txBody>
      </p:sp>
      <p:grpSp>
        <p:nvGrpSpPr>
          <p:cNvPr id="64" name="组合 15"/>
          <p:cNvGrpSpPr/>
          <p:nvPr/>
        </p:nvGrpSpPr>
        <p:grpSpPr bwMode="auto">
          <a:xfrm>
            <a:off x="27305" y="238760"/>
            <a:ext cx="6266749" cy="525780"/>
            <a:chOff x="6022147" y="1233400"/>
            <a:chExt cx="4455682" cy="606624"/>
          </a:xfrm>
        </p:grpSpPr>
        <p:sp>
          <p:nvSpPr>
            <p:cNvPr id="65" name="圆角矩形 64"/>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66" name="文本框 13"/>
            <p:cNvSpPr txBox="1">
              <a:spLocks noChangeArrowheads="1"/>
            </p:cNvSpPr>
            <p:nvPr/>
          </p:nvSpPr>
          <p:spPr bwMode="auto">
            <a:xfrm>
              <a:off x="6022147" y="1240729"/>
              <a:ext cx="4256172"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1 </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幼儿园常见意外伤害事故和安全教育</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64" presetClass="path" presetSubtype="0" accel="50000" decel="50000" fill="hold" grpId="1" nodeType="withEffect">
                                  <p:stCondLst>
                                    <p:cond delay="0"/>
                                  </p:stCondLst>
                                  <p:childTnLst>
                                    <p:animMotion origin="layout" path="M 4.72222E-6 0.16605 L 4.72222E-6 1.48148E-6 " pathEditMode="relative" rAng="0" ptsTypes="AA">
                                      <p:cBhvr>
                                        <p:cTn id="19" dur="500" fill="hold"/>
                                        <p:tgtEl>
                                          <p:spTgt spid="15"/>
                                        </p:tgtEl>
                                        <p:attrNameLst>
                                          <p:attrName>ppt_x</p:attrName>
                                          <p:attrName>ppt_y</p:attrName>
                                        </p:attrNameLst>
                                      </p:cBhvr>
                                      <p:rCtr x="0" y="-8302"/>
                                    </p:animMotion>
                                  </p:childTnLst>
                                </p:cTn>
                              </p:par>
                              <p:par>
                                <p:cTn id="20" presetID="1" presetClass="entr" presetSubtype="0" fill="hold" grpId="0" nodeType="withEffect">
                                  <p:stCondLst>
                                    <p:cond delay="200"/>
                                  </p:stCondLst>
                                  <p:childTnLst>
                                    <p:set>
                                      <p:cBhvr>
                                        <p:cTn id="21" dur="1" fill="hold">
                                          <p:stCondLst>
                                            <p:cond delay="0"/>
                                          </p:stCondLst>
                                        </p:cTn>
                                        <p:tgtEl>
                                          <p:spTgt spid="19"/>
                                        </p:tgtEl>
                                        <p:attrNameLst>
                                          <p:attrName>style.visibility</p:attrName>
                                        </p:attrNameLst>
                                      </p:cBhvr>
                                      <p:to>
                                        <p:strVal val="visible"/>
                                      </p:to>
                                    </p:set>
                                  </p:childTnLst>
                                </p:cTn>
                              </p:par>
                              <p:par>
                                <p:cTn id="22" presetID="64" presetClass="path" presetSubtype="0" accel="50000" decel="50000" fill="hold" grpId="1" nodeType="withEffect">
                                  <p:stCondLst>
                                    <p:cond delay="200"/>
                                  </p:stCondLst>
                                  <p:childTnLst>
                                    <p:animMotion origin="layout" path="M -0.06631 0.11852 L -4.72222E-6 -3.95062E-6 " pathEditMode="relative" rAng="0" ptsTypes="AA">
                                      <p:cBhvr>
                                        <p:cTn id="23" dur="500" fill="hold"/>
                                        <p:tgtEl>
                                          <p:spTgt spid="19"/>
                                        </p:tgtEl>
                                        <p:attrNameLst>
                                          <p:attrName>ppt_x</p:attrName>
                                          <p:attrName>ppt_y</p:attrName>
                                        </p:attrNameLst>
                                      </p:cBhvr>
                                      <p:rCtr x="3316" y="-5926"/>
                                    </p:animMotion>
                                  </p:childTnLst>
                                </p:cTn>
                              </p:par>
                              <p:par>
                                <p:cTn id="24" presetID="1" presetClass="entr" presetSubtype="0" fill="hold" grpId="0" nodeType="withEffect">
                                  <p:stCondLst>
                                    <p:cond delay="400"/>
                                  </p:stCondLst>
                                  <p:childTnLst>
                                    <p:set>
                                      <p:cBhvr>
                                        <p:cTn id="25" dur="1" fill="hold">
                                          <p:stCondLst>
                                            <p:cond delay="0"/>
                                          </p:stCondLst>
                                        </p:cTn>
                                        <p:tgtEl>
                                          <p:spTgt spid="17"/>
                                        </p:tgtEl>
                                        <p:attrNameLst>
                                          <p:attrName>style.visibility</p:attrName>
                                        </p:attrNameLst>
                                      </p:cBhvr>
                                      <p:to>
                                        <p:strVal val="visible"/>
                                      </p:to>
                                    </p:set>
                                  </p:childTnLst>
                                </p:cTn>
                              </p:par>
                              <p:par>
                                <p:cTn id="26" presetID="64" presetClass="path" presetSubtype="0" accel="50000" decel="50000" fill="hold" grpId="1" nodeType="withEffect">
                                  <p:stCondLst>
                                    <p:cond delay="400"/>
                                  </p:stCondLst>
                                  <p:childTnLst>
                                    <p:animMotion origin="layout" path="M -0.09427 -0.00061 L 1.11111E-6 -3.82716E-6 " pathEditMode="relative" rAng="0" ptsTypes="AA">
                                      <p:cBhvr>
                                        <p:cTn id="27" dur="500" fill="hold"/>
                                        <p:tgtEl>
                                          <p:spTgt spid="17"/>
                                        </p:tgtEl>
                                        <p:attrNameLst>
                                          <p:attrName>ppt_x</p:attrName>
                                          <p:attrName>ppt_y</p:attrName>
                                        </p:attrNameLst>
                                      </p:cBhvr>
                                      <p:rCtr x="4705" y="31"/>
                                    </p:animMotion>
                                  </p:childTnLst>
                                </p:cTn>
                              </p:par>
                              <p:par>
                                <p:cTn id="28" presetID="1" presetClass="entr" presetSubtype="0" fill="hold" grpId="0" nodeType="withEffect">
                                  <p:stCondLst>
                                    <p:cond delay="600"/>
                                  </p:stCondLst>
                                  <p:childTnLst>
                                    <p:set>
                                      <p:cBhvr>
                                        <p:cTn id="29" dur="1" fill="hold">
                                          <p:stCondLst>
                                            <p:cond delay="0"/>
                                          </p:stCondLst>
                                        </p:cTn>
                                        <p:tgtEl>
                                          <p:spTgt spid="21"/>
                                        </p:tgtEl>
                                        <p:attrNameLst>
                                          <p:attrName>style.visibility</p:attrName>
                                        </p:attrNameLst>
                                      </p:cBhvr>
                                      <p:to>
                                        <p:strVal val="visible"/>
                                      </p:to>
                                    </p:set>
                                  </p:childTnLst>
                                </p:cTn>
                              </p:par>
                              <p:par>
                                <p:cTn id="30" presetID="64" presetClass="path" presetSubtype="0" accel="50000" decel="50000" fill="hold" grpId="1" nodeType="withEffect">
                                  <p:stCondLst>
                                    <p:cond delay="600"/>
                                  </p:stCondLst>
                                  <p:childTnLst>
                                    <p:animMotion origin="layout" path="M -0.06631 -0.11882 L -4.72222E-6 -3.7037E-6 " pathEditMode="relative" rAng="0" ptsTypes="AA">
                                      <p:cBhvr>
                                        <p:cTn id="31" dur="500" fill="hold"/>
                                        <p:tgtEl>
                                          <p:spTgt spid="21"/>
                                        </p:tgtEl>
                                        <p:attrNameLst>
                                          <p:attrName>ppt_x</p:attrName>
                                          <p:attrName>ppt_y</p:attrName>
                                        </p:attrNameLst>
                                      </p:cBhvr>
                                      <p:rCtr x="3316" y="5926"/>
                                    </p:animMotion>
                                  </p:childTnLst>
                                </p:cTn>
                              </p:par>
                              <p:par>
                                <p:cTn id="32" presetID="1" presetClass="entr" presetSubtype="0" fill="hold" grpId="0" nodeType="withEffect">
                                  <p:stCondLst>
                                    <p:cond delay="800"/>
                                  </p:stCondLst>
                                  <p:childTnLst>
                                    <p:set>
                                      <p:cBhvr>
                                        <p:cTn id="33" dur="1" fill="hold">
                                          <p:stCondLst>
                                            <p:cond delay="0"/>
                                          </p:stCondLst>
                                        </p:cTn>
                                        <p:tgtEl>
                                          <p:spTgt spid="16"/>
                                        </p:tgtEl>
                                        <p:attrNameLst>
                                          <p:attrName>style.visibility</p:attrName>
                                        </p:attrNameLst>
                                      </p:cBhvr>
                                      <p:to>
                                        <p:strVal val="visible"/>
                                      </p:to>
                                    </p:set>
                                  </p:childTnLst>
                                </p:cTn>
                              </p:par>
                              <p:par>
                                <p:cTn id="34" presetID="64" presetClass="path" presetSubtype="0" accel="50000" decel="50000" fill="hold" grpId="1" nodeType="withEffect">
                                  <p:stCondLst>
                                    <p:cond delay="800"/>
                                  </p:stCondLst>
                                  <p:childTnLst>
                                    <p:animMotion origin="layout" path="M -0.00053 -0.16728 L 4.72222E-6 8.64198E-7 " pathEditMode="relative" rAng="0" ptsTypes="AA">
                                      <p:cBhvr>
                                        <p:cTn id="35" dur="500" fill="hold"/>
                                        <p:tgtEl>
                                          <p:spTgt spid="16"/>
                                        </p:tgtEl>
                                        <p:attrNameLst>
                                          <p:attrName>ppt_x</p:attrName>
                                          <p:attrName>ppt_y</p:attrName>
                                        </p:attrNameLst>
                                      </p:cBhvr>
                                      <p:rCtr x="17" y="8364"/>
                                    </p:animMotion>
                                  </p:childTnLst>
                                </p:cTn>
                              </p:par>
                              <p:par>
                                <p:cTn id="36" presetID="1" presetClass="entr" presetSubtype="0" fill="hold" grpId="0" nodeType="withEffect">
                                  <p:stCondLst>
                                    <p:cond delay="1000"/>
                                  </p:stCondLst>
                                  <p:childTnLst>
                                    <p:set>
                                      <p:cBhvr>
                                        <p:cTn id="37" dur="1" fill="hold">
                                          <p:stCondLst>
                                            <p:cond delay="0"/>
                                          </p:stCondLst>
                                        </p:cTn>
                                        <p:tgtEl>
                                          <p:spTgt spid="20"/>
                                        </p:tgtEl>
                                        <p:attrNameLst>
                                          <p:attrName>style.visibility</p:attrName>
                                        </p:attrNameLst>
                                      </p:cBhvr>
                                      <p:to>
                                        <p:strVal val="visible"/>
                                      </p:to>
                                    </p:set>
                                  </p:childTnLst>
                                </p:cTn>
                              </p:par>
                              <p:par>
                                <p:cTn id="38" presetID="64" presetClass="path" presetSubtype="0" accel="50000" decel="50000" fill="hold" grpId="1" nodeType="withEffect">
                                  <p:stCondLst>
                                    <p:cond delay="1000"/>
                                  </p:stCondLst>
                                  <p:childTnLst>
                                    <p:animMotion origin="layout" path="M 0.06597 -0.11882 L -2.22222E-6 -3.7037E-6 " pathEditMode="relative" rAng="0" ptsTypes="AA">
                                      <p:cBhvr>
                                        <p:cTn id="39" dur="500" fill="hold"/>
                                        <p:tgtEl>
                                          <p:spTgt spid="20"/>
                                        </p:tgtEl>
                                        <p:attrNameLst>
                                          <p:attrName>ppt_x</p:attrName>
                                          <p:attrName>ppt_y</p:attrName>
                                        </p:attrNameLst>
                                      </p:cBhvr>
                                      <p:rCtr x="-3299" y="5926"/>
                                    </p:animMotion>
                                  </p:childTnLst>
                                </p:cTn>
                              </p:par>
                              <p:par>
                                <p:cTn id="40" presetID="1" presetClass="entr" presetSubtype="0" fill="hold" grpId="0" nodeType="withEffect">
                                  <p:stCondLst>
                                    <p:cond delay="1400"/>
                                  </p:stCondLst>
                                  <p:childTnLst>
                                    <p:set>
                                      <p:cBhvr>
                                        <p:cTn id="41" dur="1" fill="hold">
                                          <p:stCondLst>
                                            <p:cond delay="0"/>
                                          </p:stCondLst>
                                        </p:cTn>
                                        <p:tgtEl>
                                          <p:spTgt spid="22"/>
                                        </p:tgtEl>
                                        <p:attrNameLst>
                                          <p:attrName>style.visibility</p:attrName>
                                        </p:attrNameLst>
                                      </p:cBhvr>
                                      <p:to>
                                        <p:strVal val="visible"/>
                                      </p:to>
                                    </p:set>
                                  </p:childTnLst>
                                </p:cTn>
                              </p:par>
                              <p:par>
                                <p:cTn id="42" presetID="64" presetClass="path" presetSubtype="0" accel="50000" decel="50000" fill="hold" grpId="1" nodeType="withEffect">
                                  <p:stCondLst>
                                    <p:cond delay="1400"/>
                                  </p:stCondLst>
                                  <p:childTnLst>
                                    <p:animMotion origin="layout" path="M 0.06615 0.1176 L -2.22222E-6 -3.95062E-6 " pathEditMode="relative" rAng="0" ptsTypes="AA">
                                      <p:cBhvr>
                                        <p:cTn id="43" dur="500" fill="hold"/>
                                        <p:tgtEl>
                                          <p:spTgt spid="22"/>
                                        </p:tgtEl>
                                        <p:attrNameLst>
                                          <p:attrName>ppt_x</p:attrName>
                                          <p:attrName>ppt_y</p:attrName>
                                        </p:attrNameLst>
                                      </p:cBhvr>
                                      <p:rCtr x="-3316" y="-5895"/>
                                    </p:animMotion>
                                  </p:childTnLst>
                                </p:cTn>
                              </p:par>
                            </p:childTnLst>
                          </p:cTn>
                        </p:par>
                        <p:par>
                          <p:cTn id="44" fill="hold">
                            <p:stCondLst>
                              <p:cond delay="500"/>
                            </p:stCondLst>
                            <p:childTnLst>
                              <p:par>
                                <p:cTn id="45" presetID="1" presetClass="entr" presetSubtype="0" fill="hold" grpId="1" nodeType="after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64" presetClass="path" presetSubtype="0" accel="50000" decel="50000" fill="hold" grpId="0" nodeType="withEffect">
                                  <p:stCondLst>
                                    <p:cond delay="0"/>
                                  </p:stCondLst>
                                  <p:childTnLst>
                                    <p:animMotion origin="layout" path="M -1.66667E-6 0.25432 L -1.66667E-6 -1.48148E-6 " pathEditMode="relative" rAng="0" ptsTypes="AA">
                                      <p:cBhvr>
                                        <p:cTn id="48" dur="500" fill="hold"/>
                                        <p:tgtEl>
                                          <p:spTgt spid="7"/>
                                        </p:tgtEl>
                                        <p:attrNameLst>
                                          <p:attrName>ppt_x</p:attrName>
                                          <p:attrName>ppt_y</p:attrName>
                                        </p:attrNameLst>
                                      </p:cBhvr>
                                      <p:rCtr x="0" y="-12716"/>
                                    </p:animMotion>
                                  </p:childTnLst>
                                </p:cTn>
                              </p:par>
                              <p:par>
                                <p:cTn id="49" presetID="1" presetClass="entr" presetSubtype="0" fill="hold" grpId="1" nodeType="withEffect">
                                  <p:stCondLst>
                                    <p:cond delay="200"/>
                                  </p:stCondLst>
                                  <p:childTnLst>
                                    <p:set>
                                      <p:cBhvr>
                                        <p:cTn id="50" dur="1" fill="hold">
                                          <p:stCondLst>
                                            <p:cond delay="0"/>
                                          </p:stCondLst>
                                        </p:cTn>
                                        <p:tgtEl>
                                          <p:spTgt spid="11"/>
                                        </p:tgtEl>
                                        <p:attrNameLst>
                                          <p:attrName>style.visibility</p:attrName>
                                        </p:attrNameLst>
                                      </p:cBhvr>
                                      <p:to>
                                        <p:strVal val="visible"/>
                                      </p:to>
                                    </p:set>
                                  </p:childTnLst>
                                </p:cTn>
                              </p:par>
                              <p:par>
                                <p:cTn id="51" presetID="64" presetClass="path" presetSubtype="0" accel="50000" decel="50000" fill="hold" grpId="0" nodeType="withEffect">
                                  <p:stCondLst>
                                    <p:cond delay="200"/>
                                  </p:stCondLst>
                                  <p:childTnLst>
                                    <p:animMotion origin="layout" path="M -0.10086 0.17994 L -4.16667E-6 -4.19753E-6 " pathEditMode="relative" rAng="0" ptsTypes="AA">
                                      <p:cBhvr>
                                        <p:cTn id="52" dur="500" fill="hold"/>
                                        <p:tgtEl>
                                          <p:spTgt spid="11"/>
                                        </p:tgtEl>
                                        <p:attrNameLst>
                                          <p:attrName>ppt_x</p:attrName>
                                          <p:attrName>ppt_y</p:attrName>
                                        </p:attrNameLst>
                                      </p:cBhvr>
                                      <p:rCtr x="5035" y="-9012"/>
                                    </p:animMotion>
                                  </p:childTnLst>
                                </p:cTn>
                              </p:par>
                              <p:par>
                                <p:cTn id="53" presetID="1" presetClass="entr" presetSubtype="0" fill="hold" grpId="1" nodeType="withEffect">
                                  <p:stCondLst>
                                    <p:cond delay="400"/>
                                  </p:stCondLst>
                                  <p:childTnLst>
                                    <p:set>
                                      <p:cBhvr>
                                        <p:cTn id="54" dur="1" fill="hold">
                                          <p:stCondLst>
                                            <p:cond delay="0"/>
                                          </p:stCondLst>
                                        </p:cTn>
                                        <p:tgtEl>
                                          <p:spTgt spid="9"/>
                                        </p:tgtEl>
                                        <p:attrNameLst>
                                          <p:attrName>style.visibility</p:attrName>
                                        </p:attrNameLst>
                                      </p:cBhvr>
                                      <p:to>
                                        <p:strVal val="visible"/>
                                      </p:to>
                                    </p:set>
                                  </p:childTnLst>
                                </p:cTn>
                              </p:par>
                              <p:par>
                                <p:cTn id="55" presetID="64" presetClass="path" presetSubtype="0" accel="50000" decel="50000" fill="hold" grpId="0" nodeType="withEffect">
                                  <p:stCondLst>
                                    <p:cond delay="400"/>
                                  </p:stCondLst>
                                  <p:childTnLst>
                                    <p:animMotion origin="layout" path="M -0.14254 0.00031 L 2.77778E-6 -3.82716E-6 " pathEditMode="relative" rAng="0" ptsTypes="AA">
                                      <p:cBhvr>
                                        <p:cTn id="56" dur="500" fill="hold"/>
                                        <p:tgtEl>
                                          <p:spTgt spid="9"/>
                                        </p:tgtEl>
                                        <p:attrNameLst>
                                          <p:attrName>ppt_x</p:attrName>
                                          <p:attrName>ppt_y</p:attrName>
                                        </p:attrNameLst>
                                      </p:cBhvr>
                                      <p:rCtr x="7118" y="-31"/>
                                    </p:animMotion>
                                  </p:childTnLst>
                                </p:cTn>
                              </p:par>
                              <p:par>
                                <p:cTn id="57" presetID="1" presetClass="entr" presetSubtype="0" fill="hold" grpId="1" nodeType="withEffect">
                                  <p:stCondLst>
                                    <p:cond delay="600"/>
                                  </p:stCondLst>
                                  <p:childTnLst>
                                    <p:set>
                                      <p:cBhvr>
                                        <p:cTn id="58" dur="1" fill="hold">
                                          <p:stCondLst>
                                            <p:cond delay="0"/>
                                          </p:stCondLst>
                                        </p:cTn>
                                        <p:tgtEl>
                                          <p:spTgt spid="13"/>
                                        </p:tgtEl>
                                        <p:attrNameLst>
                                          <p:attrName>style.visibility</p:attrName>
                                        </p:attrNameLst>
                                      </p:cBhvr>
                                      <p:to>
                                        <p:strVal val="visible"/>
                                      </p:to>
                                    </p:set>
                                  </p:childTnLst>
                                </p:cTn>
                              </p:par>
                              <p:par>
                                <p:cTn id="59" presetID="64" presetClass="path" presetSubtype="0" accel="50000" decel="50000" fill="hold" grpId="0" nodeType="withEffect">
                                  <p:stCondLst>
                                    <p:cond delay="600"/>
                                  </p:stCondLst>
                                  <p:childTnLst>
                                    <p:animMotion origin="layout" path="M -0.10173 -0.17993 L -4.16667E-6 -3.45679E-6 " pathEditMode="relative" rAng="0" ptsTypes="AA">
                                      <p:cBhvr>
                                        <p:cTn id="60" dur="500" fill="hold"/>
                                        <p:tgtEl>
                                          <p:spTgt spid="13"/>
                                        </p:tgtEl>
                                        <p:attrNameLst>
                                          <p:attrName>ppt_x</p:attrName>
                                          <p:attrName>ppt_y</p:attrName>
                                        </p:attrNameLst>
                                      </p:cBhvr>
                                      <p:rCtr x="5087" y="8981"/>
                                    </p:animMotion>
                                  </p:childTnLst>
                                </p:cTn>
                              </p:par>
                              <p:par>
                                <p:cTn id="61" presetID="1" presetClass="entr" presetSubtype="0" fill="hold" grpId="1" nodeType="withEffect">
                                  <p:stCondLst>
                                    <p:cond delay="800"/>
                                  </p:stCondLst>
                                  <p:childTnLst>
                                    <p:set>
                                      <p:cBhvr>
                                        <p:cTn id="62" dur="1" fill="hold">
                                          <p:stCondLst>
                                            <p:cond delay="0"/>
                                          </p:stCondLst>
                                        </p:cTn>
                                        <p:tgtEl>
                                          <p:spTgt spid="8"/>
                                        </p:tgtEl>
                                        <p:attrNameLst>
                                          <p:attrName>style.visibility</p:attrName>
                                        </p:attrNameLst>
                                      </p:cBhvr>
                                      <p:to>
                                        <p:strVal val="visible"/>
                                      </p:to>
                                    </p:set>
                                  </p:childTnLst>
                                </p:cTn>
                              </p:par>
                              <p:par>
                                <p:cTn id="63" presetID="64" presetClass="path" presetSubtype="0" accel="50000" decel="50000" fill="hold" grpId="0" nodeType="withEffect">
                                  <p:stCondLst>
                                    <p:cond delay="800"/>
                                  </p:stCondLst>
                                  <p:childTnLst>
                                    <p:animMotion origin="layout" path="M -0.00069 -0.25432 L -1.66667E-6 3.82716E-6 " pathEditMode="relative" rAng="0" ptsTypes="AA">
                                      <p:cBhvr>
                                        <p:cTn id="64" dur="500" fill="hold"/>
                                        <p:tgtEl>
                                          <p:spTgt spid="8"/>
                                        </p:tgtEl>
                                        <p:attrNameLst>
                                          <p:attrName>ppt_x</p:attrName>
                                          <p:attrName>ppt_y</p:attrName>
                                        </p:attrNameLst>
                                      </p:cBhvr>
                                      <p:rCtr x="35" y="12716"/>
                                    </p:animMotion>
                                  </p:childTnLst>
                                </p:cTn>
                              </p:par>
                              <p:par>
                                <p:cTn id="65" presetID="1" presetClass="entr" presetSubtype="0" fill="hold" grpId="1" nodeType="withEffect">
                                  <p:stCondLst>
                                    <p:cond delay="1000"/>
                                  </p:stCondLst>
                                  <p:childTnLst>
                                    <p:set>
                                      <p:cBhvr>
                                        <p:cTn id="66" dur="1" fill="hold">
                                          <p:stCondLst>
                                            <p:cond delay="0"/>
                                          </p:stCondLst>
                                        </p:cTn>
                                        <p:tgtEl>
                                          <p:spTgt spid="12"/>
                                        </p:tgtEl>
                                        <p:attrNameLst>
                                          <p:attrName>style.visibility</p:attrName>
                                        </p:attrNameLst>
                                      </p:cBhvr>
                                      <p:to>
                                        <p:strVal val="visible"/>
                                      </p:to>
                                    </p:set>
                                  </p:childTnLst>
                                </p:cTn>
                              </p:par>
                              <p:par>
                                <p:cTn id="67" presetID="64" presetClass="path" presetSubtype="0" accel="50000" decel="50000" fill="hold" grpId="0" nodeType="withEffect">
                                  <p:stCondLst>
                                    <p:cond delay="1000"/>
                                  </p:stCondLst>
                                  <p:childTnLst>
                                    <p:animMotion origin="layout" path="M 0.1007 -0.17963 L -8.33333E-7 -3.45679E-6 " pathEditMode="relative" rAng="0" ptsTypes="AA">
                                      <p:cBhvr>
                                        <p:cTn id="68" dur="500" fill="hold"/>
                                        <p:tgtEl>
                                          <p:spTgt spid="12"/>
                                        </p:tgtEl>
                                        <p:attrNameLst>
                                          <p:attrName>ppt_x</p:attrName>
                                          <p:attrName>ppt_y</p:attrName>
                                        </p:attrNameLst>
                                      </p:cBhvr>
                                      <p:rCtr x="-5035" y="8981"/>
                                    </p:animMotion>
                                  </p:childTnLst>
                                </p:cTn>
                              </p:par>
                              <p:par>
                                <p:cTn id="69" presetID="1" presetClass="entr" presetSubtype="0" fill="hold" grpId="1" nodeType="withEffect">
                                  <p:stCondLst>
                                    <p:cond delay="1400"/>
                                  </p:stCondLst>
                                  <p:childTnLst>
                                    <p:set>
                                      <p:cBhvr>
                                        <p:cTn id="70" dur="1" fill="hold">
                                          <p:stCondLst>
                                            <p:cond delay="0"/>
                                          </p:stCondLst>
                                        </p:cTn>
                                        <p:tgtEl>
                                          <p:spTgt spid="14"/>
                                        </p:tgtEl>
                                        <p:attrNameLst>
                                          <p:attrName>style.visibility</p:attrName>
                                        </p:attrNameLst>
                                      </p:cBhvr>
                                      <p:to>
                                        <p:strVal val="visible"/>
                                      </p:to>
                                    </p:set>
                                  </p:childTnLst>
                                </p:cTn>
                              </p:par>
                              <p:par>
                                <p:cTn id="71" presetID="64" presetClass="path" presetSubtype="0" accel="50000" decel="50000" fill="hold" grpId="0" nodeType="withEffect">
                                  <p:stCondLst>
                                    <p:cond delay="1400"/>
                                  </p:stCondLst>
                                  <p:childTnLst>
                                    <p:animMotion origin="layout" path="M 0.10017 0.17778 L -8.33333E-7 -4.19753E-6 " pathEditMode="relative" rAng="0" ptsTypes="AA">
                                      <p:cBhvr>
                                        <p:cTn id="72" dur="500" fill="hold"/>
                                        <p:tgtEl>
                                          <p:spTgt spid="14"/>
                                        </p:tgtEl>
                                        <p:attrNameLst>
                                          <p:attrName>ppt_x</p:attrName>
                                          <p:attrName>ppt_y</p:attrName>
                                        </p:attrNameLst>
                                      </p:cBhvr>
                                      <p:rCtr x="-5017" y="-8889"/>
                                    </p:animMotion>
                                  </p:childTnLst>
                                </p:cTn>
                              </p:par>
                            </p:childTnLst>
                          </p:cTn>
                        </p:par>
                        <p:par>
                          <p:cTn id="73" fill="hold">
                            <p:stCondLst>
                              <p:cond delay="500"/>
                            </p:stCondLst>
                            <p:childTnLst>
                              <p:par>
                                <p:cTn id="74" presetID="2" presetClass="entr" presetSubtype="2"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1+#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1+#ppt_w/2"/>
                                          </p:val>
                                        </p:tav>
                                        <p:tav tm="100000">
                                          <p:val>
                                            <p:strVal val="#ppt_x"/>
                                          </p:val>
                                        </p:tav>
                                      </p:tavLst>
                                    </p:anim>
                                    <p:anim calcmode="lin" valueType="num">
                                      <p:cBhvr additive="base">
                                        <p:cTn id="81" dur="500" fill="hold"/>
                                        <p:tgtEl>
                                          <p:spTgt spid="28"/>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300"/>
                                  </p:stCondLst>
                                  <p:childTnLst>
                                    <p:set>
                                      <p:cBhvr>
                                        <p:cTn id="83" dur="1" fill="hold">
                                          <p:stCondLst>
                                            <p:cond delay="0"/>
                                          </p:stCondLst>
                                        </p:cTn>
                                        <p:tgtEl>
                                          <p:spTgt spid="26"/>
                                        </p:tgtEl>
                                        <p:attrNameLst>
                                          <p:attrName>style.visibility</p:attrName>
                                        </p:attrNameLst>
                                      </p:cBhvr>
                                      <p:to>
                                        <p:strVal val="visible"/>
                                      </p:to>
                                    </p:set>
                                    <p:anim calcmode="lin" valueType="num">
                                      <p:cBhvr additive="base">
                                        <p:cTn id="84" dur="500" fill="hold"/>
                                        <p:tgtEl>
                                          <p:spTgt spid="26"/>
                                        </p:tgtEl>
                                        <p:attrNameLst>
                                          <p:attrName>ppt_x</p:attrName>
                                        </p:attrNameLst>
                                      </p:cBhvr>
                                      <p:tavLst>
                                        <p:tav tm="0">
                                          <p:val>
                                            <p:strVal val="1+#ppt_w/2"/>
                                          </p:val>
                                        </p:tav>
                                        <p:tav tm="100000">
                                          <p:val>
                                            <p:strVal val="#ppt_x"/>
                                          </p:val>
                                        </p:tav>
                                      </p:tavLst>
                                    </p:anim>
                                    <p:anim calcmode="lin" valueType="num">
                                      <p:cBhvr additive="base">
                                        <p:cTn id="85" dur="500" fill="hold"/>
                                        <p:tgtEl>
                                          <p:spTgt spid="26"/>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30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1+#ppt_w/2"/>
                                          </p:val>
                                        </p:tav>
                                        <p:tav tm="100000">
                                          <p:val>
                                            <p:strVal val="#ppt_x"/>
                                          </p:val>
                                        </p:tav>
                                      </p:tavLst>
                                    </p:anim>
                                    <p:anim calcmode="lin" valueType="num">
                                      <p:cBhvr additive="base">
                                        <p:cTn id="89" dur="500" fill="hold"/>
                                        <p:tgtEl>
                                          <p:spTgt spid="31"/>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300"/>
                                  </p:stCondLst>
                                  <p:childTnLst>
                                    <p:set>
                                      <p:cBhvr>
                                        <p:cTn id="91" dur="1" fill="hold">
                                          <p:stCondLst>
                                            <p:cond delay="0"/>
                                          </p:stCondLst>
                                        </p:cTn>
                                        <p:tgtEl>
                                          <p:spTgt spid="38"/>
                                        </p:tgtEl>
                                        <p:attrNameLst>
                                          <p:attrName>style.visibility</p:attrName>
                                        </p:attrNameLst>
                                      </p:cBhvr>
                                      <p:to>
                                        <p:strVal val="visible"/>
                                      </p:to>
                                    </p:set>
                                    <p:anim calcmode="lin" valueType="num">
                                      <p:cBhvr additive="base">
                                        <p:cTn id="92" dur="500" fill="hold"/>
                                        <p:tgtEl>
                                          <p:spTgt spid="38"/>
                                        </p:tgtEl>
                                        <p:attrNameLst>
                                          <p:attrName>ppt_x</p:attrName>
                                        </p:attrNameLst>
                                      </p:cBhvr>
                                      <p:tavLst>
                                        <p:tav tm="0">
                                          <p:val>
                                            <p:strVal val="1+#ppt_w/2"/>
                                          </p:val>
                                        </p:tav>
                                        <p:tav tm="100000">
                                          <p:val>
                                            <p:strVal val="#ppt_x"/>
                                          </p:val>
                                        </p:tav>
                                      </p:tavLst>
                                    </p:anim>
                                    <p:anim calcmode="lin" valueType="num">
                                      <p:cBhvr additive="base">
                                        <p:cTn id="93" dur="500" fill="hold"/>
                                        <p:tgtEl>
                                          <p:spTgt spid="38"/>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60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fill="hold"/>
                                        <p:tgtEl>
                                          <p:spTgt spid="27"/>
                                        </p:tgtEl>
                                        <p:attrNameLst>
                                          <p:attrName>ppt_x</p:attrName>
                                        </p:attrNameLst>
                                      </p:cBhvr>
                                      <p:tavLst>
                                        <p:tav tm="0">
                                          <p:val>
                                            <p:strVal val="1+#ppt_w/2"/>
                                          </p:val>
                                        </p:tav>
                                        <p:tav tm="100000">
                                          <p:val>
                                            <p:strVal val="#ppt_x"/>
                                          </p:val>
                                        </p:tav>
                                      </p:tavLst>
                                    </p:anim>
                                    <p:anim calcmode="lin" valueType="num">
                                      <p:cBhvr additive="base">
                                        <p:cTn id="97" dur="500" fill="hold"/>
                                        <p:tgtEl>
                                          <p:spTgt spid="27"/>
                                        </p:tgtEl>
                                        <p:attrNameLst>
                                          <p:attrName>ppt_y</p:attrName>
                                        </p:attrNameLst>
                                      </p:cBhvr>
                                      <p:tavLst>
                                        <p:tav tm="0">
                                          <p:val>
                                            <p:strVal val="#ppt_y"/>
                                          </p:val>
                                        </p:tav>
                                        <p:tav tm="100000">
                                          <p:val>
                                            <p:strVal val="#ppt_y"/>
                                          </p:val>
                                        </p:tav>
                                      </p:tavLst>
                                    </p:anim>
                                  </p:childTnLst>
                                </p:cTn>
                              </p:par>
                              <p:par>
                                <p:cTn id="98" presetID="2" presetClass="entr" presetSubtype="2" fill="hold" nodeType="withEffect">
                                  <p:stCondLst>
                                    <p:cond delay="600"/>
                                  </p:stCondLst>
                                  <p:childTnLst>
                                    <p:set>
                                      <p:cBhvr>
                                        <p:cTn id="99" dur="1" fill="hold">
                                          <p:stCondLst>
                                            <p:cond delay="0"/>
                                          </p:stCondLst>
                                        </p:cTn>
                                        <p:tgtEl>
                                          <p:spTgt spid="34"/>
                                        </p:tgtEl>
                                        <p:attrNameLst>
                                          <p:attrName>style.visibility</p:attrName>
                                        </p:attrNameLst>
                                      </p:cBhvr>
                                      <p:to>
                                        <p:strVal val="visible"/>
                                      </p:to>
                                    </p:set>
                                    <p:anim calcmode="lin" valueType="num">
                                      <p:cBhvr additive="base">
                                        <p:cTn id="100" dur="500" fill="hold"/>
                                        <p:tgtEl>
                                          <p:spTgt spid="34"/>
                                        </p:tgtEl>
                                        <p:attrNameLst>
                                          <p:attrName>ppt_x</p:attrName>
                                        </p:attrNameLst>
                                      </p:cBhvr>
                                      <p:tavLst>
                                        <p:tav tm="0">
                                          <p:val>
                                            <p:strVal val="1+#ppt_w/2"/>
                                          </p:val>
                                        </p:tav>
                                        <p:tav tm="100000">
                                          <p:val>
                                            <p:strVal val="#ppt_x"/>
                                          </p:val>
                                        </p:tav>
                                      </p:tavLst>
                                    </p:anim>
                                    <p:anim calcmode="lin" valueType="num">
                                      <p:cBhvr additive="base">
                                        <p:cTn id="101" dur="500" fill="hold"/>
                                        <p:tgtEl>
                                          <p:spTgt spid="34"/>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600"/>
                                  </p:stCondLst>
                                  <p:childTnLst>
                                    <p:set>
                                      <p:cBhvr>
                                        <p:cTn id="103" dur="1" fill="hold">
                                          <p:stCondLst>
                                            <p:cond delay="0"/>
                                          </p:stCondLst>
                                        </p:cTn>
                                        <p:tgtEl>
                                          <p:spTgt spid="39"/>
                                        </p:tgtEl>
                                        <p:attrNameLst>
                                          <p:attrName>style.visibility</p:attrName>
                                        </p:attrNameLst>
                                      </p:cBhvr>
                                      <p:to>
                                        <p:strVal val="visible"/>
                                      </p:to>
                                    </p:set>
                                    <p:anim calcmode="lin" valueType="num">
                                      <p:cBhvr additive="base">
                                        <p:cTn id="104" dur="500" fill="hold"/>
                                        <p:tgtEl>
                                          <p:spTgt spid="39"/>
                                        </p:tgtEl>
                                        <p:attrNameLst>
                                          <p:attrName>ppt_x</p:attrName>
                                        </p:attrNameLst>
                                      </p:cBhvr>
                                      <p:tavLst>
                                        <p:tav tm="0">
                                          <p:val>
                                            <p:strVal val="1+#ppt_w/2"/>
                                          </p:val>
                                        </p:tav>
                                        <p:tav tm="100000">
                                          <p:val>
                                            <p:strVal val="#ppt_x"/>
                                          </p:val>
                                        </p:tav>
                                      </p:tavLst>
                                    </p:anim>
                                    <p:anim calcmode="lin" valueType="num">
                                      <p:cBhvr additive="base">
                                        <p:cTn id="105"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wipe(down)">
                                      <p:cBhvr>
                                        <p:cTn id="110" dur="750"/>
                                        <p:tgtEl>
                                          <p:spTgt spid="43"/>
                                        </p:tgtEl>
                                      </p:cBhvr>
                                    </p:animEffect>
                                  </p:childTnLst>
                                </p:cTn>
                              </p:par>
                              <p:par>
                                <p:cTn id="111" presetID="2" presetClass="entr" presetSubtype="2" fill="hold" grpId="0" nodeType="withEffect">
                                  <p:stCondLst>
                                    <p:cond delay="600"/>
                                  </p:stCondLst>
                                  <p:childTnLst>
                                    <p:set>
                                      <p:cBhvr>
                                        <p:cTn id="112" dur="1" fill="hold">
                                          <p:stCondLst>
                                            <p:cond delay="0"/>
                                          </p:stCondLst>
                                        </p:cTn>
                                        <p:tgtEl>
                                          <p:spTgt spid="2"/>
                                        </p:tgtEl>
                                        <p:attrNameLst>
                                          <p:attrName>style.visibility</p:attrName>
                                        </p:attrNameLst>
                                      </p:cBhvr>
                                      <p:to>
                                        <p:strVal val="visible"/>
                                      </p:to>
                                    </p:set>
                                    <p:anim calcmode="lin" valueType="num">
                                      <p:cBhvr additive="base">
                                        <p:cTn id="113" dur="500" fill="hold"/>
                                        <p:tgtEl>
                                          <p:spTgt spid="2"/>
                                        </p:tgtEl>
                                        <p:attrNameLst>
                                          <p:attrName>ppt_x</p:attrName>
                                        </p:attrNameLst>
                                      </p:cBhvr>
                                      <p:tavLst>
                                        <p:tav tm="0">
                                          <p:val>
                                            <p:strVal val="1+#ppt_w/2"/>
                                          </p:val>
                                        </p:tav>
                                        <p:tav tm="100000">
                                          <p:val>
                                            <p:strVal val="#ppt_x"/>
                                          </p:val>
                                        </p:tav>
                                      </p:tavLst>
                                    </p:anim>
                                    <p:anim calcmode="lin" valueType="num">
                                      <p:cBhvr additive="base">
                                        <p:cTn id="114" dur="500" fill="hold"/>
                                        <p:tgtEl>
                                          <p:spTgt spid="2"/>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60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1+#ppt_w/2"/>
                                          </p:val>
                                        </p:tav>
                                        <p:tav tm="100000">
                                          <p:val>
                                            <p:strVal val="#ppt_x"/>
                                          </p:val>
                                        </p:tav>
                                      </p:tavLst>
                                    </p:anim>
                                    <p:anim calcmode="lin" valueType="num">
                                      <p:cBhvr additive="base">
                                        <p:cTn id="118" dur="500" fill="hold"/>
                                        <p:tgtEl>
                                          <p:spTgt spid="3"/>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600"/>
                                  </p:stCondLst>
                                  <p:childTnLst>
                                    <p:set>
                                      <p:cBhvr>
                                        <p:cTn id="120" dur="1" fill="hold">
                                          <p:stCondLst>
                                            <p:cond delay="0"/>
                                          </p:stCondLst>
                                        </p:cTn>
                                        <p:tgtEl>
                                          <p:spTgt spid="4"/>
                                        </p:tgtEl>
                                        <p:attrNameLst>
                                          <p:attrName>style.visibility</p:attrName>
                                        </p:attrNameLst>
                                      </p:cBhvr>
                                      <p:to>
                                        <p:strVal val="visible"/>
                                      </p:to>
                                    </p:set>
                                    <p:anim calcmode="lin" valueType="num">
                                      <p:cBhvr additive="base">
                                        <p:cTn id="121" dur="500" fill="hold"/>
                                        <p:tgtEl>
                                          <p:spTgt spid="4"/>
                                        </p:tgtEl>
                                        <p:attrNameLst>
                                          <p:attrName>ppt_x</p:attrName>
                                        </p:attrNameLst>
                                      </p:cBhvr>
                                      <p:tavLst>
                                        <p:tav tm="0">
                                          <p:val>
                                            <p:strVal val="1+#ppt_w/2"/>
                                          </p:val>
                                        </p:tav>
                                        <p:tav tm="100000">
                                          <p:val>
                                            <p:strVal val="#ppt_x"/>
                                          </p:val>
                                        </p:tav>
                                      </p:tavLst>
                                    </p:anim>
                                    <p:anim calcmode="lin" valueType="num">
                                      <p:cBhvr additive="base">
                                        <p:cTn id="122" dur="500" fill="hold"/>
                                        <p:tgtEl>
                                          <p:spTgt spid="4"/>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600"/>
                                  </p:stCondLst>
                                  <p:childTnLst>
                                    <p:set>
                                      <p:cBhvr>
                                        <p:cTn id="124" dur="1" fill="hold">
                                          <p:stCondLst>
                                            <p:cond delay="0"/>
                                          </p:stCondLst>
                                        </p:cTn>
                                        <p:tgtEl>
                                          <p:spTgt spid="5"/>
                                        </p:tgtEl>
                                        <p:attrNameLst>
                                          <p:attrName>style.visibility</p:attrName>
                                        </p:attrNameLst>
                                      </p:cBhvr>
                                      <p:to>
                                        <p:strVal val="visible"/>
                                      </p:to>
                                    </p:set>
                                    <p:anim calcmode="lin" valueType="num">
                                      <p:cBhvr additive="base">
                                        <p:cTn id="125" dur="500" fill="hold"/>
                                        <p:tgtEl>
                                          <p:spTgt spid="5"/>
                                        </p:tgtEl>
                                        <p:attrNameLst>
                                          <p:attrName>ppt_x</p:attrName>
                                        </p:attrNameLst>
                                      </p:cBhvr>
                                      <p:tavLst>
                                        <p:tav tm="0">
                                          <p:val>
                                            <p:strVal val="1+#ppt_w/2"/>
                                          </p:val>
                                        </p:tav>
                                        <p:tav tm="100000">
                                          <p:val>
                                            <p:strVal val="#ppt_x"/>
                                          </p:val>
                                        </p:tav>
                                      </p:tavLst>
                                    </p:anim>
                                    <p:anim calcmode="lin" valueType="num">
                                      <p:cBhvr additive="base">
                                        <p:cTn id="126" dur="500" fill="hold"/>
                                        <p:tgtEl>
                                          <p:spTgt spid="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600"/>
                                  </p:stCondLst>
                                  <p:childTnLst>
                                    <p:set>
                                      <p:cBhvr>
                                        <p:cTn id="128" dur="1" fill="hold">
                                          <p:stCondLst>
                                            <p:cond delay="0"/>
                                          </p:stCondLst>
                                        </p:cTn>
                                        <p:tgtEl>
                                          <p:spTgt spid="6"/>
                                        </p:tgtEl>
                                        <p:attrNameLst>
                                          <p:attrName>style.visibility</p:attrName>
                                        </p:attrNameLst>
                                      </p:cBhvr>
                                      <p:to>
                                        <p:strVal val="visible"/>
                                      </p:to>
                                    </p:set>
                                    <p:anim calcmode="lin" valueType="num">
                                      <p:cBhvr additive="base">
                                        <p:cTn id="129" dur="500" fill="hold"/>
                                        <p:tgtEl>
                                          <p:spTgt spid="6"/>
                                        </p:tgtEl>
                                        <p:attrNameLst>
                                          <p:attrName>ppt_x</p:attrName>
                                        </p:attrNameLst>
                                      </p:cBhvr>
                                      <p:tavLst>
                                        <p:tav tm="0">
                                          <p:val>
                                            <p:strVal val="1+#ppt_w/2"/>
                                          </p:val>
                                        </p:tav>
                                        <p:tav tm="100000">
                                          <p:val>
                                            <p:strVal val="#ppt_x"/>
                                          </p:val>
                                        </p:tav>
                                      </p:tavLst>
                                    </p:anim>
                                    <p:anim calcmode="lin" valueType="num">
                                      <p:cBhvr additive="base">
                                        <p:cTn id="130" dur="500" fill="hold"/>
                                        <p:tgtEl>
                                          <p:spTgt spid="6"/>
                                        </p:tgtEl>
                                        <p:attrNameLst>
                                          <p:attrName>ppt_y</p:attrName>
                                        </p:attrNameLst>
                                      </p:cBhvr>
                                      <p:tavLst>
                                        <p:tav tm="0">
                                          <p:val>
                                            <p:strVal val="#ppt_y"/>
                                          </p:val>
                                        </p:tav>
                                        <p:tav tm="100000">
                                          <p:val>
                                            <p:strVal val="#ppt_y"/>
                                          </p:val>
                                        </p:tav>
                                      </p:tavLst>
                                    </p:anim>
                                  </p:childTnLst>
                                </p:cTn>
                              </p:par>
                              <p:par>
                                <p:cTn id="131" presetID="2" presetClass="entr" presetSubtype="2" fill="hold" nodeType="withEffect">
                                  <p:stCondLst>
                                    <p:cond delay="600"/>
                                  </p:stCondLst>
                                  <p:childTnLst>
                                    <p:set>
                                      <p:cBhvr>
                                        <p:cTn id="132" dur="1" fill="hold">
                                          <p:stCondLst>
                                            <p:cond delay="0"/>
                                          </p:stCondLst>
                                        </p:cTn>
                                        <p:tgtEl>
                                          <p:spTgt spid="46"/>
                                        </p:tgtEl>
                                        <p:attrNameLst>
                                          <p:attrName>style.visibility</p:attrName>
                                        </p:attrNameLst>
                                      </p:cBhvr>
                                      <p:to>
                                        <p:strVal val="visible"/>
                                      </p:to>
                                    </p:set>
                                    <p:anim calcmode="lin" valueType="num">
                                      <p:cBhvr additive="base">
                                        <p:cTn id="133" dur="500" fill="hold"/>
                                        <p:tgtEl>
                                          <p:spTgt spid="46"/>
                                        </p:tgtEl>
                                        <p:attrNameLst>
                                          <p:attrName>ppt_x</p:attrName>
                                        </p:attrNameLst>
                                      </p:cBhvr>
                                      <p:tavLst>
                                        <p:tav tm="0">
                                          <p:val>
                                            <p:strVal val="1+#ppt_w/2"/>
                                          </p:val>
                                        </p:tav>
                                        <p:tav tm="100000">
                                          <p:val>
                                            <p:strVal val="#ppt_x"/>
                                          </p:val>
                                        </p:tav>
                                      </p:tavLst>
                                    </p:anim>
                                    <p:anim calcmode="lin" valueType="num">
                                      <p:cBhvr additive="base">
                                        <p:cTn id="134" dur="500" fill="hold"/>
                                        <p:tgtEl>
                                          <p:spTgt spid="46"/>
                                        </p:tgtEl>
                                        <p:attrNameLst>
                                          <p:attrName>ppt_y</p:attrName>
                                        </p:attrNameLst>
                                      </p:cBhvr>
                                      <p:tavLst>
                                        <p:tav tm="0">
                                          <p:val>
                                            <p:strVal val="#ppt_y"/>
                                          </p:val>
                                        </p:tav>
                                        <p:tav tm="100000">
                                          <p:val>
                                            <p:strVal val="#ppt_y"/>
                                          </p:val>
                                        </p:tav>
                                      </p:tavLst>
                                    </p:anim>
                                  </p:childTnLst>
                                </p:cTn>
                              </p:par>
                              <p:par>
                                <p:cTn id="135" presetID="2" presetClass="entr" presetSubtype="2" fill="hold" nodeType="withEffect">
                                  <p:stCondLst>
                                    <p:cond delay="600"/>
                                  </p:stCondLst>
                                  <p:childTnLst>
                                    <p:set>
                                      <p:cBhvr>
                                        <p:cTn id="136" dur="1" fill="hold">
                                          <p:stCondLst>
                                            <p:cond delay="0"/>
                                          </p:stCondLst>
                                        </p:cTn>
                                        <p:tgtEl>
                                          <p:spTgt spid="52"/>
                                        </p:tgtEl>
                                        <p:attrNameLst>
                                          <p:attrName>style.visibility</p:attrName>
                                        </p:attrNameLst>
                                      </p:cBhvr>
                                      <p:to>
                                        <p:strVal val="visible"/>
                                      </p:to>
                                    </p:set>
                                    <p:anim calcmode="lin" valueType="num">
                                      <p:cBhvr additive="base">
                                        <p:cTn id="137" dur="500" fill="hold"/>
                                        <p:tgtEl>
                                          <p:spTgt spid="52"/>
                                        </p:tgtEl>
                                        <p:attrNameLst>
                                          <p:attrName>ppt_x</p:attrName>
                                        </p:attrNameLst>
                                      </p:cBhvr>
                                      <p:tavLst>
                                        <p:tav tm="0">
                                          <p:val>
                                            <p:strVal val="1+#ppt_w/2"/>
                                          </p:val>
                                        </p:tav>
                                        <p:tav tm="100000">
                                          <p:val>
                                            <p:strVal val="#ppt_x"/>
                                          </p:val>
                                        </p:tav>
                                      </p:tavLst>
                                    </p:anim>
                                    <p:anim calcmode="lin" valueType="num">
                                      <p:cBhvr additive="base">
                                        <p:cTn id="138" dur="500" fill="hold"/>
                                        <p:tgtEl>
                                          <p:spTgt spid="52"/>
                                        </p:tgtEl>
                                        <p:attrNameLst>
                                          <p:attrName>ppt_y</p:attrName>
                                        </p:attrNameLst>
                                      </p:cBhvr>
                                      <p:tavLst>
                                        <p:tav tm="0">
                                          <p:val>
                                            <p:strVal val="#ppt_y"/>
                                          </p:val>
                                        </p:tav>
                                        <p:tav tm="100000">
                                          <p:val>
                                            <p:strVal val="#ppt_y"/>
                                          </p:val>
                                        </p:tav>
                                      </p:tavLst>
                                    </p:anim>
                                  </p:childTnLst>
                                </p:cTn>
                              </p:par>
                              <p:par>
                                <p:cTn id="139" presetID="2" presetClass="entr" presetSubtype="2" fill="hold" nodeType="withEffect">
                                  <p:stCondLst>
                                    <p:cond delay="600"/>
                                  </p:stCondLst>
                                  <p:childTnLst>
                                    <p:set>
                                      <p:cBhvr>
                                        <p:cTn id="140" dur="1" fill="hold">
                                          <p:stCondLst>
                                            <p:cond delay="0"/>
                                          </p:stCondLst>
                                        </p:cTn>
                                        <p:tgtEl>
                                          <p:spTgt spid="55"/>
                                        </p:tgtEl>
                                        <p:attrNameLst>
                                          <p:attrName>style.visibility</p:attrName>
                                        </p:attrNameLst>
                                      </p:cBhvr>
                                      <p:to>
                                        <p:strVal val="visible"/>
                                      </p:to>
                                    </p:set>
                                    <p:anim calcmode="lin" valueType="num">
                                      <p:cBhvr additive="base">
                                        <p:cTn id="141" dur="500" fill="hold"/>
                                        <p:tgtEl>
                                          <p:spTgt spid="55"/>
                                        </p:tgtEl>
                                        <p:attrNameLst>
                                          <p:attrName>ppt_x</p:attrName>
                                        </p:attrNameLst>
                                      </p:cBhvr>
                                      <p:tavLst>
                                        <p:tav tm="0">
                                          <p:val>
                                            <p:strVal val="1+#ppt_w/2"/>
                                          </p:val>
                                        </p:tav>
                                        <p:tav tm="100000">
                                          <p:val>
                                            <p:strVal val="#ppt_x"/>
                                          </p:val>
                                        </p:tav>
                                      </p:tavLst>
                                    </p:anim>
                                    <p:anim calcmode="lin" valueType="num">
                                      <p:cBhvr additive="base">
                                        <p:cTn id="142" dur="500" fill="hold"/>
                                        <p:tgtEl>
                                          <p:spTgt spid="55"/>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600"/>
                                  </p:stCondLst>
                                  <p:childTnLst>
                                    <p:set>
                                      <p:cBhvr>
                                        <p:cTn id="144" dur="1" fill="hold">
                                          <p:stCondLst>
                                            <p:cond delay="0"/>
                                          </p:stCondLst>
                                        </p:cTn>
                                        <p:tgtEl>
                                          <p:spTgt spid="58"/>
                                        </p:tgtEl>
                                        <p:attrNameLst>
                                          <p:attrName>style.visibility</p:attrName>
                                        </p:attrNameLst>
                                      </p:cBhvr>
                                      <p:to>
                                        <p:strVal val="visible"/>
                                      </p:to>
                                    </p:set>
                                    <p:anim calcmode="lin" valueType="num">
                                      <p:cBhvr additive="base">
                                        <p:cTn id="145" dur="500" fill="hold"/>
                                        <p:tgtEl>
                                          <p:spTgt spid="58"/>
                                        </p:tgtEl>
                                        <p:attrNameLst>
                                          <p:attrName>ppt_x</p:attrName>
                                        </p:attrNameLst>
                                      </p:cBhvr>
                                      <p:tavLst>
                                        <p:tav tm="0">
                                          <p:val>
                                            <p:strVal val="1+#ppt_w/2"/>
                                          </p:val>
                                        </p:tav>
                                        <p:tav tm="100000">
                                          <p:val>
                                            <p:strVal val="#ppt_x"/>
                                          </p:val>
                                        </p:tav>
                                      </p:tavLst>
                                    </p:anim>
                                    <p:anim calcmode="lin" valueType="num">
                                      <p:cBhvr additive="base">
                                        <p:cTn id="146" dur="500" fill="hold"/>
                                        <p:tgtEl>
                                          <p:spTgt spid="58"/>
                                        </p:tgtEl>
                                        <p:attrNameLst>
                                          <p:attrName>ppt_y</p:attrName>
                                        </p:attrNameLst>
                                      </p:cBhvr>
                                      <p:tavLst>
                                        <p:tav tm="0">
                                          <p:val>
                                            <p:strVal val="#ppt_y"/>
                                          </p:val>
                                        </p:tav>
                                        <p:tav tm="100000">
                                          <p:val>
                                            <p:strVal val="#ppt_y"/>
                                          </p:val>
                                        </p:tav>
                                      </p:tavLst>
                                    </p:anim>
                                  </p:childTnLst>
                                </p:cTn>
                              </p:par>
                              <p:par>
                                <p:cTn id="147" presetID="2" presetClass="entr" presetSubtype="2" fill="hold" grpId="0" nodeType="withEffect">
                                  <p:stCondLst>
                                    <p:cond delay="600"/>
                                  </p:stCondLst>
                                  <p:childTnLst>
                                    <p:set>
                                      <p:cBhvr>
                                        <p:cTn id="148" dur="1" fill="hold">
                                          <p:stCondLst>
                                            <p:cond delay="0"/>
                                          </p:stCondLst>
                                        </p:cTn>
                                        <p:tgtEl>
                                          <p:spTgt spid="59"/>
                                        </p:tgtEl>
                                        <p:attrNameLst>
                                          <p:attrName>style.visibility</p:attrName>
                                        </p:attrNameLst>
                                      </p:cBhvr>
                                      <p:to>
                                        <p:strVal val="visible"/>
                                      </p:to>
                                    </p:set>
                                    <p:anim calcmode="lin" valueType="num">
                                      <p:cBhvr additive="base">
                                        <p:cTn id="149" dur="500" fill="hold"/>
                                        <p:tgtEl>
                                          <p:spTgt spid="59"/>
                                        </p:tgtEl>
                                        <p:attrNameLst>
                                          <p:attrName>ppt_x</p:attrName>
                                        </p:attrNameLst>
                                      </p:cBhvr>
                                      <p:tavLst>
                                        <p:tav tm="0">
                                          <p:val>
                                            <p:strVal val="1+#ppt_w/2"/>
                                          </p:val>
                                        </p:tav>
                                        <p:tav tm="100000">
                                          <p:val>
                                            <p:strVal val="#ppt_x"/>
                                          </p:val>
                                        </p:tav>
                                      </p:tavLst>
                                    </p:anim>
                                    <p:anim calcmode="lin" valueType="num">
                                      <p:cBhvr additive="base">
                                        <p:cTn id="150" dur="500" fill="hold"/>
                                        <p:tgtEl>
                                          <p:spTgt spid="59"/>
                                        </p:tgtEl>
                                        <p:attrNameLst>
                                          <p:attrName>ppt_y</p:attrName>
                                        </p:attrNameLst>
                                      </p:cBhvr>
                                      <p:tavLst>
                                        <p:tav tm="0">
                                          <p:val>
                                            <p:strVal val="#ppt_y"/>
                                          </p:val>
                                        </p:tav>
                                        <p:tav tm="100000">
                                          <p:val>
                                            <p:strVal val="#ppt_y"/>
                                          </p:val>
                                        </p:tav>
                                      </p:tavLst>
                                    </p:anim>
                                  </p:childTnLst>
                                </p:cTn>
                              </p:par>
                              <p:par>
                                <p:cTn id="151" presetID="2" presetClass="entr" presetSubtype="2" fill="hold" grpId="0" nodeType="withEffect">
                                  <p:stCondLst>
                                    <p:cond delay="600"/>
                                  </p:stCondLst>
                                  <p:childTnLst>
                                    <p:set>
                                      <p:cBhvr>
                                        <p:cTn id="152" dur="1" fill="hold">
                                          <p:stCondLst>
                                            <p:cond delay="0"/>
                                          </p:stCondLst>
                                        </p:cTn>
                                        <p:tgtEl>
                                          <p:spTgt spid="60"/>
                                        </p:tgtEl>
                                        <p:attrNameLst>
                                          <p:attrName>style.visibility</p:attrName>
                                        </p:attrNameLst>
                                      </p:cBhvr>
                                      <p:to>
                                        <p:strVal val="visible"/>
                                      </p:to>
                                    </p:set>
                                    <p:anim calcmode="lin" valueType="num">
                                      <p:cBhvr additive="base">
                                        <p:cTn id="153" dur="500" fill="hold"/>
                                        <p:tgtEl>
                                          <p:spTgt spid="60"/>
                                        </p:tgtEl>
                                        <p:attrNameLst>
                                          <p:attrName>ppt_x</p:attrName>
                                        </p:attrNameLst>
                                      </p:cBhvr>
                                      <p:tavLst>
                                        <p:tav tm="0">
                                          <p:val>
                                            <p:strVal val="1+#ppt_w/2"/>
                                          </p:val>
                                        </p:tav>
                                        <p:tav tm="100000">
                                          <p:val>
                                            <p:strVal val="#ppt_x"/>
                                          </p:val>
                                        </p:tav>
                                      </p:tavLst>
                                    </p:anim>
                                    <p:anim calcmode="lin" valueType="num">
                                      <p:cBhvr additive="base">
                                        <p:cTn id="154" dur="500" fill="hold"/>
                                        <p:tgtEl>
                                          <p:spTgt spid="60"/>
                                        </p:tgtEl>
                                        <p:attrNameLst>
                                          <p:attrName>ppt_y</p:attrName>
                                        </p:attrNameLst>
                                      </p:cBhvr>
                                      <p:tavLst>
                                        <p:tav tm="0">
                                          <p:val>
                                            <p:strVal val="#ppt_y"/>
                                          </p:val>
                                        </p:tav>
                                        <p:tav tm="100000">
                                          <p:val>
                                            <p:strVal val="#ppt_y"/>
                                          </p:val>
                                        </p:tav>
                                      </p:tavLst>
                                    </p:anim>
                                  </p:childTnLst>
                                </p:cTn>
                              </p:par>
                              <p:par>
                                <p:cTn id="155" presetID="2" presetClass="entr" presetSubtype="2" fill="hold" grpId="0" nodeType="withEffect">
                                  <p:stCondLst>
                                    <p:cond delay="600"/>
                                  </p:stCondLst>
                                  <p:childTnLst>
                                    <p:set>
                                      <p:cBhvr>
                                        <p:cTn id="156" dur="1" fill="hold">
                                          <p:stCondLst>
                                            <p:cond delay="0"/>
                                          </p:stCondLst>
                                        </p:cTn>
                                        <p:tgtEl>
                                          <p:spTgt spid="61"/>
                                        </p:tgtEl>
                                        <p:attrNameLst>
                                          <p:attrName>style.visibility</p:attrName>
                                        </p:attrNameLst>
                                      </p:cBhvr>
                                      <p:to>
                                        <p:strVal val="visible"/>
                                      </p:to>
                                    </p:set>
                                    <p:anim calcmode="lin" valueType="num">
                                      <p:cBhvr additive="base">
                                        <p:cTn id="157" dur="500" fill="hold"/>
                                        <p:tgtEl>
                                          <p:spTgt spid="61"/>
                                        </p:tgtEl>
                                        <p:attrNameLst>
                                          <p:attrName>ppt_x</p:attrName>
                                        </p:attrNameLst>
                                      </p:cBhvr>
                                      <p:tavLst>
                                        <p:tav tm="0">
                                          <p:val>
                                            <p:strVal val="1+#ppt_w/2"/>
                                          </p:val>
                                        </p:tav>
                                        <p:tav tm="100000">
                                          <p:val>
                                            <p:strVal val="#ppt_x"/>
                                          </p:val>
                                        </p:tav>
                                      </p:tavLst>
                                    </p:anim>
                                    <p:anim calcmode="lin" valueType="num">
                                      <p:cBhvr additive="base">
                                        <p:cTn id="158" dur="500" fill="hold"/>
                                        <p:tgtEl>
                                          <p:spTgt spid="61"/>
                                        </p:tgtEl>
                                        <p:attrNameLst>
                                          <p:attrName>ppt_y</p:attrName>
                                        </p:attrNameLst>
                                      </p:cBhvr>
                                      <p:tavLst>
                                        <p:tav tm="0">
                                          <p:val>
                                            <p:strVal val="#ppt_y"/>
                                          </p:val>
                                        </p:tav>
                                        <p:tav tm="100000">
                                          <p:val>
                                            <p:strVal val="#ppt_y"/>
                                          </p:val>
                                        </p:tav>
                                      </p:tavLst>
                                    </p:anim>
                                  </p:childTnLst>
                                </p:cTn>
                              </p:par>
                              <p:par>
                                <p:cTn id="159" presetID="2" presetClass="entr" presetSubtype="2" fill="hold" grpId="0" nodeType="withEffect">
                                  <p:stCondLst>
                                    <p:cond delay="300"/>
                                  </p:stCondLst>
                                  <p:childTnLst>
                                    <p:set>
                                      <p:cBhvr>
                                        <p:cTn id="160" dur="1" fill="hold">
                                          <p:stCondLst>
                                            <p:cond delay="0"/>
                                          </p:stCondLst>
                                        </p:cTn>
                                        <p:tgtEl>
                                          <p:spTgt spid="62"/>
                                        </p:tgtEl>
                                        <p:attrNameLst>
                                          <p:attrName>style.visibility</p:attrName>
                                        </p:attrNameLst>
                                      </p:cBhvr>
                                      <p:to>
                                        <p:strVal val="visible"/>
                                      </p:to>
                                    </p:set>
                                    <p:anim calcmode="lin" valueType="num">
                                      <p:cBhvr additive="base">
                                        <p:cTn id="161" dur="500" fill="hold"/>
                                        <p:tgtEl>
                                          <p:spTgt spid="62"/>
                                        </p:tgtEl>
                                        <p:attrNameLst>
                                          <p:attrName>ppt_x</p:attrName>
                                        </p:attrNameLst>
                                      </p:cBhvr>
                                      <p:tavLst>
                                        <p:tav tm="0">
                                          <p:val>
                                            <p:strVal val="1+#ppt_w/2"/>
                                          </p:val>
                                        </p:tav>
                                        <p:tav tm="100000">
                                          <p:val>
                                            <p:strVal val="#ppt_x"/>
                                          </p:val>
                                        </p:tav>
                                      </p:tavLst>
                                    </p:anim>
                                    <p:anim calcmode="lin" valueType="num">
                                      <p:cBhvr additive="base">
                                        <p:cTn id="162"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8" fill="hold" nodeType="click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500" fill="hold"/>
                                        <p:tgtEl>
                                          <p:spTgt spid="64"/>
                                        </p:tgtEl>
                                        <p:attrNameLst>
                                          <p:attrName>ppt_x</p:attrName>
                                        </p:attrNameLst>
                                      </p:cBhvr>
                                      <p:tavLst>
                                        <p:tav tm="0">
                                          <p:val>
                                            <p:strVal val="0-#ppt_w/2"/>
                                          </p:val>
                                        </p:tav>
                                        <p:tav tm="100000">
                                          <p:val>
                                            <p:strVal val="#ppt_x"/>
                                          </p:val>
                                        </p:tav>
                                      </p:tavLst>
                                    </p:anim>
                                    <p:anim calcmode="lin" valueType="num">
                                      <p:cBhvr additive="base">
                                        <p:cTn id="168"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8" grpId="0" bldLvl="0" animBg="1"/>
      <p:bldP spid="8" grpId="1" bldLvl="0" animBg="1"/>
      <p:bldP spid="9" grpId="0" bldLvl="0" animBg="1"/>
      <p:bldP spid="9"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4" grpId="0"/>
      <p:bldP spid="25" grpId="0" bldLvl="0" animBg="1"/>
      <p:bldP spid="26" grpId="0" bldLvl="0" animBg="1"/>
      <p:bldP spid="27" grpId="0" bldLvl="0" animBg="1"/>
      <p:bldP spid="38" grpId="0"/>
      <p:bldP spid="39" grpId="0"/>
      <p:bldP spid="43" grpId="0"/>
      <p:bldP spid="2" grpId="0" bldLvl="0" animBg="1"/>
      <p:bldP spid="3" grpId="0" bldLvl="0" animBg="1"/>
      <p:bldP spid="4" grpId="0" bldLvl="0" animBg="1"/>
      <p:bldP spid="5" grpId="0" bldLvl="0" animBg="1"/>
      <p:bldP spid="58" grpId="0"/>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rot="16200000">
            <a:off x="5020692" y="3489289"/>
            <a:ext cx="1979680" cy="2709369"/>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 name="平行四边形 7"/>
          <p:cNvSpPr/>
          <p:nvPr/>
        </p:nvSpPr>
        <p:spPr>
          <a:xfrm rot="16200000">
            <a:off x="5020689" y="1372281"/>
            <a:ext cx="1979680" cy="2709369"/>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 name="右箭头 8"/>
          <p:cNvSpPr/>
          <p:nvPr/>
        </p:nvSpPr>
        <p:spPr>
          <a:xfrm>
            <a:off x="4655840" y="1508786"/>
            <a:ext cx="3528253" cy="1380471"/>
          </a:xfrm>
          <a:prstGeom prst="rightArrow">
            <a:avLst>
              <a:gd name="adj1" fmla="val 66953"/>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右箭头 9"/>
          <p:cNvSpPr/>
          <p:nvPr/>
        </p:nvSpPr>
        <p:spPr>
          <a:xfrm rot="10800000">
            <a:off x="3836955" y="2564903"/>
            <a:ext cx="3528253" cy="1380471"/>
          </a:xfrm>
          <a:prstGeom prst="rightArrow">
            <a:avLst>
              <a:gd name="adj1" fmla="val 66953"/>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 name="右箭头 10"/>
          <p:cNvSpPr/>
          <p:nvPr/>
        </p:nvSpPr>
        <p:spPr>
          <a:xfrm>
            <a:off x="4655840" y="3658486"/>
            <a:ext cx="3528253" cy="1380471"/>
          </a:xfrm>
          <a:prstGeom prst="rightArrow">
            <a:avLst>
              <a:gd name="adj1" fmla="val 66953"/>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 name="右箭头 11"/>
          <p:cNvSpPr/>
          <p:nvPr/>
        </p:nvSpPr>
        <p:spPr>
          <a:xfrm rot="10800000">
            <a:off x="3836955" y="4677138"/>
            <a:ext cx="3528253" cy="1380471"/>
          </a:xfrm>
          <a:prstGeom prst="rightArrow">
            <a:avLst>
              <a:gd name="adj1" fmla="val 66953"/>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3" name="TextBox 7"/>
          <p:cNvSpPr txBox="1"/>
          <p:nvPr/>
        </p:nvSpPr>
        <p:spPr>
          <a:xfrm>
            <a:off x="5067141" y="1993834"/>
            <a:ext cx="2298067"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1"/>
            <a:r>
              <a:rPr lang="zh-CN" altLang="en-US" sz="2000" b="1" dirty="0" smtClean="0">
                <a:solidFill>
                  <a:schemeClr val="tx1"/>
                </a:solidFill>
                <a:latin typeface="微软雅黑" panose="020B0503020204020204" pitchFamily="34" charset="-122"/>
                <a:ea typeface="微软雅黑" panose="020B0503020204020204" pitchFamily="34" charset="-122"/>
              </a:rPr>
              <a:t>擦伤处理</a:t>
            </a:r>
          </a:p>
        </p:txBody>
      </p:sp>
      <p:sp>
        <p:nvSpPr>
          <p:cNvPr id="14" name="TextBox 8"/>
          <p:cNvSpPr txBox="1"/>
          <p:nvPr/>
        </p:nvSpPr>
        <p:spPr>
          <a:xfrm>
            <a:off x="8304246" y="1737356"/>
            <a:ext cx="2784308" cy="89979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00" dirty="0">
                <a:solidFill>
                  <a:schemeClr val="bg1"/>
                </a:solidFill>
              </a:rPr>
              <a:t>擦伤通常伤口较浅，应先用凉开水冲洗伤口，除去污物，然后涂抹红药水或酒精消毒，再盖上纱布即可。</a:t>
            </a:r>
          </a:p>
        </p:txBody>
      </p:sp>
      <p:sp>
        <p:nvSpPr>
          <p:cNvPr id="15" name="TextBox 9"/>
          <p:cNvSpPr txBox="1"/>
          <p:nvPr/>
        </p:nvSpPr>
        <p:spPr>
          <a:xfrm>
            <a:off x="4655840" y="3049954"/>
            <a:ext cx="2298067"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dirty="0" smtClean="0">
                <a:solidFill>
                  <a:schemeClr val="tx1"/>
                </a:solidFill>
              </a:rPr>
              <a:t>挫伤处理</a:t>
            </a:r>
          </a:p>
        </p:txBody>
      </p:sp>
      <p:sp>
        <p:nvSpPr>
          <p:cNvPr id="16" name="TextBox 10"/>
          <p:cNvSpPr txBox="1"/>
          <p:nvPr/>
        </p:nvSpPr>
        <p:spPr>
          <a:xfrm>
            <a:off x="5067141" y="4106072"/>
            <a:ext cx="2298067"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dirty="0" smtClean="0">
                <a:solidFill>
                  <a:schemeClr val="tx1"/>
                </a:solidFill>
              </a:rPr>
              <a:t>割伤处理</a:t>
            </a:r>
          </a:p>
        </p:txBody>
      </p:sp>
      <p:sp>
        <p:nvSpPr>
          <p:cNvPr id="17" name="TextBox 11"/>
          <p:cNvSpPr txBox="1"/>
          <p:nvPr/>
        </p:nvSpPr>
        <p:spPr>
          <a:xfrm>
            <a:off x="4655840" y="5162189"/>
            <a:ext cx="2298067"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dirty="0" smtClean="0">
                <a:solidFill>
                  <a:schemeClr val="tx1"/>
                </a:solidFill>
              </a:rPr>
              <a:t> 扭伤处理</a:t>
            </a:r>
          </a:p>
        </p:txBody>
      </p:sp>
      <p:sp>
        <p:nvSpPr>
          <p:cNvPr id="18" name="TextBox 12"/>
          <p:cNvSpPr txBox="1"/>
          <p:nvPr/>
        </p:nvSpPr>
        <p:spPr>
          <a:xfrm>
            <a:off x="911425" y="2793474"/>
            <a:ext cx="2784308" cy="149987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00" dirty="0">
                <a:solidFill>
                  <a:schemeClr val="bg1"/>
                </a:solidFill>
              </a:rPr>
              <a:t>挫伤是由钝性物体直接作用于人体软组织而发生的非开放性损伤，身体因碰撞或挤压会产生青紫色的瘀血斑。棒打、车撞、跌倒是挫伤最常见的产生原因。</a:t>
            </a:r>
          </a:p>
        </p:txBody>
      </p:sp>
      <p:sp>
        <p:nvSpPr>
          <p:cNvPr id="19" name="TextBox 13"/>
          <p:cNvSpPr txBox="1"/>
          <p:nvPr/>
        </p:nvSpPr>
        <p:spPr>
          <a:xfrm>
            <a:off x="8304246" y="3923820"/>
            <a:ext cx="2784308" cy="149987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00" dirty="0">
                <a:solidFill>
                  <a:schemeClr val="bg1"/>
                </a:solidFill>
              </a:rPr>
              <a:t>幼儿多易被铅笔刀具或较为锋利的物体割伤，可先用棉签压迫止血，然后用碘酒消毒伤口。若伤口较小，消毒后用创可贴包裹伤口即可；若伤口较大，应及时送往医院。</a:t>
            </a:r>
          </a:p>
        </p:txBody>
      </p:sp>
      <p:sp>
        <p:nvSpPr>
          <p:cNvPr id="20" name="TextBox 14"/>
          <p:cNvSpPr txBox="1"/>
          <p:nvPr/>
        </p:nvSpPr>
        <p:spPr>
          <a:xfrm>
            <a:off x="911425" y="4979938"/>
            <a:ext cx="2784308" cy="149987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00" dirty="0">
                <a:solidFill>
                  <a:schemeClr val="bg1"/>
                </a:solidFill>
              </a:rPr>
              <a:t>初期应停止活动以减少出血，同时冷敷受伤部位，以减轻扭伤处的肿胀，达到止血、消肿、止痛的效果。24 小时后，可热敷受伤部位，促进伤处消肿和血液的循环。</a:t>
            </a:r>
          </a:p>
        </p:txBody>
      </p:sp>
      <p:sp>
        <p:nvSpPr>
          <p:cNvPr id="24" name="文本框 23"/>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grpSp>
        <p:nvGrpSpPr>
          <p:cNvPr id="49" name="组合 15"/>
          <p:cNvGrpSpPr/>
          <p:nvPr/>
        </p:nvGrpSpPr>
        <p:grpSpPr bwMode="auto">
          <a:xfrm>
            <a:off x="193675" y="238760"/>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2" name="文本框 1"/>
          <p:cNvSpPr txBox="1"/>
          <p:nvPr/>
        </p:nvSpPr>
        <p:spPr>
          <a:xfrm>
            <a:off x="190500" y="838835"/>
            <a:ext cx="5118735" cy="650875"/>
          </a:xfrm>
          <a:prstGeom prst="rect">
            <a:avLst/>
          </a:prstGeom>
          <a:noFill/>
        </p:spPr>
        <p:txBody>
          <a:bodyPr wrap="square" rtlCol="0">
            <a:spAutoFit/>
          </a:bodyPr>
          <a:lstStyle/>
          <a:p>
            <a:pPr>
              <a:lnSpc>
                <a:spcPct val="130000"/>
              </a:lnSpc>
            </a:pPr>
            <a:r>
              <a:rPr lang="zh-CN" altLang="en-US" sz="2800" b="1" dirty="0" smtClean="0">
                <a:solidFill>
                  <a:schemeClr val="accent1">
                    <a:lumMod val="75000"/>
                  </a:schemeClr>
                </a:solidFill>
                <a:latin typeface="宋体" panose="02010600030101010101" pitchFamily="2" charset="-122"/>
                <a:ea typeface="宋体" panose="02010600030101010101" pitchFamily="2" charset="-122"/>
              </a:rPr>
              <a:t>一、简单性创伤</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500"/>
                                        <p:tgtEl>
                                          <p:spTgt spid="18"/>
                                        </p:tgtEl>
                                      </p:cBhvr>
                                    </p:animEffect>
                                  </p:childTnLst>
                                </p:cTn>
                              </p:par>
                            </p:childTnLst>
                          </p:cTn>
                        </p:par>
                        <p:par>
                          <p:cTn id="36" fill="hold">
                            <p:stCondLst>
                              <p:cond delay="2500"/>
                            </p:stCondLst>
                            <p:childTnLst>
                              <p:par>
                                <p:cTn id="37" presetID="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16" presetClass="entr" presetSubtype="21"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righ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75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additive="base">
                                        <p:cTn id="77" dur="500" fill="hold"/>
                                        <p:tgtEl>
                                          <p:spTgt spid="49"/>
                                        </p:tgtEl>
                                        <p:attrNameLst>
                                          <p:attrName>ppt_x</p:attrName>
                                        </p:attrNameLst>
                                      </p:cBhvr>
                                      <p:tavLst>
                                        <p:tav tm="0">
                                          <p:val>
                                            <p:strVal val="0-#ppt_w/2"/>
                                          </p:val>
                                        </p:tav>
                                        <p:tav tm="100000">
                                          <p:val>
                                            <p:strVal val="#ppt_x"/>
                                          </p:val>
                                        </p:tav>
                                      </p:tavLst>
                                    </p:anim>
                                    <p:anim calcmode="lin" valueType="num">
                                      <p:cBhvr additive="base">
                                        <p:cTn id="78" dur="500" fill="hold"/>
                                        <p:tgtEl>
                                          <p:spTgt spid="49"/>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2" presetClass="entr" presetSubtype="8"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additive="base">
                                        <p:cTn id="82" dur="500" fill="hold"/>
                                        <p:tgtEl>
                                          <p:spTgt spid="2"/>
                                        </p:tgtEl>
                                        <p:attrNameLst>
                                          <p:attrName>ppt_x</p:attrName>
                                        </p:attrNameLst>
                                      </p:cBhvr>
                                      <p:tavLst>
                                        <p:tav tm="0">
                                          <p:val>
                                            <p:strVal val="0-#ppt_w/2"/>
                                          </p:val>
                                        </p:tav>
                                        <p:tav tm="100000">
                                          <p:val>
                                            <p:strVal val="#ppt_x"/>
                                          </p:val>
                                        </p:tav>
                                      </p:tavLst>
                                    </p:anim>
                                    <p:anim calcmode="lin" valueType="num">
                                      <p:cBhvr additive="base">
                                        <p:cTn id="8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p:bldP spid="14" grpId="0"/>
      <p:bldP spid="15" grpId="0"/>
      <p:bldP spid="16" grpId="0"/>
      <p:bldP spid="17" grpId="0"/>
      <p:bldP spid="18" grpId="0"/>
      <p:bldP spid="19" grpId="0"/>
      <p:bldP spid="20" grpId="0"/>
      <p:bldP spid="2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grpSp>
        <p:nvGrpSpPr>
          <p:cNvPr id="49" name="组合 15"/>
          <p:cNvGrpSpPr/>
          <p:nvPr/>
        </p:nvGrpSpPr>
        <p:grpSpPr bwMode="auto">
          <a:xfrm>
            <a:off x="193675" y="238760"/>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2" name="文本框 1"/>
          <p:cNvSpPr txBox="1"/>
          <p:nvPr/>
        </p:nvSpPr>
        <p:spPr>
          <a:xfrm>
            <a:off x="190500" y="838835"/>
            <a:ext cx="5118735" cy="650875"/>
          </a:xfrm>
          <a:prstGeom prst="rect">
            <a:avLst/>
          </a:prstGeom>
          <a:noFill/>
        </p:spPr>
        <p:txBody>
          <a:bodyPr wrap="square" rtlCol="0">
            <a:spAutoFit/>
          </a:bodyPr>
          <a:lstStyle/>
          <a:p>
            <a:pPr>
              <a:lnSpc>
                <a:spcPct val="130000"/>
              </a:lnSpc>
            </a:pPr>
            <a:r>
              <a:rPr lang="zh-CN" altLang="en-US" sz="2800" b="1" dirty="0" smtClean="0">
                <a:solidFill>
                  <a:schemeClr val="accent1">
                    <a:lumMod val="75000"/>
                  </a:schemeClr>
                </a:solidFill>
                <a:latin typeface="宋体" panose="02010600030101010101" pitchFamily="2" charset="-122"/>
                <a:ea typeface="宋体" panose="02010600030101010101" pitchFamily="2" charset="-122"/>
              </a:rPr>
              <a:t>一、简单性创伤</a:t>
            </a:r>
          </a:p>
        </p:txBody>
      </p:sp>
      <p:pic>
        <p:nvPicPr>
          <p:cNvPr id="3" name="图片 2"/>
          <p:cNvPicPr>
            <a:picLocks noChangeAspect="1"/>
          </p:cNvPicPr>
          <p:nvPr/>
        </p:nvPicPr>
        <p:blipFill>
          <a:blip r:embed="rId3"/>
          <a:stretch>
            <a:fillRect/>
          </a:stretch>
        </p:blipFill>
        <p:spPr>
          <a:xfrm>
            <a:off x="661670" y="1489710"/>
            <a:ext cx="10439400" cy="3133725"/>
          </a:xfrm>
          <a:prstGeom prst="rect">
            <a:avLst/>
          </a:prstGeom>
        </p:spPr>
      </p:pic>
      <p:sp>
        <p:nvSpPr>
          <p:cNvPr id="4" name="TextBox 26"/>
          <p:cNvSpPr txBox="1"/>
          <p:nvPr/>
        </p:nvSpPr>
        <p:spPr>
          <a:xfrm>
            <a:off x="5284788" y="4923790"/>
            <a:ext cx="1334770" cy="449580"/>
          </a:xfrm>
          <a:prstGeom prst="rect">
            <a:avLst/>
          </a:prstGeom>
          <a:solidFill>
            <a:schemeClr val="accent4">
              <a:lumMod val="40000"/>
              <a:lumOff val="60000"/>
            </a:schemeClr>
          </a:solidFill>
        </p:spPr>
        <p:txBody>
          <a:bodyPr wrap="none" lIns="121917" tIns="60959" rIns="121917" bIns="60959">
            <a:spAutoFit/>
          </a:bodyPr>
          <a:lstStyle/>
          <a:p>
            <a:pPr algn="r">
              <a:defRPr/>
            </a:pPr>
            <a:r>
              <a:rPr lang="zh-CN" altLang="en-US" sz="2135" b="1" dirty="0">
                <a:solidFill>
                  <a:schemeClr val="bg1"/>
                </a:solidFill>
                <a:latin typeface="+mn-ea"/>
              </a:rPr>
              <a:t>擦伤处理</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0-#ppt_w/2"/>
                                          </p:val>
                                        </p:tav>
                                        <p:tav tm="100000">
                                          <p:val>
                                            <p:strVal val="#ppt_x"/>
                                          </p:val>
                                        </p:tav>
                                      </p:tavLst>
                                    </p:anim>
                                    <p:anim calcmode="lin" valueType="num">
                                      <p:cBhvr additive="base">
                                        <p:cTn id="13" dur="500" fill="hold"/>
                                        <p:tgtEl>
                                          <p:spTgt spid="4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1" accel="6800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0@|17FFC:16777215|FBC:16777215|LFC:16777215|LBC:16777215"/>
          <p:cNvSpPr txBox="1"/>
          <p:nvPr/>
        </p:nvSpPr>
        <p:spPr>
          <a:xfrm>
            <a:off x="320040" y="1047115"/>
            <a:ext cx="3081020" cy="521970"/>
          </a:xfrm>
          <a:prstGeom prst="rect">
            <a:avLst/>
          </a:prstGeom>
          <a:noFill/>
          <a:ln>
            <a:noFill/>
          </a:ln>
        </p:spPr>
        <p:txBody>
          <a:bodyPr wrap="square">
            <a:spAutoFit/>
          </a:bodyPr>
          <a:lstStyle/>
          <a:p>
            <a:pPr eaLnBrk="1" fontAlgn="auto" hangingPunct="1">
              <a:spcBef>
                <a:spcPts val="0"/>
              </a:spcBef>
              <a:spcAft>
                <a:spcPts val="0"/>
              </a:spcAft>
              <a:defRPr/>
            </a:pPr>
            <a:r>
              <a:rPr lang="zh-CN" altLang="en-US" sz="2800" b="1" dirty="0" smtClean="0">
                <a:solidFill>
                  <a:schemeClr val="bg2"/>
                </a:solidFill>
                <a:latin typeface="宋体" panose="02010600030101010101" pitchFamily="2" charset="-122"/>
                <a:ea typeface="宋体" panose="02010600030101010101" pitchFamily="2" charset="-122"/>
                <a:cs typeface="+mn-ea"/>
                <a:sym typeface="+mn-lt"/>
              </a:rPr>
              <a:t>二、出血处理</a:t>
            </a:r>
          </a:p>
        </p:txBody>
      </p:sp>
      <p:sp>
        <p:nvSpPr>
          <p:cNvPr id="31" name="文本框 30"/>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p>
        </p:txBody>
      </p:sp>
      <p:grpSp>
        <p:nvGrpSpPr>
          <p:cNvPr id="49" name="组合 15"/>
          <p:cNvGrpSpPr/>
          <p:nvPr/>
        </p:nvGrpSpPr>
        <p:grpSpPr bwMode="auto">
          <a:xfrm>
            <a:off x="193675" y="238760"/>
            <a:ext cx="5426710" cy="525780"/>
            <a:chOff x="6022147" y="1233400"/>
            <a:chExt cx="4455682" cy="606624"/>
          </a:xfrm>
        </p:grpSpPr>
        <p:sp>
          <p:nvSpPr>
            <p:cNvPr id="50" name="圆角矩形 49"/>
            <p:cNvSpPr/>
            <p:nvPr/>
          </p:nvSpPr>
          <p:spPr>
            <a:xfrm>
              <a:off x="6022147" y="1233400"/>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51" name="文本框 13"/>
            <p:cNvSpPr txBox="1">
              <a:spLocks noChangeArrowheads="1"/>
            </p:cNvSpPr>
            <p:nvPr/>
          </p:nvSpPr>
          <p:spPr bwMode="auto">
            <a:xfrm>
              <a:off x="6218654" y="1233400"/>
              <a:ext cx="3941734"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幼儿常见意外的急救与处理</a:t>
              </a:r>
            </a:p>
          </p:txBody>
        </p:sp>
      </p:grpSp>
      <p:sp>
        <p:nvSpPr>
          <p:cNvPr id="5" name="TextBox 6"/>
          <p:cNvSpPr txBox="1"/>
          <p:nvPr/>
        </p:nvSpPr>
        <p:spPr>
          <a:xfrm>
            <a:off x="2324735" y="1819910"/>
            <a:ext cx="8153400" cy="83058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sz="1800" dirty="0">
                <a:solidFill>
                  <a:schemeClr val="bg1"/>
                </a:solidFill>
              </a:rPr>
              <a:t>鼻腔出血，可用纱条或棉球堵住鼻腔</a:t>
            </a:r>
            <a:r>
              <a:rPr lang="en-US" sz="1800" dirty="0">
                <a:solidFill>
                  <a:schemeClr val="bg1"/>
                </a:solidFill>
              </a:rPr>
              <a:t>;成人可用手指捏紧幼儿双侧鼻翼或将出血侧鼻翼压向鼻中；也可用手指横行按压幼儿上唇部位，同时冷敷前额和鼻子。</a:t>
            </a:r>
          </a:p>
        </p:txBody>
      </p:sp>
      <p:sp>
        <p:nvSpPr>
          <p:cNvPr id="6" name="TextBox 7"/>
          <p:cNvSpPr txBox="1"/>
          <p:nvPr/>
        </p:nvSpPr>
        <p:spPr>
          <a:xfrm>
            <a:off x="2997835" y="3580765"/>
            <a:ext cx="6807200" cy="83058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en-US" sz="1800" dirty="0">
                <a:solidFill>
                  <a:schemeClr val="bg1"/>
                </a:solidFill>
              </a:rPr>
              <a:t>毛细血管出血（一般止血法）、</a:t>
            </a:r>
            <a:r>
              <a:rPr lang="zh-CN" altLang="en-US" sz="1800" dirty="0">
                <a:solidFill>
                  <a:schemeClr val="bg1"/>
                </a:solidFill>
              </a:rPr>
              <a:t>静脉出血（加压包扎止血法）、动脉出血（指压止血法）。</a:t>
            </a:r>
          </a:p>
        </p:txBody>
      </p:sp>
      <p:sp>
        <p:nvSpPr>
          <p:cNvPr id="25" name="TextBox 8"/>
          <p:cNvSpPr txBox="1"/>
          <p:nvPr/>
        </p:nvSpPr>
        <p:spPr>
          <a:xfrm>
            <a:off x="2324735" y="5554980"/>
            <a:ext cx="7129145" cy="83058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ct val="150000"/>
              </a:lnSpc>
            </a:pPr>
            <a:r>
              <a:rPr sz="1800" dirty="0">
                <a:solidFill>
                  <a:schemeClr val="bg1"/>
                </a:solidFill>
              </a:rPr>
              <a:t>内出血为闭合性损伤，是流出血管的血液停留在身体内部，流入组织或体腔的现象。若怀疑有内出血，应迅速送往医院就诊，及时检查与治疗。</a:t>
            </a:r>
          </a:p>
        </p:txBody>
      </p:sp>
      <p:cxnSp>
        <p:nvCxnSpPr>
          <p:cNvPr id="32" name="直接连接符 31"/>
          <p:cNvCxnSpPr/>
          <p:nvPr/>
        </p:nvCxnSpPr>
        <p:spPr>
          <a:xfrm>
            <a:off x="4547215" y="2239641"/>
            <a:ext cx="1860085"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80161" y="3860017"/>
            <a:ext cx="1227139"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564969" y="5475023"/>
            <a:ext cx="1842332"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784225" y="1819910"/>
            <a:ext cx="3587115" cy="4378325"/>
            <a:chOff x="2595" y="2627"/>
            <a:chExt cx="5649" cy="6895"/>
          </a:xfrm>
        </p:grpSpPr>
        <p:sp>
          <p:nvSpPr>
            <p:cNvPr id="26" name="Freeform 5"/>
            <p:cNvSpPr/>
            <p:nvPr/>
          </p:nvSpPr>
          <p:spPr bwMode="auto">
            <a:xfrm>
              <a:off x="5400" y="7060"/>
              <a:ext cx="2453" cy="2463"/>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chemeClr val="accent2">
                <a:lumMod val="50000"/>
              </a:schemeClr>
            </a:solidFill>
            <a:ln w="4" cap="flat">
              <a:noFill/>
              <a:prstDash val="solid"/>
              <a:miter lim="800000"/>
            </a:ln>
          </p:spPr>
          <p:txBody>
            <a:bodyPr vert="horz" wrap="square" lIns="121917" tIns="60958" rIns="121917" bIns="60958" numCol="1" anchor="t" anchorCtr="0" compatLnSpc="1"/>
            <a:lstStyle/>
            <a:p>
              <a:endParaRPr lang="zh-CN" altLang="en-US"/>
            </a:p>
          </p:txBody>
        </p:sp>
        <p:sp>
          <p:nvSpPr>
            <p:cNvPr id="28" name="Freeform 6"/>
            <p:cNvSpPr/>
            <p:nvPr/>
          </p:nvSpPr>
          <p:spPr bwMode="auto">
            <a:xfrm>
              <a:off x="6472" y="4757"/>
              <a:ext cx="1773" cy="2643"/>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chemeClr val="accent2">
                <a:lumMod val="40000"/>
                <a:lumOff val="60000"/>
              </a:schemeClr>
            </a:solidFill>
            <a:ln w="4" cap="flat">
              <a:noFill/>
              <a:prstDash val="solid"/>
              <a:miter lim="800000"/>
            </a:ln>
          </p:spPr>
          <p:txBody>
            <a:bodyPr vert="horz" wrap="square" lIns="121917" tIns="60958" rIns="121917" bIns="60958" numCol="1" anchor="t" anchorCtr="0" compatLnSpc="1"/>
            <a:lstStyle/>
            <a:p>
              <a:endParaRPr lang="zh-CN" altLang="en-US"/>
            </a:p>
          </p:txBody>
        </p:sp>
        <p:sp>
          <p:nvSpPr>
            <p:cNvPr id="29" name="Freeform 7"/>
            <p:cNvSpPr/>
            <p:nvPr/>
          </p:nvSpPr>
          <p:spPr bwMode="auto">
            <a:xfrm>
              <a:off x="5400" y="2627"/>
              <a:ext cx="2457" cy="2470"/>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solidFill>
              <a:schemeClr val="accent2">
                <a:lumMod val="20000"/>
                <a:lumOff val="80000"/>
              </a:schemeClr>
            </a:solidFill>
            <a:ln w="4" cap="flat">
              <a:noFill/>
              <a:prstDash val="solid"/>
              <a:miter lim="800000"/>
            </a:ln>
          </p:spPr>
          <p:txBody>
            <a:bodyPr vert="horz" wrap="square" lIns="121917" tIns="60958" rIns="121917" bIns="60958" numCol="1" anchor="t" anchorCtr="0" compatLnSpc="1"/>
            <a:lstStyle/>
            <a:p>
              <a:endParaRPr lang="zh-CN" altLang="en-US"/>
            </a:p>
          </p:txBody>
        </p:sp>
        <p:sp>
          <p:nvSpPr>
            <p:cNvPr id="39" name="弦形 38"/>
            <p:cNvSpPr/>
            <p:nvPr/>
          </p:nvSpPr>
          <p:spPr>
            <a:xfrm rot="12120000">
              <a:off x="2595" y="4211"/>
              <a:ext cx="3734" cy="3734"/>
            </a:xfrm>
            <a:prstGeom prst="chor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endParaRPr lang="zh-CN" altLang="en-US" sz="3200" dirty="0">
                <a:latin typeface="华文琥珀" panose="02010800040101010101" pitchFamily="2" charset="-122"/>
                <a:ea typeface="华文琥珀" panose="02010800040101010101" pitchFamily="2" charset="-122"/>
              </a:endParaRPr>
            </a:p>
          </p:txBody>
        </p:sp>
        <p:grpSp>
          <p:nvGrpSpPr>
            <p:cNvPr id="40" name="组合 39"/>
            <p:cNvGrpSpPr/>
            <p:nvPr/>
          </p:nvGrpSpPr>
          <p:grpSpPr>
            <a:xfrm>
              <a:off x="4193" y="3527"/>
              <a:ext cx="3780" cy="5263"/>
              <a:chOff x="4193" y="3527"/>
              <a:chExt cx="3780" cy="5263"/>
            </a:xfrm>
          </p:grpSpPr>
          <p:sp>
            <p:nvSpPr>
              <p:cNvPr id="36" name="TextBox 17"/>
              <p:cNvSpPr txBox="1"/>
              <p:nvPr/>
            </p:nvSpPr>
            <p:spPr>
              <a:xfrm>
                <a:off x="5933" y="3527"/>
                <a:ext cx="1228" cy="1017"/>
              </a:xfrm>
              <a:prstGeom prst="rect">
                <a:avLst/>
              </a:prstGeom>
              <a:noFill/>
            </p:spPr>
            <p:txBody>
              <a:bodyPr wrap="square" lIns="0" tIns="0" rIns="0" bIns="0">
                <a:spAutoFit/>
              </a:bodyPr>
              <a:lstStyle/>
              <a:p>
                <a:pPr algn="ctr">
                  <a:defRPr/>
                </a:pPr>
                <a:r>
                  <a:rPr lang="zh-CN" altLang="en-US" sz="2100" dirty="0">
                    <a:solidFill>
                      <a:schemeClr val="bg1"/>
                    </a:solidFill>
                    <a:latin typeface="微软雅黑" panose="020B0503020204020204" pitchFamily="34" charset="-122"/>
                    <a:ea typeface="微软雅黑" panose="020B0503020204020204" pitchFamily="34" charset="-122"/>
                  </a:rPr>
                  <a:t>鼻出血</a:t>
                </a:r>
              </a:p>
            </p:txBody>
          </p:sp>
          <p:sp>
            <p:nvSpPr>
              <p:cNvPr id="37" name="TextBox 18"/>
              <p:cNvSpPr txBox="1"/>
              <p:nvPr/>
            </p:nvSpPr>
            <p:spPr>
              <a:xfrm>
                <a:off x="6745" y="5562"/>
                <a:ext cx="1228" cy="1017"/>
              </a:xfrm>
              <a:prstGeom prst="rect">
                <a:avLst/>
              </a:prstGeom>
              <a:noFill/>
            </p:spPr>
            <p:txBody>
              <a:bodyPr wrap="square" lIns="0" tIns="0" rIns="0" bIns="0">
                <a:spAutoFit/>
              </a:bodyPr>
              <a:lstStyle/>
              <a:p>
                <a:pPr algn="ctr">
                  <a:defRPr/>
                </a:pPr>
                <a:r>
                  <a:rPr lang="zh-CN" altLang="en-US" sz="2100" dirty="0">
                    <a:solidFill>
                      <a:schemeClr val="bg1"/>
                    </a:solidFill>
                    <a:latin typeface="微软雅黑" panose="020B0503020204020204" pitchFamily="34" charset="-122"/>
                    <a:ea typeface="微软雅黑" panose="020B0503020204020204" pitchFamily="34" charset="-122"/>
                  </a:rPr>
                  <a:t>创伤出血</a:t>
                </a:r>
              </a:p>
            </p:txBody>
          </p:sp>
          <p:sp>
            <p:nvSpPr>
              <p:cNvPr id="38" name="TextBox 19"/>
              <p:cNvSpPr txBox="1"/>
              <p:nvPr/>
            </p:nvSpPr>
            <p:spPr>
              <a:xfrm>
                <a:off x="5933" y="7774"/>
                <a:ext cx="1228" cy="1017"/>
              </a:xfrm>
              <a:prstGeom prst="rect">
                <a:avLst/>
              </a:prstGeom>
              <a:noFill/>
            </p:spPr>
            <p:txBody>
              <a:bodyPr wrap="square" lIns="0" tIns="0" rIns="0" bIns="0">
                <a:spAutoFit/>
              </a:bodyPr>
              <a:lstStyle/>
              <a:p>
                <a:pPr algn="ctr">
                  <a:defRPr/>
                </a:pPr>
                <a:r>
                  <a:rPr lang="zh-CN" altLang="en-US" sz="2100" dirty="0">
                    <a:solidFill>
                      <a:schemeClr val="tx1"/>
                    </a:solidFill>
                    <a:latin typeface="微软雅黑" panose="020B0503020204020204" pitchFamily="34" charset="-122"/>
                    <a:ea typeface="微软雅黑" panose="020B0503020204020204" pitchFamily="34" charset="-122"/>
                  </a:rPr>
                  <a:t>内出血</a:t>
                </a:r>
              </a:p>
            </p:txBody>
          </p:sp>
          <p:sp>
            <p:nvSpPr>
              <p:cNvPr id="35" name="TextBox 16"/>
              <p:cNvSpPr txBox="1"/>
              <p:nvPr/>
            </p:nvSpPr>
            <p:spPr>
              <a:xfrm>
                <a:off x="4193" y="5305"/>
                <a:ext cx="1462" cy="1498"/>
              </a:xfrm>
              <a:prstGeom prst="rect">
                <a:avLst/>
              </a:prstGeom>
              <a:noFill/>
            </p:spPr>
            <p:txBody>
              <a:bodyPr wrap="none" lIns="121917" tIns="60958" rIns="121917" bIns="60958">
                <a:spAutoFit/>
              </a:bodyPr>
              <a:lstStyle/>
              <a:p>
                <a:pPr algn="ctr">
                  <a:defRPr/>
                </a:pPr>
                <a:r>
                  <a:rPr lang="zh-CN" altLang="en-US" sz="2700" b="1" dirty="0">
                    <a:solidFill>
                      <a:schemeClr val="bg1"/>
                    </a:solidFill>
                    <a:latin typeface="微软雅黑" panose="020B0503020204020204" pitchFamily="34" charset="-122"/>
                    <a:ea typeface="微软雅黑" panose="020B0503020204020204" pitchFamily="34" charset="-122"/>
                  </a:rPr>
                  <a:t>出血</a:t>
                </a:r>
              </a:p>
              <a:p>
                <a:pPr algn="ctr">
                  <a:defRPr/>
                </a:pPr>
                <a:r>
                  <a:rPr lang="zh-CN" altLang="en-US" sz="2700" b="1" dirty="0">
                    <a:solidFill>
                      <a:schemeClr val="bg1"/>
                    </a:solidFill>
                    <a:latin typeface="微软雅黑" panose="020B0503020204020204" pitchFamily="34" charset="-122"/>
                    <a:ea typeface="微软雅黑" panose="020B0503020204020204" pitchFamily="34" charset="-122"/>
                  </a:rPr>
                  <a:t>处理</a:t>
                </a:r>
              </a:p>
            </p:txBody>
          </p:sp>
        </p:gr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7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0-#ppt_w/2"/>
                                          </p:val>
                                        </p:tav>
                                        <p:tav tm="100000">
                                          <p:val>
                                            <p:strVal val="#ppt_x"/>
                                          </p:val>
                                        </p:tav>
                                      </p:tavLst>
                                    </p:anim>
                                    <p:anim calcmode="lin" valueType="num">
                                      <p:cBhvr additive="base">
                                        <p:cTn id="13" dur="500" fill="hold"/>
                                        <p:tgtEl>
                                          <p:spTgt spid="4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p:bldP spid="6" grpId="0"/>
      <p:bldP spid="25" grpId="0"/>
    </p:bldLst>
  </p:timing>
</p:sld>
</file>

<file path=ppt/theme/theme1.xml><?xml version="1.0" encoding="utf-8"?>
<a:theme xmlns:a="http://schemas.openxmlformats.org/drawingml/2006/main" name="第一PPT，www.1ppt.com">
  <a:themeElements>
    <a:clrScheme name="切片">
      <a:dk1>
        <a:sysClr val="windowText" lastClr="000000"/>
      </a:dk1>
      <a:lt1>
        <a:sysClr val="window" lastClr="C7EDCC"/>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片">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spDef>
      <a:spPr>
        <a:solidFill>
          <a:srgbClr val="0E5671"/>
        </a:solidFill>
        <a:ln>
          <a:noFill/>
        </a:ln>
      </a:spPr>
      <a:bodyPr rtlCol="0" anchor="ctr"/>
      <a:lstStyle>
        <a:defPPr marL="457200" indent="-457200">
          <a:buFont typeface="Wingdings" panose="05000000000000000000" pitchFamily="2" charset="2"/>
          <a:buChar char="l"/>
          <a:defRPr sz="3200" dirty="0">
            <a:latin typeface="华文琥珀" panose="02010800040101010101" pitchFamily="2" charset="-122"/>
            <a:ea typeface="华文琥珀" panose="02010800040101010101" pitchFamily="2"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经营管理部">
  <a:themeElements>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fontScheme name="1_经营管理部">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2">
        <a:dk1>
          <a:srgbClr val="000000"/>
        </a:dk1>
        <a:lt1>
          <a:srgbClr val="D6CBC2"/>
        </a:lt1>
        <a:dk2>
          <a:srgbClr val="000000"/>
        </a:dk2>
        <a:lt2>
          <a:srgbClr val="09BAFF"/>
        </a:lt2>
        <a:accent1>
          <a:srgbClr val="FFFFFF"/>
        </a:accent1>
        <a:accent2>
          <a:srgbClr val="003F56"/>
        </a:accent2>
        <a:accent3>
          <a:srgbClr val="E8E2DD"/>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3">
        <a:dk1>
          <a:srgbClr val="09BAFF"/>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
      <a:clrScheme name="1_经营管理部 4">
        <a:dk1>
          <a:srgbClr val="FF960C"/>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经营管理部">
  <a:themeElements>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fontScheme name="1_经营管理部">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2">
        <a:dk1>
          <a:srgbClr val="000000"/>
        </a:dk1>
        <a:lt1>
          <a:srgbClr val="D6CBC2"/>
        </a:lt1>
        <a:dk2>
          <a:srgbClr val="000000"/>
        </a:dk2>
        <a:lt2>
          <a:srgbClr val="09BAFF"/>
        </a:lt2>
        <a:accent1>
          <a:srgbClr val="FFFFFF"/>
        </a:accent1>
        <a:accent2>
          <a:srgbClr val="003F56"/>
        </a:accent2>
        <a:accent3>
          <a:srgbClr val="E8E2DD"/>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3">
        <a:dk1>
          <a:srgbClr val="09BAFF"/>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
      <a:clrScheme name="1_经营管理部 4">
        <a:dk1>
          <a:srgbClr val="FF960C"/>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TotalTime>
  <Words>3637</Words>
  <Application>WPS 演示</Application>
  <PresentationFormat>自定义</PresentationFormat>
  <Paragraphs>386</Paragraphs>
  <Slides>48</Slides>
  <Notes>18</Notes>
  <HiddenSlides>0</HiddenSlides>
  <MMClips>0</MMClips>
  <ScaleCrop>false</ScaleCrop>
  <HeadingPairs>
    <vt:vector size="4" baseType="variant">
      <vt:variant>
        <vt:lpstr>主题</vt:lpstr>
      </vt:variant>
      <vt:variant>
        <vt:i4>3</vt:i4>
      </vt:variant>
      <vt:variant>
        <vt:lpstr>幻灯片标题</vt:lpstr>
      </vt:variant>
      <vt:variant>
        <vt:i4>48</vt:i4>
      </vt:variant>
    </vt:vector>
  </HeadingPairs>
  <TitlesOfParts>
    <vt:vector size="51" baseType="lpstr">
      <vt:lpstr>第一PPT，www.1ppt.com</vt:lpstr>
      <vt:lpstr>1_经营管理部</vt:lpstr>
      <vt:lpstr>2_经营管理部</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五、烧伤、烫伤处理</vt:lpstr>
      <vt:lpstr>幻灯片 16</vt:lpstr>
      <vt:lpstr>幻灯片 17</vt:lpstr>
      <vt:lpstr>幻灯片 18</vt:lpstr>
      <vt:lpstr>幻灯片 19</vt:lpstr>
      <vt:lpstr>八、脑震荡处理</vt:lpstr>
      <vt:lpstr>九、中暑、晕厥、惊厥、休克处理</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keywords>www.1ppt.com</cp:keywords>
  <cp:lastModifiedBy>m1506017</cp:lastModifiedBy>
  <cp:revision>428</cp:revision>
  <dcterms:created xsi:type="dcterms:W3CDTF">2015-01-15T01:21:00Z</dcterms:created>
  <dcterms:modified xsi:type="dcterms:W3CDTF">2017-07-06T02:33:49Z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