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sldx" ContentType="application/vnd.openxmlformats-officedocument.presentationml.slide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ink/ink1.xml" ContentType="application/inkml+xml"/>
  <Override PartName="/ppt/ink/ink2.xml" ContentType="application/inkml+xml"/>
  <Override PartName="/ppt/ink/ink3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5" r:id="rId4"/>
  </p:sldMasterIdLst>
  <p:notesMasterIdLst>
    <p:notesMasterId r:id="rId6"/>
  </p:notesMasterIdLst>
  <p:handoutMasterIdLst>
    <p:handoutMasterId r:id="rId30"/>
  </p:handoutMasterIdLst>
  <p:sldIdLst>
    <p:sldId id="295" r:id="rId5"/>
    <p:sldId id="597" r:id="rId7"/>
    <p:sldId id="892" r:id="rId8"/>
    <p:sldId id="926" r:id="rId9"/>
    <p:sldId id="927" r:id="rId10"/>
    <p:sldId id="928" r:id="rId11"/>
    <p:sldId id="929" r:id="rId12"/>
    <p:sldId id="904" r:id="rId13"/>
    <p:sldId id="930" r:id="rId14"/>
    <p:sldId id="931" r:id="rId15"/>
    <p:sldId id="932" r:id="rId16"/>
    <p:sldId id="933" r:id="rId17"/>
    <p:sldId id="894" r:id="rId18"/>
    <p:sldId id="896" r:id="rId19"/>
    <p:sldId id="934" r:id="rId20"/>
    <p:sldId id="935" r:id="rId21"/>
    <p:sldId id="936" r:id="rId22"/>
    <p:sldId id="918" r:id="rId23"/>
    <p:sldId id="898" r:id="rId24"/>
    <p:sldId id="897" r:id="rId25"/>
    <p:sldId id="922" r:id="rId26"/>
    <p:sldId id="923" r:id="rId27"/>
    <p:sldId id="924" r:id="rId28"/>
    <p:sldId id="916" r:id="rId29"/>
  </p:sldIdLst>
  <p:sldSz cx="9144000" cy="6858000" type="screen4x3"/>
  <p:notesSz cx="6858000" cy="9144000"/>
  <p:custShowLst>
    <p:custShow name="自定义放映 1" id="0">
      <p:sldLst/>
    </p:custShow>
  </p:custShowLst>
  <p:custDataLst>
    <p:tags r:id="rId35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FFFF"/>
    <a:srgbClr val="FFFF66"/>
    <a:srgbClr val="00CC00"/>
    <a:srgbClr val="99FF33"/>
    <a:srgbClr val="000000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6"/>
    <p:restoredTop sz="99141"/>
  </p:normalViewPr>
  <p:slideViewPr>
    <p:cSldViewPr showGuides="1">
      <p:cViewPr varScale="1">
        <p:scale>
          <a:sx n="75" d="100"/>
          <a:sy n="75" d="100"/>
        </p:scale>
        <p:origin x="-752" y="-112"/>
      </p:cViewPr>
      <p:guideLst>
        <p:guide orient="horz" pos="2113"/>
        <p:guide pos="28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5" Type="http://schemas.openxmlformats.org/officeDocument/2006/relationships/tags" Target="tags/tag93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E42C02-1497-4FF8-B1AD-6F1BEC64EB5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C1DE58-35C0-4EC5-8D9E-BBFC167C65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12-04T09:14: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836 220,'2'0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12-04T09:14: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501 274,'6'1,"-2"0,-1-1,0 1,1-1,0 0,-1 0,2 0,-2 1,0-1,0 0,0 0,1 0,1 0,-2 0,0 0,1 0,-1 0,1-4,-2 0,-1 0,-1 0,0 0,0 0,-2 0,-1 1,0-1,-1 2,1 0,-1 0,1 2,0-2,0 1,0 0,-1 0,0 0,0 0,0-1,0 1,-2 1,2-1,1 1,0 0,-1-1,0 0,-1 1,2 0,0 0,-1 0,-1 1,1 1,1 1,0 1,3 1,0-1,0 0,0 0,5 2,-1-2,0-2,0 0,0 0,-1-1,0-1,0 0,2 0,-2 0,0 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12-04T09:14: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278 269,'3'5,"0"-3,2 1,-1-1,-1-1,1 1,-1-2,0 0,0 0,0 1,2-1,-1 1,0-1,-1 0,0 0,0 0,1 0,0 0,2-1,-2 1,2-2,-2 1,-1 1,1 0,0-1,1 0,-1 1,0-1,-1 1,1 0,-1-2,1 2,-1-1,0-1,1 0,-2-1,2 0,-2 0,-1 0,2-1,-1 1,-2 0,0-1,-1-1,-2 2,0 0,0 0,0 1,-2 0,2 0,0 2,-1-1,-1 0,1 1,1-1,0 1,0 0,0 0,-1 0,1 0,-1 0,1 0,-1 0,1 0,-1 0,-1 0,1 0,1 0,-1 0,1 0,0 0,0 0,-1 0,0 0,1 0,0 0,0 0,-1 0,1 0,0 0,0 0,0 0,0 2,0-1,0 0,0 0,0 0,0 1,0 0,0 0,2 1,0 0,0 0,1 0,0 0,1 0,1 0,1-1,0 0,1 0,-2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E959B6-B801-4D57-A719-3ABE4143F72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0ABA66-D441-4233-A18F-47F7F1A81B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1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smtClean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5ABC0E-BDC6-45C7-9523-28CE58A84D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531E42-3872-49B7-A2CB-EAD3FFDA80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5ABC0E-BDC6-45C7-9523-28CE58A84D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531E42-3872-49B7-A2CB-EAD3FFDA80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050" y="214313"/>
            <a:ext cx="2063750" cy="5911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8625" y="214313"/>
            <a:ext cx="6042025" cy="5911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5ABC0E-BDC6-45C7-9523-28CE58A84D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531E42-3872-49B7-A2CB-EAD3FFDA80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500188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500188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5ABC0E-BDC6-45C7-9523-28CE58A84D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531E42-3872-49B7-A2CB-EAD3FFDA80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050" y="214313"/>
            <a:ext cx="2063750" cy="5911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8625" y="214313"/>
            <a:ext cx="6042025" cy="5911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28625" y="214313"/>
            <a:ext cx="6215063" cy="8683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 hasCustomPrompt="1"/>
          </p:nvPr>
        </p:nvSpPr>
        <p:spPr>
          <a:xfrm>
            <a:off x="457200" y="1500188"/>
            <a:ext cx="4038600" cy="223678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 hasCustomPrompt="1"/>
          </p:nvPr>
        </p:nvSpPr>
        <p:spPr>
          <a:xfrm>
            <a:off x="4648200" y="1500188"/>
            <a:ext cx="4038600" cy="223678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 hasCustomPrompt="1"/>
          </p:nvPr>
        </p:nvSpPr>
        <p:spPr>
          <a:xfrm>
            <a:off x="457200" y="3889375"/>
            <a:ext cx="4038600" cy="22367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48200" y="3889375"/>
            <a:ext cx="4038600" cy="22367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6215063" cy="8683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500188"/>
            <a:ext cx="8229600" cy="46259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200" b="0" i="0" u="none" strike="noStrike" kern="0" cap="none" spc="0" normalizeH="0" baseline="0" noProof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hasCustomPrompt="1"/>
          </p:nvPr>
        </p:nvSpPr>
        <p:spPr>
          <a:xfrm>
            <a:off x="428625" y="214313"/>
            <a:ext cx="8258175" cy="59118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500188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500188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5ABC0E-BDC6-45C7-9523-28CE58A84D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531E42-3872-49B7-A2CB-EAD3FFDA80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050" y="214313"/>
            <a:ext cx="2063750" cy="5911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8625" y="214313"/>
            <a:ext cx="6042025" cy="5911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28625" y="214313"/>
            <a:ext cx="6215063" cy="8683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 hasCustomPrompt="1"/>
          </p:nvPr>
        </p:nvSpPr>
        <p:spPr>
          <a:xfrm>
            <a:off x="457200" y="1500188"/>
            <a:ext cx="4038600" cy="223678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 hasCustomPrompt="1"/>
          </p:nvPr>
        </p:nvSpPr>
        <p:spPr>
          <a:xfrm>
            <a:off x="4648200" y="1500188"/>
            <a:ext cx="4038600" cy="223678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 hasCustomPrompt="1"/>
          </p:nvPr>
        </p:nvSpPr>
        <p:spPr>
          <a:xfrm>
            <a:off x="457200" y="3889375"/>
            <a:ext cx="4038600" cy="22367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48200" y="3889375"/>
            <a:ext cx="4038600" cy="22367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6215063" cy="8683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500188"/>
            <a:ext cx="8229600" cy="46259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200" b="0" i="0" u="none" strike="noStrike" kern="0" cap="none" spc="0" normalizeH="0" baseline="0" noProof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hasCustomPrompt="1"/>
          </p:nvPr>
        </p:nvSpPr>
        <p:spPr>
          <a:xfrm>
            <a:off x="428625" y="214313"/>
            <a:ext cx="8258175" cy="59118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500188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500188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5ABC0E-BDC6-45C7-9523-28CE58A84D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531E42-3872-49B7-A2CB-EAD3FFDA80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5ABC0E-BDC6-45C7-9523-28CE58A84D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531E42-3872-49B7-A2CB-EAD3FFDA80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5ABC0E-BDC6-45C7-9523-28CE58A84D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531E42-3872-49B7-A2CB-EAD3FFDA80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5ABC0E-BDC6-45C7-9523-28CE58A84D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531E42-3872-49B7-A2CB-EAD3FFDA80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5ABC0E-BDC6-45C7-9523-28CE58A84D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531E42-3872-49B7-A2CB-EAD3FFDA80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5ABC0E-BDC6-45C7-9523-28CE58A84D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531E42-3872-49B7-A2CB-EAD3FFDA80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jpe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image" Target="../media/image2.png"/><Relationship Id="rId15" Type="http://schemas.openxmlformats.org/officeDocument/2006/relationships/image" Target="../media/image1.png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7" Type="http://schemas.openxmlformats.org/officeDocument/2006/relationships/theme" Target="../theme/theme3.xml"/><Relationship Id="rId16" Type="http://schemas.openxmlformats.org/officeDocument/2006/relationships/image" Target="../media/image2.png"/><Relationship Id="rId15" Type="http://schemas.openxmlformats.org/officeDocument/2006/relationships/image" Target="../media/image1.png"/><Relationship Id="rId14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BFD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2" descr="D:\花纹\儿童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29313" y="5548313"/>
            <a:ext cx="2973387" cy="1166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6719888"/>
            <a:ext cx="9144000" cy="138113"/>
          </a:xfrm>
          <a:prstGeom prst="rect">
            <a:avLst/>
          </a:prstGeom>
          <a:solidFill>
            <a:srgbClr val="095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 descr="D:\花纹\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89663" y="0"/>
            <a:ext cx="2954337" cy="200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Picture 12" descr="封面 封底副本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1587"/>
            <a:ext cx="9144000" cy="6872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1" name="标题占位符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6215063" cy="8683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</a:t>
            </a:r>
            <a:endParaRPr lang="zh-CN" altLang="en-US" dirty="0"/>
          </a:p>
        </p:txBody>
      </p:sp>
      <p:sp>
        <p:nvSpPr>
          <p:cNvPr id="1032" name="文本占位符 2"/>
          <p:cNvSpPr>
            <a:spLocks noGrp="1"/>
          </p:cNvSpPr>
          <p:nvPr>
            <p:ph type="body" idx="1"/>
          </p:nvPr>
        </p:nvSpPr>
        <p:spPr>
          <a:xfrm>
            <a:off x="457200" y="1500188"/>
            <a:ext cx="8229600" cy="46259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5ABC0E-BDC6-45C7-9523-28CE58A84D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531E42-3872-49B7-A2CB-EAD3FFDA80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BFD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1" name="标题占位符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6215063" cy="8683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</a:t>
            </a:r>
            <a:endParaRPr lang="zh-CN" altLang="en-US" dirty="0"/>
          </a:p>
        </p:txBody>
      </p:sp>
      <p:sp>
        <p:nvSpPr>
          <p:cNvPr id="2052" name="文本占位符 2"/>
          <p:cNvSpPr>
            <a:spLocks noGrp="1"/>
          </p:cNvSpPr>
          <p:nvPr>
            <p:ph type="body" idx="1"/>
          </p:nvPr>
        </p:nvSpPr>
        <p:spPr>
          <a:xfrm>
            <a:off x="457200" y="1500188"/>
            <a:ext cx="8229600" cy="46259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56" name="Picture 2" descr="D:\花纹\儿童.png"/>
          <p:cNvPicPr>
            <a:picLocks noChangeAspect="1"/>
          </p:cNvPicPr>
          <p:nvPr/>
        </p:nvPicPr>
        <p:blipFill>
          <a:blip r:embed="rId15"/>
          <a:srcRect l="51201"/>
          <a:stretch>
            <a:fillRect/>
          </a:stretch>
        </p:blipFill>
        <p:spPr>
          <a:xfrm>
            <a:off x="7451725" y="5548313"/>
            <a:ext cx="1450975" cy="1166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6719888"/>
            <a:ext cx="9144000" cy="138113"/>
          </a:xfrm>
          <a:prstGeom prst="rect">
            <a:avLst/>
          </a:prstGeom>
          <a:solidFill>
            <a:srgbClr val="095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Picture 5" descr="D:\花纹\1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89663" y="0"/>
            <a:ext cx="2954337" cy="20002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split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hlink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hlink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hlink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hlink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hlink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hlink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hlink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hlink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BFD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1" name="标题占位符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6215063" cy="8683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</a:t>
            </a:r>
            <a:endParaRPr lang="zh-CN" altLang="en-US" dirty="0"/>
          </a:p>
        </p:txBody>
      </p:sp>
      <p:sp>
        <p:nvSpPr>
          <p:cNvPr id="2052" name="文本占位符 2"/>
          <p:cNvSpPr>
            <a:spLocks noGrp="1"/>
          </p:cNvSpPr>
          <p:nvPr>
            <p:ph type="body" idx="1"/>
          </p:nvPr>
        </p:nvSpPr>
        <p:spPr>
          <a:xfrm>
            <a:off x="457200" y="1500188"/>
            <a:ext cx="8229600" cy="46259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A4BCB0-0268-481F-B640-53A9BD8116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4FFE8D-35CA-4A54-8089-7E8125B7E2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56" name="Picture 2" descr="D:\花纹\儿童.png"/>
          <p:cNvPicPr>
            <a:picLocks noChangeAspect="1"/>
          </p:cNvPicPr>
          <p:nvPr/>
        </p:nvPicPr>
        <p:blipFill>
          <a:blip r:embed="rId15"/>
          <a:srcRect l="51201"/>
          <a:stretch>
            <a:fillRect/>
          </a:stretch>
        </p:blipFill>
        <p:spPr>
          <a:xfrm>
            <a:off x="7451725" y="5548313"/>
            <a:ext cx="1450975" cy="1166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6719888"/>
            <a:ext cx="9144000" cy="138113"/>
          </a:xfrm>
          <a:prstGeom prst="rect">
            <a:avLst/>
          </a:prstGeom>
          <a:solidFill>
            <a:srgbClr val="095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Picture 5" descr="D:\花纹\1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89663" y="0"/>
            <a:ext cx="2954337" cy="20002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>
    <p:split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hlink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hlink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hlink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hlink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hlink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hlink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hlink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hlink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0.xml"/><Relationship Id="rId4" Type="http://schemas.openxmlformats.org/officeDocument/2006/relationships/image" Target="../media/image11.png"/><Relationship Id="rId3" Type="http://schemas.openxmlformats.org/officeDocument/2006/relationships/customXml" Target="../ink/ink2.xml"/><Relationship Id="rId2" Type="http://schemas.openxmlformats.org/officeDocument/2006/relationships/image" Target="../media/image10.png"/><Relationship Id="rId1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62.xml"/><Relationship Id="rId2" Type="http://schemas.openxmlformats.org/officeDocument/2006/relationships/image" Target="../media/image12.jpeg"/><Relationship Id="rId1" Type="http://schemas.openxmlformats.org/officeDocument/2006/relationships/tags" Target="../tags/tag6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63.xml"/><Relationship Id="rId2" Type="http://schemas.openxmlformats.org/officeDocument/2006/relationships/image" Target="../media/image13.png"/><Relationship Id="rId1" Type="http://schemas.openxmlformats.org/officeDocument/2006/relationships/customXml" Target="../ink/ink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tags" Target="../tags/tag6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tags" Target="../tags/tag76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90.xml"/><Relationship Id="rId2" Type="http://schemas.openxmlformats.org/officeDocument/2006/relationships/image" Target="../media/image14.jpeg"/><Relationship Id="rId1" Type="http://schemas.openxmlformats.org/officeDocument/2006/relationships/tags" Target="../tags/tag8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emf"/><Relationship Id="rId1" Type="http://schemas.openxmlformats.org/officeDocument/2006/relationships/package" Target="../embeddings/Slide1.sld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3" Type="http://schemas.openxmlformats.org/officeDocument/2006/relationships/slideLayout" Target="../slideLayouts/slideLayout18.xml"/><Relationship Id="rId52" Type="http://schemas.openxmlformats.org/officeDocument/2006/relationships/tags" Target="../tags/tag57.xml"/><Relationship Id="rId51" Type="http://schemas.openxmlformats.org/officeDocument/2006/relationships/tags" Target="../tags/tag56.xml"/><Relationship Id="rId50" Type="http://schemas.openxmlformats.org/officeDocument/2006/relationships/tags" Target="../tags/tag55.xml"/><Relationship Id="rId5" Type="http://schemas.openxmlformats.org/officeDocument/2006/relationships/tags" Target="../tags/tag10.xml"/><Relationship Id="rId49" Type="http://schemas.openxmlformats.org/officeDocument/2006/relationships/tags" Target="../tags/tag54.xml"/><Relationship Id="rId48" Type="http://schemas.openxmlformats.org/officeDocument/2006/relationships/tags" Target="../tags/tag53.xml"/><Relationship Id="rId47" Type="http://schemas.openxmlformats.org/officeDocument/2006/relationships/tags" Target="../tags/tag52.xml"/><Relationship Id="rId46" Type="http://schemas.openxmlformats.org/officeDocument/2006/relationships/tags" Target="../tags/tag51.xml"/><Relationship Id="rId45" Type="http://schemas.openxmlformats.org/officeDocument/2006/relationships/tags" Target="../tags/tag50.xml"/><Relationship Id="rId44" Type="http://schemas.openxmlformats.org/officeDocument/2006/relationships/tags" Target="../tags/tag49.xml"/><Relationship Id="rId43" Type="http://schemas.openxmlformats.org/officeDocument/2006/relationships/tags" Target="../tags/tag48.xml"/><Relationship Id="rId42" Type="http://schemas.openxmlformats.org/officeDocument/2006/relationships/tags" Target="../tags/tag47.xml"/><Relationship Id="rId41" Type="http://schemas.openxmlformats.org/officeDocument/2006/relationships/tags" Target="../tags/tag46.xml"/><Relationship Id="rId40" Type="http://schemas.openxmlformats.org/officeDocument/2006/relationships/tags" Target="../tags/tag45.xml"/><Relationship Id="rId4" Type="http://schemas.openxmlformats.org/officeDocument/2006/relationships/tags" Target="../tags/tag9.xml"/><Relationship Id="rId39" Type="http://schemas.openxmlformats.org/officeDocument/2006/relationships/tags" Target="../tags/tag44.xml"/><Relationship Id="rId38" Type="http://schemas.openxmlformats.org/officeDocument/2006/relationships/tags" Target="../tags/tag43.xml"/><Relationship Id="rId37" Type="http://schemas.openxmlformats.org/officeDocument/2006/relationships/tags" Target="../tags/tag42.xml"/><Relationship Id="rId36" Type="http://schemas.openxmlformats.org/officeDocument/2006/relationships/tags" Target="../tags/tag41.xml"/><Relationship Id="rId35" Type="http://schemas.openxmlformats.org/officeDocument/2006/relationships/tags" Target="../tags/tag40.xml"/><Relationship Id="rId34" Type="http://schemas.openxmlformats.org/officeDocument/2006/relationships/tags" Target="../tags/tag39.xml"/><Relationship Id="rId33" Type="http://schemas.openxmlformats.org/officeDocument/2006/relationships/tags" Target="../tags/tag38.xml"/><Relationship Id="rId32" Type="http://schemas.openxmlformats.org/officeDocument/2006/relationships/tags" Target="../tags/tag37.xml"/><Relationship Id="rId31" Type="http://schemas.openxmlformats.org/officeDocument/2006/relationships/tags" Target="../tags/tag36.xml"/><Relationship Id="rId30" Type="http://schemas.openxmlformats.org/officeDocument/2006/relationships/tags" Target="../tags/tag35.xml"/><Relationship Id="rId3" Type="http://schemas.openxmlformats.org/officeDocument/2006/relationships/tags" Target="../tags/tag8.xml"/><Relationship Id="rId29" Type="http://schemas.openxmlformats.org/officeDocument/2006/relationships/tags" Target="../tags/tag34.xml"/><Relationship Id="rId28" Type="http://schemas.openxmlformats.org/officeDocument/2006/relationships/tags" Target="../tags/tag33.xml"/><Relationship Id="rId27" Type="http://schemas.openxmlformats.org/officeDocument/2006/relationships/tags" Target="../tags/tag32.xml"/><Relationship Id="rId26" Type="http://schemas.openxmlformats.org/officeDocument/2006/relationships/tags" Target="../tags/tag31.xml"/><Relationship Id="rId25" Type="http://schemas.openxmlformats.org/officeDocument/2006/relationships/tags" Target="../tags/tag30.xml"/><Relationship Id="rId24" Type="http://schemas.openxmlformats.org/officeDocument/2006/relationships/tags" Target="../tags/tag29.xml"/><Relationship Id="rId23" Type="http://schemas.openxmlformats.org/officeDocument/2006/relationships/tags" Target="../tags/tag28.xml"/><Relationship Id="rId22" Type="http://schemas.openxmlformats.org/officeDocument/2006/relationships/tags" Target="../tags/tag27.xml"/><Relationship Id="rId21" Type="http://schemas.openxmlformats.org/officeDocument/2006/relationships/tags" Target="../tags/tag26.xml"/><Relationship Id="rId20" Type="http://schemas.openxmlformats.org/officeDocument/2006/relationships/tags" Target="../tags/tag25.xml"/><Relationship Id="rId2" Type="http://schemas.openxmlformats.org/officeDocument/2006/relationships/tags" Target="../tags/tag7.xml"/><Relationship Id="rId19" Type="http://schemas.openxmlformats.org/officeDocument/2006/relationships/tags" Target="../tags/tag24.xml"/><Relationship Id="rId18" Type="http://schemas.openxmlformats.org/officeDocument/2006/relationships/tags" Target="../tags/tag23.xml"/><Relationship Id="rId17" Type="http://schemas.openxmlformats.org/officeDocument/2006/relationships/tags" Target="../tags/tag22.xml"/><Relationship Id="rId16" Type="http://schemas.openxmlformats.org/officeDocument/2006/relationships/tags" Target="../tags/tag2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59.xml"/><Relationship Id="rId2" Type="http://schemas.openxmlformats.org/officeDocument/2006/relationships/image" Target="../media/image9.jpeg"/><Relationship Id="rId1" Type="http://schemas.openxmlformats.org/officeDocument/2006/relationships/tags" Target="../tags/tag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820150" cy="57626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 </a:t>
            </a:r>
            <a:br>
              <a:rPr kumimoji="0" lang="zh-CN" altLang="en-US" sz="72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</a:br>
            <a:endParaRPr kumimoji="0" lang="zh-CN" altLang="zh-CN" sz="4000" b="1" i="1" u="sng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5124" name="Text Box 5"/>
          <p:cNvSpPr txBox="1"/>
          <p:nvPr/>
        </p:nvSpPr>
        <p:spPr>
          <a:xfrm>
            <a:off x="349885" y="2531110"/>
            <a:ext cx="8868410" cy="1445260"/>
          </a:xfrm>
          <a:prstGeom prst="rect">
            <a:avLst/>
          </a:prstGeom>
          <a:noFill/>
          <a:ln w="9525">
            <a:noFill/>
          </a:ln>
          <a:effectLst>
            <a:prstShdw prst="shdw12" dir="162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8800" b="1" dirty="0">
                <a:solidFill>
                  <a:srgbClr val="114F1D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幼儿园游戏概况</a:t>
            </a:r>
            <a:endParaRPr lang="zh-CN" altLang="en-US" sz="8800" b="1" dirty="0">
              <a:solidFill>
                <a:srgbClr val="114F1D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7010" y="138430"/>
            <a:ext cx="458406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i="1"/>
              <a:t>学前儿童游戏教程   主编  翟理红</a:t>
            </a:r>
            <a:r>
              <a:rPr lang="zh-CN" altLang="en-US" sz="4000" b="1" i="1"/>
              <a:t> </a:t>
            </a:r>
            <a:r>
              <a:rPr lang="zh-CN" altLang="en-US" sz="3600" b="1" i="1"/>
              <a:t> </a:t>
            </a:r>
            <a:endParaRPr lang="zh-CN" altLang="en-US" sz="3600" b="1" i="1"/>
          </a:p>
        </p:txBody>
      </p:sp>
      <p:sp>
        <p:nvSpPr>
          <p:cNvPr id="3" name="文本框 2"/>
          <p:cNvSpPr txBox="1"/>
          <p:nvPr/>
        </p:nvSpPr>
        <p:spPr>
          <a:xfrm>
            <a:off x="349885" y="6028690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solidFill>
                  <a:schemeClr val="accent3"/>
                </a:solidFill>
              </a:rPr>
              <a:t>复旦大学出版社出版</a:t>
            </a:r>
            <a:endParaRPr lang="zh-CN" altLang="en-US" sz="280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标题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3"/>
          </a:xfrm>
        </p:spPr>
        <p:txBody>
          <a:bodyPr lIns="91440" tIns="45720" rIns="91440" bIns="45720" rtlCol="0" anchor="b" anchorCtr="0">
            <a:noAutofit/>
          </a:bodyPr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20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幼圆" charset="-122"/>
                <a:cs typeface="+mj-cs"/>
                <a:sym typeface="微软雅黑" panose="020B0503020204020204" pitchFamily="34" charset="-122"/>
              </a:rPr>
              <a:t>第二节 游戏在幼儿园中的地位</a:t>
            </a:r>
            <a:endParaRPr kumimoji="0" lang="zh-CN" altLang="en-US" sz="3200" b="1" i="0" u="none" strike="noStrike" kern="1200" cap="none" spc="200" normalizeH="0" baseline="0" noProof="1">
              <a:solidFill>
                <a:srgbClr val="303030"/>
              </a:solidFill>
              <a:uFillTx/>
              <a:latin typeface="Arial" panose="020B0604020202020204" pitchFamily="34" charset="0"/>
              <a:ea typeface="幼圆" charset="-122"/>
              <a:cs typeface="+mj-cs"/>
              <a:sym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1650" y="1041400"/>
            <a:ext cx="8421688" cy="5595938"/>
          </a:xfrm>
        </p:spPr>
        <p:txBody>
          <a:bodyPr lIns="91440" tIns="45720" rIns="91440" bIns="45720" rtlCol="0" anchor="t">
            <a:noAutofit/>
          </a:bodyPr>
          <a:p>
            <a:pPr marL="171450" marR="0" indent="-214630" algn="l" defTabSz="51435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endParaRPr kumimoji="0" lang="zh-CN" altLang="en-US" sz="2400" b="1" i="0" u="none" strike="noStrike" kern="1200" cap="none" spc="15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L="171450" marR="0" indent="-214630" algn="l" defTabSz="51435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kumimoji="0" lang="zh-CN" altLang="en-US" sz="2400" b="1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+mn-ea"/>
              </a:rPr>
              <a:t>如何实现以游戏为基本活动的思想</a:t>
            </a:r>
            <a:r>
              <a:rPr kumimoji="0" lang="en-US" altLang="zh-CN" sz="2400" b="1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+mn-ea"/>
              </a:rPr>
              <a:t>:</a:t>
            </a:r>
            <a:endParaRPr kumimoji="0" lang="en-US" altLang="zh-CN" sz="2400" b="1" i="0" u="none" strike="noStrike" kern="1200" cap="none" spc="15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ea typeface="+mn-ea"/>
              <a:cs typeface="+mn-ea"/>
            </a:endParaRPr>
          </a:p>
          <a:p>
            <a:pPr marL="0" marR="0" indent="0" algn="l" defTabSz="51435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+mn-ea"/>
              </a:rPr>
              <a:t>1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+mn-ea"/>
              </a:rPr>
              <a:t>、保证儿童一日活动中有充分的自主游戏时间；</a:t>
            </a:r>
            <a:endParaRPr kumimoji="0" lang="zh-CN" altLang="en-US" sz="2400" b="0" i="0" u="none" strike="noStrike" kern="1200" cap="none" spc="15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ea typeface="+mn-ea"/>
              <a:cs typeface="+mn-ea"/>
            </a:endParaRPr>
          </a:p>
          <a:p>
            <a:pPr marL="0" marR="0" indent="0" algn="l" defTabSz="51435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+mn-ea"/>
              </a:rPr>
              <a:t>2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+mn-ea"/>
              </a:rPr>
              <a:t>、给儿童均等的游戏机会，让每个幼儿都有选择、体验游戏的可能；</a:t>
            </a:r>
            <a:endParaRPr kumimoji="0" lang="zh-CN" altLang="en-US" sz="2400" b="0" i="0" u="none" strike="noStrike" kern="1200" cap="none" spc="15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ea typeface="+mn-ea"/>
              <a:cs typeface="+mn-ea"/>
            </a:endParaRPr>
          </a:p>
          <a:p>
            <a:pPr marL="0" marR="0" indent="0" algn="l" defTabSz="51435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+mn-ea"/>
              </a:rPr>
              <a:t>3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+mn-ea"/>
              </a:rPr>
              <a:t>、幼儿园环境创设应包括游戏的空间、开放的游戏区域是儿童能随时随地的进行自发游戏；</a:t>
            </a:r>
            <a:endParaRPr kumimoji="0" lang="zh-CN" altLang="en-US" sz="2400" b="0" i="0" u="none" strike="noStrike" kern="1200" cap="none" spc="15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ea typeface="+mn-ea"/>
              <a:cs typeface="+mn-ea"/>
            </a:endParaRPr>
          </a:p>
          <a:p>
            <a:pPr marL="0" marR="0" indent="0" algn="l" defTabSz="51435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+mn-ea"/>
              </a:rPr>
              <a:t>4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+mn-ea"/>
              </a:rPr>
              <a:t>、幼儿园的教学活动要体现游戏化的精神，寓教于乐，满足儿童的认知特点，调动幼儿学习的积极性、主动性和创造性、</a:t>
            </a:r>
            <a:endParaRPr kumimoji="0" lang="zh-CN" altLang="en-US" sz="2400" b="0" i="0" u="none" strike="noStrike" kern="1200" cap="none" spc="15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ea typeface="+mn-ea"/>
              <a:cs typeface="+mn-e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2" name="墨迹 1"/>
              <p14:cNvContentPartPr/>
              <p14:nvPr/>
            </p14:nvContentPartPr>
            <p14:xfrm>
              <a:off x="7465060" y="1964053"/>
              <a:ext cx="17780" cy="36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2"/>
            </p:blipFill>
            <p:spPr>
              <a:xfrm>
                <a:off x="7465060" y="1964053"/>
                <a:ext cx="1778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4" name="墨迹 3"/>
              <p14:cNvContentPartPr/>
              <p14:nvPr/>
            </p14:nvContentPartPr>
            <p14:xfrm>
              <a:off x="4187825" y="2000250"/>
              <a:ext cx="937260" cy="481965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4"/>
            </p:blipFill>
            <p:spPr>
              <a:xfrm>
                <a:off x="4187825" y="2000250"/>
                <a:ext cx="937260" cy="481965"/>
              </a:xfrm>
              <a:prstGeom prst="rect"/>
            </p:spPr>
          </p:pic>
        </mc:Fallback>
      </mc:AlternateContent>
    </p:spTree>
    <p:custDataLst>
      <p:tags r:id="rId5"/>
    </p:custData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8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38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5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charRg st="55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8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charRg st="78" end="1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0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charRg st="110" end="1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52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charRg st="152" end="2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\Users\Administrator\Desktop\1.jpg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41825" y="3806825"/>
            <a:ext cx="4200525" cy="2360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6085" y="1268730"/>
            <a:ext cx="8291513" cy="5373688"/>
          </a:xfrm>
        </p:spPr>
        <p:txBody>
          <a:bodyPr lIns="91440" tIns="45720" rIns="91440" bIns="45720" rtlCol="0" anchor="t">
            <a:normAutofit/>
          </a:bodyPr>
          <a:p>
            <a:pPr marL="171450" marR="0" indent="-214630" algn="l" defTabSz="51435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kumimoji="0" lang="zh-CN" altLang="en-US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二、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+mn-ea"/>
                <a:ea typeface="+mn-ea"/>
                <a:cs typeface="+mn-cs"/>
              </a:rPr>
              <a:t>儿童游戏与幼儿园课程</a:t>
            </a:r>
            <a:endParaRPr kumimoji="0" lang="zh-CN" altLang="en-US" sz="2400" b="0" i="0" u="none" strike="noStrike" kern="1200" cap="none" spc="150" normalizeH="0" baseline="0" noProof="1">
              <a:solidFill>
                <a:srgbClr val="303030"/>
              </a:solidFill>
              <a:uFillTx/>
              <a:latin typeface="+mn-ea"/>
              <a:ea typeface="+mn-ea"/>
              <a:cs typeface="+mn-cs"/>
            </a:endParaRPr>
          </a:p>
          <a:p>
            <a:pPr marL="0" marR="0" indent="0" algn="l" defTabSz="51435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（一）关系：</a:t>
            </a:r>
            <a:endParaRPr kumimoji="0" lang="zh-CN" altLang="en-US" sz="2400" b="0" i="0" u="none" strike="noStrike" kern="1200" cap="none" spc="150" normalizeH="0" baseline="0" noProof="1">
              <a:solidFill>
                <a:srgbClr val="303030"/>
              </a:solidFill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L="457200" marR="0" indent="-457200" algn="l" defTabSz="51435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</a:pPr>
            <a:r>
              <a:rPr kumimoji="0" lang="zh-CN" altLang="en-US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游戏充实课程</a:t>
            </a:r>
            <a:endParaRPr kumimoji="0" lang="zh-CN" altLang="en-US" sz="2400" b="0" i="0" u="none" strike="noStrike" kern="1200" cap="none" spc="150" normalizeH="0" baseline="0" noProof="1">
              <a:solidFill>
                <a:srgbClr val="303030"/>
              </a:solidFill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L="457200" marR="0" indent="-457200" algn="l" defTabSz="51435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</a:pPr>
            <a:r>
              <a:rPr kumimoji="0" lang="zh-CN" altLang="en-US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课程生成游戏</a:t>
            </a:r>
            <a:endParaRPr kumimoji="0" lang="zh-CN" altLang="en-US" sz="2400" b="0" i="0" u="none" strike="noStrike" kern="1200" cap="none" spc="150" normalizeH="0" baseline="0" noProof="1">
              <a:solidFill>
                <a:srgbClr val="303030"/>
              </a:solidFill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L="0" marR="0" indent="0" algn="l" defTabSz="51435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None/>
            </a:pPr>
            <a:r>
              <a:rPr kumimoji="0" lang="zh-CN" altLang="en-US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（二）游戏与课程整合中要避免的误区：</a:t>
            </a:r>
            <a:endParaRPr kumimoji="0" lang="zh-CN" altLang="en-US" sz="2400" b="0" i="0" u="none" strike="noStrike" kern="1200" cap="none" spc="150" normalizeH="0" baseline="0" noProof="1">
              <a:solidFill>
                <a:srgbClr val="303030"/>
              </a:solidFill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L="457200" marR="0" indent="-457200" algn="l" defTabSz="51435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</a:pPr>
            <a:r>
              <a:rPr kumimoji="0" lang="zh-CN" altLang="en-US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游戏与课程相分离；</a:t>
            </a:r>
            <a:endParaRPr kumimoji="0" lang="zh-CN" altLang="en-US" sz="2400" b="0" i="0" u="none" strike="noStrike" kern="1200" cap="none" spc="150" normalizeH="0" baseline="0" noProof="1">
              <a:solidFill>
                <a:srgbClr val="303030"/>
              </a:solidFill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L="457200" marR="0" indent="-457200" algn="l" defTabSz="51435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</a:pPr>
            <a:r>
              <a:rPr kumimoji="0" lang="zh-CN" altLang="en-US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不能把握</a:t>
            </a:r>
            <a:r>
              <a:rPr kumimoji="0" lang="en-US" altLang="zh-CN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“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自发性</a:t>
            </a:r>
            <a:r>
              <a:rPr kumimoji="0" lang="en-US" altLang="zh-CN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”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与</a:t>
            </a:r>
            <a:endParaRPr kumimoji="0" lang="zh-CN" altLang="en-US" sz="2400" b="0" i="0" u="none" strike="noStrike" kern="1200" cap="none" spc="150" normalizeH="0" baseline="0" noProof="1">
              <a:solidFill>
                <a:srgbClr val="303030"/>
              </a:solidFill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L="0" marR="0" indent="0" algn="l" defTabSz="51435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None/>
            </a:pPr>
            <a:r>
              <a:rPr kumimoji="0" lang="en-US" altLang="zh-CN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“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教育性</a:t>
            </a:r>
            <a:r>
              <a:rPr kumimoji="0" lang="en-US" altLang="zh-CN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”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之间的张力</a:t>
            </a:r>
            <a:endParaRPr kumimoji="0" lang="zh-CN" altLang="en-US" sz="2400" b="0" i="0" u="none" strike="noStrike" kern="1200" cap="none" spc="150" normalizeH="0" baseline="0" noProof="1">
              <a:solidFill>
                <a:srgbClr val="303030"/>
              </a:solidFill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L="457200" marR="0" indent="-457200" algn="l" defTabSz="51435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</a:pPr>
            <a:endParaRPr kumimoji="0" lang="zh-CN" altLang="en-US" sz="2400" b="0" i="0" u="none" strike="noStrike" kern="1200" cap="none" spc="150" normalizeH="0" baseline="0" noProof="1">
              <a:solidFill>
                <a:srgbClr val="303030"/>
              </a:solidFill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6626" name="标题 1"/>
          <p:cNvSpPr>
            <a:spLocks noGrp="1"/>
          </p:cNvSpPr>
          <p:nvPr>
            <p:ph type="title"/>
          </p:nvPr>
        </p:nvSpPr>
        <p:spPr>
          <a:xfrm>
            <a:off x="501650" y="342900"/>
            <a:ext cx="8140700" cy="441325"/>
          </a:xfrm>
        </p:spPr>
        <p:txBody>
          <a:bodyPr lIns="91440" tIns="45720" rIns="91440" bIns="45720" rtlCol="0" anchor="b" anchorCtr="0">
            <a:noAutofit/>
          </a:bodyPr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20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幼圆" charset="-122"/>
                <a:cs typeface="+mj-cs"/>
                <a:sym typeface="微软雅黑" panose="020B0503020204020204" pitchFamily="34" charset="-122"/>
              </a:rPr>
              <a:t>第二节 游戏在幼儿园中的地位</a:t>
            </a:r>
            <a:endParaRPr kumimoji="0" lang="zh-CN" altLang="en-US" sz="3200" b="1" i="0" u="none" strike="noStrike" kern="1200" cap="none" spc="200" normalizeH="0" baseline="0" noProof="1">
              <a:solidFill>
                <a:srgbClr val="303030"/>
              </a:solidFill>
              <a:uFillTx/>
              <a:latin typeface="Arial" panose="020B0604020202020204" pitchFamily="34" charset="0"/>
              <a:ea typeface="幼圆" charset="-122"/>
              <a:cs typeface="+mj-cs"/>
              <a:sym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4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64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4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74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charRg st="2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7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charRg st="27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4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charRg st="54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charRg st="54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charRg st="54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charRg st="54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1650" y="1268730"/>
            <a:ext cx="8291513" cy="5373688"/>
          </a:xfrm>
        </p:spPr>
        <p:txBody>
          <a:bodyPr lIns="91440" tIns="45720" rIns="91440" bIns="45720" rtlCol="0" anchor="t">
            <a:normAutofit/>
          </a:bodyPr>
          <a:p>
            <a:pPr marL="171450" marR="0" indent="-214630" algn="l" defTabSz="51435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kumimoji="0" lang="zh-CN" altLang="en-US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三、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+mn-ea"/>
                <a:ea typeface="+mn-ea"/>
                <a:cs typeface="+mn-cs"/>
              </a:rPr>
              <a:t>儿童游戏与幼儿园教学</a:t>
            </a:r>
            <a:endParaRPr kumimoji="0" lang="zh-CN" altLang="en-US" sz="2400" b="0" i="0" u="none" strike="noStrike" kern="1200" cap="none" spc="150" normalizeH="0" baseline="0" noProof="1">
              <a:solidFill>
                <a:srgbClr val="303030"/>
              </a:solidFill>
              <a:uFillTx/>
              <a:latin typeface="+mn-ea"/>
              <a:ea typeface="+mn-ea"/>
              <a:cs typeface="+mn-cs"/>
            </a:endParaRPr>
          </a:p>
          <a:p>
            <a:pPr marL="0" marR="0" indent="0" algn="l" defTabSz="51435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+mn-ea"/>
                <a:ea typeface="+mn-ea"/>
                <a:cs typeface="+mn-cs"/>
              </a:rPr>
              <a:t>（一）儿童游戏与幼儿园教学的关系</a:t>
            </a:r>
            <a:endParaRPr kumimoji="0" lang="zh-CN" altLang="en-US" sz="2400" b="0" i="0" u="none" strike="noStrike" kern="1200" cap="none" spc="150" normalizeH="0" baseline="0" noProof="1">
              <a:solidFill>
                <a:srgbClr val="303030"/>
              </a:solidFill>
              <a:uFillTx/>
              <a:latin typeface="+mn-ea"/>
              <a:ea typeface="+mn-ea"/>
              <a:cs typeface="+mn-cs"/>
            </a:endParaRPr>
          </a:p>
          <a:p>
            <a:pPr marL="0" marR="0" indent="0" algn="l" defTabSz="51435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ea"/>
                <a:ea typeface="+mn-ea"/>
                <a:cs typeface="+mn-cs"/>
              </a:rPr>
              <a:t>“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ea"/>
                <a:ea typeface="+mn-ea"/>
                <a:cs typeface="+mn-cs"/>
              </a:rPr>
              <a:t>玩中学</a:t>
            </a:r>
            <a:r>
              <a:rPr kumimoji="0" lang="en-US" altLang="zh-CN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ea"/>
                <a:ea typeface="+mn-ea"/>
                <a:cs typeface="+mn-cs"/>
              </a:rPr>
              <a:t>”</a:t>
            </a:r>
            <a:r>
              <a:rPr kumimoji="0" lang="en-US" altLang="zh-CN" sz="2400" b="0" i="0" u="none" strike="noStrike" kern="1200" cap="none" spc="150" normalizeH="0" baseline="0" noProof="1">
                <a:solidFill>
                  <a:srgbClr val="C00000"/>
                </a:solidFill>
                <a:uFillTx/>
                <a:latin typeface="+mn-ea"/>
                <a:ea typeface="+mn-ea"/>
                <a:cs typeface="+mn-cs"/>
              </a:rPr>
              <a:t>“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rgbClr val="C00000"/>
                </a:solidFill>
                <a:uFillTx/>
                <a:latin typeface="+mn-ea"/>
                <a:ea typeface="+mn-ea"/>
                <a:cs typeface="+mn-cs"/>
              </a:rPr>
              <a:t>做中学</a:t>
            </a:r>
            <a:r>
              <a:rPr kumimoji="0" lang="en-US" altLang="zh-CN" sz="2400" b="0" i="0" u="none" strike="noStrike" kern="1200" cap="none" spc="150" normalizeH="0" baseline="0" noProof="1">
                <a:solidFill>
                  <a:srgbClr val="C00000"/>
                </a:solidFill>
                <a:uFillTx/>
                <a:latin typeface="+mn-ea"/>
                <a:ea typeface="+mn-ea"/>
                <a:cs typeface="+mn-cs"/>
              </a:rPr>
              <a:t>”</a:t>
            </a:r>
            <a:endParaRPr kumimoji="0" lang="en-US" altLang="zh-CN" sz="2400" b="0" i="0" u="none" strike="noStrike" kern="1200" cap="none" spc="150" normalizeH="0" baseline="0" noProof="1">
              <a:solidFill>
                <a:srgbClr val="C00000"/>
              </a:solidFill>
              <a:uFillTx/>
              <a:latin typeface="+mn-ea"/>
              <a:ea typeface="+mn-ea"/>
              <a:cs typeface="+mn-cs"/>
            </a:endParaRPr>
          </a:p>
          <a:p>
            <a:pPr marL="0" marR="0" indent="0" algn="l" defTabSz="51435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+mn-ea"/>
                <a:ea typeface="+mn-ea"/>
                <a:cs typeface="+mn-ea"/>
              </a:rPr>
              <a:t>（二）游戏与教学的整合中需要避免的误区：</a:t>
            </a:r>
            <a:endParaRPr kumimoji="0" lang="zh-CN" altLang="en-US" sz="2400" b="0" i="0" u="none" strike="noStrike" kern="1200" cap="none" spc="150" normalizeH="0" baseline="0" noProof="1">
              <a:solidFill>
                <a:srgbClr val="303030"/>
              </a:solidFill>
              <a:uFillTx/>
              <a:latin typeface="+mn-ea"/>
              <a:ea typeface="+mn-ea"/>
              <a:cs typeface="+mn-ea"/>
            </a:endParaRPr>
          </a:p>
          <a:p>
            <a:pPr marL="0" marR="0" indent="0" algn="l" defTabSz="51435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+mn-ea"/>
                <a:ea typeface="+mn-ea"/>
                <a:cs typeface="+mn-ea"/>
              </a:rPr>
              <a:t>1.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+mn-ea"/>
                <a:ea typeface="+mn-ea"/>
                <a:cs typeface="+mn-ea"/>
              </a:rPr>
              <a:t>过于强调游戏的教育性，仅将自己定位为指导者；</a:t>
            </a:r>
            <a:endParaRPr kumimoji="0" lang="zh-CN" altLang="en-US" sz="2400" b="0" i="0" u="none" strike="noStrike" kern="1200" cap="none" spc="150" normalizeH="0" baseline="0" noProof="1">
              <a:solidFill>
                <a:srgbClr val="303030"/>
              </a:solidFill>
              <a:uFillTx/>
              <a:latin typeface="+mn-ea"/>
              <a:ea typeface="+mn-ea"/>
              <a:cs typeface="+mn-ea"/>
            </a:endParaRPr>
          </a:p>
          <a:p>
            <a:pPr marL="0" marR="0" indent="0" algn="l" defTabSz="51435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+mn-ea"/>
                <a:ea typeface="+mn-ea"/>
                <a:cs typeface="+mn-ea"/>
              </a:rPr>
              <a:t>2.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+mn-ea"/>
                <a:ea typeface="+mn-ea"/>
                <a:cs typeface="+mn-ea"/>
              </a:rPr>
              <a:t>过于强调儿童的自发性，认为游戏活动无须教师过多指导；</a:t>
            </a:r>
            <a:endParaRPr kumimoji="0" lang="zh-CN" altLang="en-US" sz="2400" b="0" i="0" u="none" strike="noStrike" kern="1200" cap="none" spc="150" normalizeH="0" baseline="0" noProof="1">
              <a:solidFill>
                <a:srgbClr val="303030"/>
              </a:solidFill>
              <a:uFillTx/>
              <a:latin typeface="+mn-ea"/>
              <a:ea typeface="+mn-ea"/>
              <a:cs typeface="+mn-ea"/>
            </a:endParaRPr>
          </a:p>
          <a:p>
            <a:pPr marL="0" marR="0" indent="0" algn="l" defTabSz="51435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+mn-ea"/>
                <a:ea typeface="+mn-ea"/>
                <a:cs typeface="+mn-ea"/>
              </a:rPr>
              <a:t>3.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+mn-ea"/>
                <a:ea typeface="+mn-ea"/>
                <a:cs typeface="+mn-ea"/>
              </a:rPr>
              <a:t>过于重视结果而轻视过程。</a:t>
            </a:r>
            <a:endParaRPr kumimoji="0" lang="zh-CN" altLang="en-US" sz="2400" b="0" i="0" u="none" strike="noStrike" kern="1200" cap="none" spc="150" normalizeH="0" baseline="0" noProof="1">
              <a:solidFill>
                <a:srgbClr val="303030"/>
              </a:solidFill>
              <a:uFillTx/>
              <a:latin typeface="+mn-ea"/>
              <a:ea typeface="+mn-ea"/>
              <a:cs typeface="+mn-ea"/>
            </a:endParaRPr>
          </a:p>
          <a:p>
            <a:pPr marL="171450" marR="0" indent="-214630" algn="l" defTabSz="51435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endParaRPr kumimoji="0" lang="zh-CN" altLang="en-US" sz="2400" b="0" i="0" u="none" strike="noStrike" kern="1200" cap="none" spc="150" normalizeH="0" baseline="0" noProof="1">
              <a:solidFill>
                <a:srgbClr val="303030"/>
              </a:solidFill>
              <a:uFillTx/>
              <a:latin typeface="+mn-ea"/>
              <a:ea typeface="+mn-ea"/>
              <a:cs typeface="+mn-ea"/>
            </a:endParaRPr>
          </a:p>
        </p:txBody>
      </p:sp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501650" y="342900"/>
            <a:ext cx="8140700" cy="441325"/>
          </a:xfrm>
        </p:spPr>
        <p:txBody>
          <a:bodyPr lIns="91440" tIns="45720" rIns="91440" bIns="45720" rtlCol="0" anchor="b" anchorCtr="0">
            <a:noAutofit/>
          </a:bodyPr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20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幼圆" charset="-122"/>
                <a:cs typeface="+mj-cs"/>
                <a:sym typeface="微软雅黑" panose="020B0503020204020204" pitchFamily="34" charset="-122"/>
              </a:rPr>
              <a:t>第二节 游戏在幼儿园中的地位</a:t>
            </a:r>
            <a:endParaRPr kumimoji="0" lang="zh-CN" altLang="en-US" sz="3200" b="1" i="0" u="none" strike="noStrike" kern="1200" cap="none" spc="200" normalizeH="0" baseline="0" noProof="1">
              <a:solidFill>
                <a:srgbClr val="303030"/>
              </a:solidFill>
              <a:uFillTx/>
              <a:latin typeface="Arial" panose="020B0604020202020204" pitchFamily="34" charset="0"/>
              <a:ea typeface="幼圆" charset="-122"/>
              <a:cs typeface="+mj-cs"/>
              <a:sym typeface="微软雅黑" panose="020B0503020204020204" pitchFamily="34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2" name="墨迹 1"/>
              <p14:cNvContentPartPr/>
              <p14:nvPr/>
            </p14:nvContentPartPr>
            <p14:xfrm>
              <a:off x="2366010" y="1990725"/>
              <a:ext cx="1419860" cy="56261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2"/>
            </p:blipFill>
            <p:spPr>
              <a:xfrm>
                <a:off x="2366010" y="1990725"/>
                <a:ext cx="1419860" cy="562610"/>
              </a:xfrm>
              <a:prstGeom prst="rect"/>
            </p:spPr>
          </p:pic>
        </mc:Fallback>
      </mc:AlternateContent>
    </p:spTree>
    <p:custDataLst>
      <p:tags r:id="rId3"/>
    </p:custData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13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13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charRg st="3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charRg st="3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1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charRg st="41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charRg st="41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2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charRg st="62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charRg st="62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7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charRg st="87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charRg st="87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6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charRg st="116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charRg st="116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1285" y="398145"/>
            <a:ext cx="664718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600" b="1" dirty="0" smtClean="0">
                <a:solidFill>
                  <a:srgbClr val="003300"/>
                </a:solidFill>
              </a:rPr>
              <a:t>三、</a:t>
            </a:r>
            <a:r>
              <a:rPr lang="zh-CN" altLang="en-US" sz="3600" b="1" dirty="0" smtClean="0">
                <a:solidFill>
                  <a:srgbClr val="003300"/>
                </a:solidFill>
                <a:sym typeface="+mn-ea"/>
              </a:rPr>
              <a:t>影响儿童</a:t>
            </a:r>
            <a:r>
              <a:rPr lang="zh-CN" altLang="en-US" sz="3600" b="1" dirty="0" smtClean="0">
                <a:solidFill>
                  <a:srgbClr val="003300"/>
                </a:solidFill>
              </a:rPr>
              <a:t>游戏的因素</a:t>
            </a:r>
            <a:endParaRPr lang="zh-CN" altLang="en-US" sz="3600" b="1" dirty="0" smtClean="0">
              <a:solidFill>
                <a:srgbClr val="003300"/>
              </a:solidFill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1468120" y="2620645"/>
            <a:ext cx="2684145" cy="26282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5151120" y="3256280"/>
            <a:ext cx="2684145" cy="26282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1324610" y="1652270"/>
            <a:ext cx="2971165" cy="35210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7" name="文本框 26"/>
          <p:cNvSpPr txBox="1"/>
          <p:nvPr>
            <p:custDataLst>
              <p:tags r:id="rId4"/>
            </p:custDataLst>
          </p:nvPr>
        </p:nvSpPr>
        <p:spPr>
          <a:xfrm>
            <a:off x="1995805" y="1885315"/>
            <a:ext cx="1630045" cy="151892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12450" b="1" spc="-150" dirty="0">
                <a:ln>
                  <a:solidFill>
                    <a:schemeClr val="accent1">
                      <a:shade val="50000"/>
                    </a:schemeClr>
                  </a:solidFill>
                </a:ln>
                <a:pattFill prst="ltUpDiag">
                  <a:fgClr>
                    <a:schemeClr val="accent1"/>
                  </a:fgClr>
                  <a:bgClr>
                    <a:schemeClr val="bg1"/>
                  </a:bgClr>
                </a:patt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01</a:t>
            </a:r>
            <a:endParaRPr lang="zh-CN" altLang="en-US" sz="12450" b="1" spc="-150" dirty="0">
              <a:ln>
                <a:solidFill>
                  <a:schemeClr val="accent1">
                    <a:shade val="50000"/>
                  </a:schemeClr>
                </a:solidFill>
              </a:ln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5"/>
            </p:custDataLst>
          </p:nvPr>
        </p:nvSpPr>
        <p:spPr>
          <a:xfrm>
            <a:off x="1607185" y="3566795"/>
            <a:ext cx="2406650" cy="287655"/>
          </a:xfrm>
          <a:prstGeom prst="rect">
            <a:avLst/>
          </a:prstGeom>
          <a:noFill/>
        </p:spPr>
        <p:txBody>
          <a:bodyPr wrap="none" lIns="76200" tIns="28575" rIns="57150" bIns="28575" rtlCol="0">
            <a:no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100000"/>
            </a:pP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主观因素</a:t>
            </a:r>
            <a:endParaRPr lang="zh-CN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1606550" y="4204970"/>
            <a:ext cx="2406650" cy="730885"/>
          </a:xfrm>
          <a:prstGeom prst="rect">
            <a:avLst/>
          </a:prstGeom>
          <a:noFill/>
        </p:spPr>
        <p:txBody>
          <a:bodyPr wrap="square" lIns="76200" tIns="0" rIns="61912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年龄、性别差异、个别差异、健康和情绪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5007610" y="1652270"/>
            <a:ext cx="2971165" cy="41567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3" name="文本框 32"/>
          <p:cNvSpPr txBox="1"/>
          <p:nvPr>
            <p:custDataLst>
              <p:tags r:id="rId8"/>
            </p:custDataLst>
          </p:nvPr>
        </p:nvSpPr>
        <p:spPr>
          <a:xfrm>
            <a:off x="5290185" y="3566795"/>
            <a:ext cx="2406650" cy="287655"/>
          </a:xfrm>
          <a:prstGeom prst="rect">
            <a:avLst/>
          </a:prstGeom>
          <a:noFill/>
        </p:spPr>
        <p:txBody>
          <a:bodyPr wrap="none" lIns="76200" tIns="28575" rIns="57150" bIns="28575" rtlCol="0">
            <a:no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100000"/>
            </a:pP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客观因素</a:t>
            </a:r>
            <a:endParaRPr lang="zh-CN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5151120" y="4204970"/>
            <a:ext cx="2684145" cy="1515745"/>
          </a:xfrm>
          <a:prstGeom prst="rect">
            <a:avLst/>
          </a:prstGeom>
          <a:noFill/>
        </p:spPr>
        <p:txBody>
          <a:bodyPr wrap="square" lIns="76200" tIns="0" rIns="61912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物理环境因素：游戏场地、游戏材料、游戏时间</a:t>
            </a:r>
            <a:endParaRPr lang="zh-CN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社会环境因素：家庭、伙伴关系、媒体、电子游戏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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5678805" y="1885315"/>
            <a:ext cx="1630045" cy="151892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12450" b="1" spc="-150" dirty="0">
                <a:ln>
                  <a:solidFill>
                    <a:schemeClr val="accent1">
                      <a:shade val="50000"/>
                    </a:schemeClr>
                  </a:solidFill>
                </a:ln>
                <a:pattFill prst="ltUpDiag">
                  <a:fgClr>
                    <a:schemeClr val="accent1"/>
                  </a:fgClr>
                  <a:bgClr>
                    <a:schemeClr val="bg1"/>
                  </a:bgClr>
                </a:patt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02</a:t>
            </a:r>
            <a:endParaRPr lang="zh-CN" altLang="en-US" sz="12450" b="1" spc="-150" dirty="0">
              <a:ln>
                <a:solidFill>
                  <a:schemeClr val="accent1">
                    <a:shade val="50000"/>
                  </a:schemeClr>
                </a:solidFill>
              </a:ln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0" name="任意多边形: 形状 29"/>
          <p:cNvSpPr/>
          <p:nvPr>
            <p:custDataLst>
              <p:tags r:id="rId11"/>
            </p:custDataLst>
          </p:nvPr>
        </p:nvSpPr>
        <p:spPr>
          <a:xfrm>
            <a:off x="4615815" y="3644900"/>
            <a:ext cx="71755" cy="143510"/>
          </a:xfrm>
          <a:custGeom>
            <a:avLst/>
            <a:gdLst>
              <a:gd name="connsiteX0" fmla="*/ 0 w 3326219"/>
              <a:gd name="connsiteY0" fmla="*/ 0 h 6652437"/>
              <a:gd name="connsiteX1" fmla="*/ 3326219 w 3326219"/>
              <a:gd name="connsiteY1" fmla="*/ 3326219 h 6652437"/>
              <a:gd name="connsiteX2" fmla="*/ 0 w 3326219"/>
              <a:gd name="connsiteY2" fmla="*/ 6652437 h 665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6219" h="6652437">
                <a:moveTo>
                  <a:pt x="0" y="0"/>
                </a:moveTo>
                <a:lnTo>
                  <a:pt x="3326219" y="3326219"/>
                </a:lnTo>
                <a:lnTo>
                  <a:pt x="0" y="66524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custDataLst>
      <p:tags r:id="rId12"/>
    </p:custDataLst>
  </p:cSld>
  <p:clrMapOvr>
    <a:masterClrMapping/>
  </p:clrMapOvr>
  <p:transition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2745" y="327660"/>
            <a:ext cx="469392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600" b="1" dirty="0" smtClean="0">
                <a:solidFill>
                  <a:srgbClr val="003300"/>
                </a:solidFill>
              </a:rPr>
              <a:t>四、儿童游戏的分类</a:t>
            </a:r>
            <a:endParaRPr lang="zh-CN" altLang="en-US" sz="3600" b="1" dirty="0" smtClean="0">
              <a:solidFill>
                <a:srgbClr val="003300"/>
              </a:solidFill>
            </a:endParaRPr>
          </a:p>
        </p:txBody>
      </p:sp>
      <p:sp>
        <p:nvSpPr>
          <p:cNvPr id="8" name="Заголовок 7"/>
          <p:cNvSpPr txBox="1"/>
          <p:nvPr>
            <p:custDataLst>
              <p:tags r:id="rId1"/>
            </p:custDataLst>
          </p:nvPr>
        </p:nvSpPr>
        <p:spPr>
          <a:xfrm>
            <a:off x="511739" y="1963906"/>
            <a:ext cx="1696179" cy="1389948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marR="0" indent="0" algn="l" defTabSz="2438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8000" b="1" kern="1200" baseline="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marR="0" lvl="0" indent="0" algn="ctr" defTabSz="2438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/>
            </a:pPr>
            <a:r>
              <a:rPr kumimoji="0" lang="ru-RU" sz="75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01</a:t>
            </a:r>
            <a:endParaRPr kumimoji="0" lang="ru-RU" sz="75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 useBgFill="1">
        <p:nvSpPr>
          <p:cNvPr id="9" name="Прямоугольник 1"/>
          <p:cNvSpPr/>
          <p:nvPr>
            <p:custDataLst>
              <p:tags r:id="rId2"/>
            </p:custDataLst>
          </p:nvPr>
        </p:nvSpPr>
        <p:spPr>
          <a:xfrm>
            <a:off x="609438" y="2878496"/>
            <a:ext cx="1500782" cy="3842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ru-RU" sz="6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194014" y="3221673"/>
            <a:ext cx="2331631" cy="1739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zh-CN" sz="1600" b="1" i="0" kern="1200" cap="none" spc="15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儿童游戏的认知分类</a:t>
            </a:r>
            <a:endParaRPr kumimoji="0" lang="zh-CN" altLang="zh-CN" sz="1050" b="0" i="0" kern="1200" cap="none" spc="150" normalizeH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zh-CN" sz="1050" b="0" i="0" kern="1200" cap="none" spc="15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皮亚杰认知发展论为代表</a:t>
            </a:r>
            <a:endParaRPr kumimoji="0" lang="zh-CN" altLang="zh-CN" sz="1050" b="0" i="0" kern="1200" cap="none" spc="150" normalizeH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zh-CN" sz="1400" b="0" i="0" kern="1200" cap="none" spc="15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感觉运动游戏</a:t>
            </a:r>
            <a:endParaRPr kumimoji="0" lang="zh-CN" altLang="zh-CN" sz="1400" b="0" i="0" kern="1200" cap="none" spc="150" normalizeH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zh-CN" sz="1400" b="0" i="0" kern="1200" cap="none" spc="15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象征性游戏</a:t>
            </a:r>
            <a:endParaRPr kumimoji="0" lang="zh-CN" altLang="zh-CN" sz="1400" b="0" i="0" kern="1200" cap="none" spc="150" normalizeH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zh-CN" sz="1400" b="0" i="0" kern="1200" cap="none" spc="15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结构游戏</a:t>
            </a:r>
            <a:endParaRPr kumimoji="0" lang="zh-CN" altLang="zh-CN" sz="1400" b="0" i="0" kern="1200" cap="none" spc="150" normalizeH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zh-CN" sz="1400" b="0" i="0" kern="1200" cap="none" spc="15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规则游戏</a:t>
            </a:r>
            <a:endParaRPr kumimoji="0" lang="zh-CN" altLang="zh-CN" sz="1400" b="0" i="0" kern="1200" cap="none" spc="150" normalizeH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Заголовок 7"/>
          <p:cNvSpPr txBox="1"/>
          <p:nvPr>
            <p:custDataLst>
              <p:tags r:id="rId4"/>
            </p:custDataLst>
          </p:nvPr>
        </p:nvSpPr>
        <p:spPr>
          <a:xfrm>
            <a:off x="3698028" y="1963906"/>
            <a:ext cx="1696179" cy="1389948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marR="0" indent="0" algn="l" defTabSz="2438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8000" b="1" kern="1200" baseline="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marR="0" lvl="0" indent="0" algn="ctr" defTabSz="2438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/>
            </a:pPr>
            <a:r>
              <a:rPr kumimoji="0" lang="ru-RU" sz="7500" b="1" i="0" u="none" strike="noStrike" kern="1200" cap="none" spc="0" normalizeH="0" baseline="0" noProof="0" dirty="0">
                <a:ln>
                  <a:noFill/>
                </a:ln>
                <a:solidFill>
                  <a:srgbClr val="3498DB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02</a:t>
            </a:r>
            <a:endParaRPr kumimoji="0" lang="ru-RU" sz="7500" b="1" i="0" u="none" strike="noStrike" kern="1200" cap="none" spc="0" normalizeH="0" baseline="0" noProof="0" dirty="0">
              <a:ln>
                <a:noFill/>
              </a:ln>
              <a:solidFill>
                <a:srgbClr val="3498DB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 useBgFill="1">
        <p:nvSpPr>
          <p:cNvPr id="12" name="Прямоугольник 71"/>
          <p:cNvSpPr/>
          <p:nvPr>
            <p:custDataLst>
              <p:tags r:id="rId5"/>
            </p:custDataLst>
          </p:nvPr>
        </p:nvSpPr>
        <p:spPr>
          <a:xfrm>
            <a:off x="3795726" y="2878496"/>
            <a:ext cx="1500782" cy="3842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ru-RU" sz="6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3380302" y="3221673"/>
            <a:ext cx="2331631" cy="2258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zh-CN" sz="1400" b="1" i="0" kern="1200" cap="none" spc="15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儿童社会性发展的分类</a:t>
            </a:r>
            <a:endParaRPr kumimoji="0" lang="zh-CN" altLang="zh-CN" sz="1050" b="0" i="0" kern="1200" cap="none" spc="150" normalizeH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zh-CN" sz="1050" b="0" i="0" kern="1200" cap="none" spc="15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以帕登的研究为代表</a:t>
            </a:r>
            <a:endParaRPr kumimoji="0" lang="zh-CN" altLang="zh-CN" sz="1050" b="0" i="0" kern="1200" cap="none" spc="150" normalizeH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zh-CN" sz="1400" b="0" i="0" kern="1200" cap="none" spc="15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偶然的行为</a:t>
            </a:r>
            <a:endParaRPr kumimoji="0" lang="zh-CN" altLang="zh-CN" sz="1400" b="0" i="0" kern="1200" cap="none" spc="150" normalizeH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zh-CN" sz="1400" b="0" i="0" kern="1200" cap="none" spc="15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游戏的旁观者</a:t>
            </a:r>
            <a:endParaRPr kumimoji="0" lang="zh-CN" altLang="zh-CN" sz="1400" b="0" i="0" kern="1200" cap="none" spc="150" normalizeH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zh-CN" sz="1400" b="0" i="0" kern="1200" cap="none" spc="15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单独的游戏</a:t>
            </a:r>
            <a:endParaRPr kumimoji="0" lang="zh-CN" altLang="zh-CN" sz="1400" b="0" i="0" kern="1200" cap="none" spc="150" normalizeH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zh-CN" sz="1400" b="0" i="0" kern="1200" cap="none" spc="15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平行的游戏</a:t>
            </a:r>
            <a:endParaRPr kumimoji="0" lang="zh-CN" altLang="zh-CN" sz="1400" b="0" i="0" kern="1200" cap="none" spc="150" normalizeH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zh-CN" sz="1400" b="0" i="0" kern="1200" cap="none" spc="15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联合的游戏</a:t>
            </a:r>
            <a:endParaRPr kumimoji="0" lang="zh-CN" altLang="zh-CN" sz="1400" b="0" i="0" kern="1200" cap="none" spc="150" normalizeH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zh-CN" sz="1400" b="0" i="0" kern="1200" cap="none" spc="15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合作的游戏</a:t>
            </a:r>
            <a:endParaRPr kumimoji="0" lang="zh-CN" altLang="zh-CN" sz="1400" b="0" i="0" kern="1200" cap="none" spc="150" normalizeH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Заголовок 7"/>
          <p:cNvSpPr txBox="1"/>
          <p:nvPr>
            <p:custDataLst>
              <p:tags r:id="rId7"/>
            </p:custDataLst>
          </p:nvPr>
        </p:nvSpPr>
        <p:spPr>
          <a:xfrm>
            <a:off x="6884316" y="1963906"/>
            <a:ext cx="1696179" cy="1389948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marR="0" indent="0" algn="l" defTabSz="2438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8000" b="1" kern="1200" baseline="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marL="0" marR="0" lvl="0" indent="0" algn="ctr" defTabSz="2438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/>
            </a:pPr>
            <a:r>
              <a:rPr kumimoji="0" lang="ru-RU" sz="7500" b="1" i="0" u="none" strike="noStrike" kern="1200" cap="none" spc="0" normalizeH="0" baseline="0" noProof="0" dirty="0">
                <a:ln>
                  <a:noFill/>
                </a:ln>
                <a:solidFill>
                  <a:srgbClr val="1AA3AA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03</a:t>
            </a:r>
            <a:endParaRPr kumimoji="0" lang="ru-RU" sz="7500" b="1" i="0" u="none" strike="noStrike" kern="1200" cap="none" spc="0" normalizeH="0" baseline="0" noProof="0" dirty="0">
              <a:ln>
                <a:noFill/>
              </a:ln>
              <a:solidFill>
                <a:srgbClr val="1AA3AA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 useBgFill="1">
        <p:nvSpPr>
          <p:cNvPr id="15" name="Прямоугольник 82"/>
          <p:cNvSpPr/>
          <p:nvPr>
            <p:custDataLst>
              <p:tags r:id="rId8"/>
            </p:custDataLst>
          </p:nvPr>
        </p:nvSpPr>
        <p:spPr>
          <a:xfrm>
            <a:off x="6982015" y="2885885"/>
            <a:ext cx="1500782" cy="3842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ru-RU" sz="6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文本框 18"/>
          <p:cNvSpPr txBox="1"/>
          <p:nvPr>
            <p:custDataLst>
              <p:tags r:id="rId9"/>
            </p:custDataLst>
          </p:nvPr>
        </p:nvSpPr>
        <p:spPr>
          <a:xfrm>
            <a:off x="6567411" y="3221673"/>
            <a:ext cx="2331631" cy="129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zh-CN" sz="1400" b="1" i="0" kern="1200" cap="none" spc="15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儿童游戏的教育作用的分类</a:t>
            </a:r>
            <a:endParaRPr kumimoji="0" lang="zh-CN" altLang="zh-CN" sz="1400" b="1" i="0" kern="1200" cap="none" spc="150" normalizeH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zh-CN" sz="1600" b="0" i="0" kern="1200" cap="none" spc="15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创造性游戏</a:t>
            </a:r>
            <a:endParaRPr kumimoji="0" lang="zh-CN" altLang="zh-CN" sz="1600" b="0" i="0" kern="1200" cap="none" spc="150" normalizeH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zh-CN" sz="1600" b="0" i="0" kern="1200" cap="none" spc="150" normalizeH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有规则游戏</a:t>
            </a:r>
            <a:endParaRPr kumimoji="0" lang="zh-CN" altLang="zh-CN" sz="1600" b="0" i="0" kern="1200" cap="none" spc="150" normalizeH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: 圆角 4"/>
          <p:cNvSpPr/>
          <p:nvPr>
            <p:custDataLst>
              <p:tags r:id="rId10"/>
            </p:custDataLst>
          </p:nvPr>
        </p:nvSpPr>
        <p:spPr>
          <a:xfrm>
            <a:off x="10110" y="1844040"/>
            <a:ext cx="2699437" cy="3546706"/>
          </a:xfrm>
          <a:prstGeom prst="round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矩形: 圆角 19"/>
          <p:cNvSpPr/>
          <p:nvPr>
            <p:custDataLst>
              <p:tags r:id="rId11"/>
            </p:custDataLst>
          </p:nvPr>
        </p:nvSpPr>
        <p:spPr>
          <a:xfrm>
            <a:off x="3189831" y="1851429"/>
            <a:ext cx="2699437" cy="354670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矩形: 圆角 20"/>
          <p:cNvSpPr/>
          <p:nvPr>
            <p:custDataLst>
              <p:tags r:id="rId12"/>
            </p:custDataLst>
          </p:nvPr>
        </p:nvSpPr>
        <p:spPr>
          <a:xfrm>
            <a:off x="6397465" y="1844040"/>
            <a:ext cx="2699437" cy="3546706"/>
          </a:xfrm>
          <a:prstGeom prst="round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custDataLst>
      <p:tags r:id="rId13"/>
    </p:custDataLst>
  </p:cSld>
  <p:clrMapOvr>
    <a:masterClrMapping/>
  </p:clrMapOvr>
  <p:transition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xfrm>
            <a:off x="427038" y="420688"/>
            <a:ext cx="8291513" cy="698500"/>
          </a:xfrm>
        </p:spPr>
        <p:txBody>
          <a:bodyPr lIns="91440" tIns="45720" rIns="91440" bIns="45720" rtlCol="0" anchor="b" anchorCtr="0">
            <a:noAutofit/>
          </a:bodyPr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20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幼圆" charset="-122"/>
                <a:cs typeface="+mj-cs"/>
                <a:sym typeface="微软雅黑" panose="020B0503020204020204" pitchFamily="34" charset="-122"/>
              </a:rPr>
              <a:t>第四节 儿童游戏分类</a:t>
            </a:r>
            <a:endParaRPr kumimoji="0" lang="zh-CN" altLang="en-US" sz="3200" b="1" i="0" u="none" strike="noStrike" kern="1200" cap="none" spc="200" normalizeH="0" baseline="0" noProof="1">
              <a:solidFill>
                <a:srgbClr val="303030"/>
              </a:solidFill>
              <a:uFillTx/>
              <a:latin typeface="Arial" panose="020B0604020202020204" pitchFamily="34" charset="0"/>
              <a:ea typeface="幼圆" charset="-122"/>
              <a:cs typeface="+mj-cs"/>
              <a:sym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5450" y="1119188"/>
            <a:ext cx="8423275" cy="5359400"/>
          </a:xfrm>
        </p:spPr>
        <p:txBody>
          <a:bodyPr lIns="91440" tIns="45720" rIns="91440" bIns="45720" rtlCol="0">
            <a:normAutofit lnSpcReduction="20000"/>
          </a:bodyPr>
          <a:p>
            <a:pPr marL="171450" marR="0" indent="-171450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2400" b="0" i="0" u="none" strike="noStrike" kern="1200" cap="none" spc="150" normalizeH="0" baseline="0" noProof="1">
                <a:solidFill>
                  <a:schemeClr val="tx1">
                    <a:lumMod val="50000"/>
                  </a:schemeClr>
                </a:solidFill>
                <a:uFillTx/>
                <a:latin typeface="Arial" panose="020B0604020202020204" pitchFamily="34" charset="0"/>
                <a:ea typeface="幼圆" charset="-122"/>
                <a:cs typeface="+mn-cs"/>
              </a:rPr>
              <a:t>分类方法：以理论假设为指导、以自然观察为指导</a:t>
            </a:r>
            <a:endParaRPr kumimoji="0" lang="zh-CN" altLang="en-US" sz="2400" b="0" i="0" u="none" strike="noStrike" kern="1200" cap="none" spc="150" normalizeH="0" baseline="0" noProof="1">
              <a:solidFill>
                <a:schemeClr val="tx1">
                  <a:lumMod val="50000"/>
                </a:schemeClr>
              </a:solidFill>
              <a:uFillTx/>
              <a:latin typeface="Arial" panose="020B0604020202020204" pitchFamily="34" charset="0"/>
              <a:ea typeface="幼圆" charset="-122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0" i="0" u="none" strike="noStrike" kern="1200" cap="none" spc="150" normalizeH="0" baseline="0" noProof="1">
                <a:solidFill>
                  <a:schemeClr val="tx1">
                    <a:lumMod val="50000"/>
                  </a:schemeClr>
                </a:solidFill>
                <a:uFillTx/>
                <a:latin typeface="Arial" panose="020B0604020202020204" pitchFamily="34" charset="0"/>
                <a:ea typeface="幼圆" charset="-122"/>
                <a:cs typeface="+mn-cs"/>
              </a:rPr>
              <a:t>二、儿童社会性发展的分类：</a:t>
            </a:r>
            <a:endParaRPr kumimoji="0" lang="zh-CN" altLang="en-US" sz="2400" b="0" i="0" u="none" strike="noStrike" kern="1200" cap="none" spc="150" normalizeH="0" baseline="0" noProof="1">
              <a:solidFill>
                <a:schemeClr val="tx1">
                  <a:lumMod val="50000"/>
                </a:schemeClr>
              </a:solidFill>
              <a:uFillTx/>
              <a:latin typeface="Arial" panose="020B0604020202020204" pitchFamily="34" charset="0"/>
              <a:ea typeface="幼圆" charset="-122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kern="1200" cap="none" spc="150" normalizeH="0" baseline="0" noProof="1">
                <a:solidFill>
                  <a:schemeClr val="tx1">
                    <a:lumMod val="50000"/>
                  </a:schemeClr>
                </a:solidFill>
                <a:uFillTx/>
                <a:latin typeface="Arial" panose="020B0604020202020204" pitchFamily="34" charset="0"/>
                <a:ea typeface="幼圆" charset="-122"/>
                <a:cs typeface="+mn-cs"/>
              </a:rPr>
              <a:t>1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chemeClr val="tx1">
                    <a:lumMod val="50000"/>
                  </a:schemeClr>
                </a:solidFill>
                <a:uFillTx/>
                <a:latin typeface="Arial" panose="020B0604020202020204" pitchFamily="34" charset="0"/>
                <a:ea typeface="幼圆" charset="-122"/>
                <a:cs typeface="+mn-cs"/>
              </a:rPr>
              <a:t>、偶然的行为 </a:t>
            </a:r>
            <a:endParaRPr kumimoji="0" lang="zh-CN" altLang="en-US" sz="2400" b="0" i="0" u="none" strike="noStrike" kern="1200" cap="none" spc="150" normalizeH="0" baseline="0" noProof="1">
              <a:solidFill>
                <a:schemeClr val="tx1">
                  <a:lumMod val="50000"/>
                </a:schemeClr>
              </a:solidFill>
              <a:uFillTx/>
              <a:latin typeface="Arial" panose="020B0604020202020204" pitchFamily="34" charset="0"/>
              <a:ea typeface="幼圆" charset="-122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kern="1200" cap="none" spc="150" normalizeH="0" baseline="0" noProof="1">
                <a:solidFill>
                  <a:schemeClr val="tx1">
                    <a:lumMod val="50000"/>
                  </a:schemeClr>
                </a:solidFill>
                <a:uFillTx/>
                <a:latin typeface="Arial" panose="020B0604020202020204" pitchFamily="34" charset="0"/>
                <a:ea typeface="幼圆" charset="-122"/>
                <a:cs typeface="+mn-cs"/>
              </a:rPr>
              <a:t>2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chemeClr val="tx1">
                    <a:lumMod val="50000"/>
                  </a:schemeClr>
                </a:solidFill>
                <a:uFillTx/>
                <a:latin typeface="Arial" panose="020B0604020202020204" pitchFamily="34" charset="0"/>
                <a:ea typeface="幼圆" charset="-122"/>
                <a:cs typeface="+mn-cs"/>
              </a:rPr>
              <a:t>、游戏的旁观者 </a:t>
            </a:r>
            <a:endParaRPr kumimoji="0" lang="zh-CN" altLang="en-US" sz="2400" b="0" i="0" u="none" strike="noStrike" kern="1200" cap="none" spc="150" normalizeH="0" baseline="0" noProof="1">
              <a:solidFill>
                <a:schemeClr val="tx1">
                  <a:lumMod val="50000"/>
                </a:schemeClr>
              </a:solidFill>
              <a:uFillTx/>
              <a:latin typeface="Arial" panose="020B0604020202020204" pitchFamily="34" charset="0"/>
              <a:ea typeface="幼圆" charset="-122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kern="1200" cap="none" spc="150" normalizeH="0" baseline="0" noProof="1">
                <a:solidFill>
                  <a:schemeClr val="tx1">
                    <a:lumMod val="50000"/>
                  </a:schemeClr>
                </a:solidFill>
                <a:uFillTx/>
                <a:latin typeface="Arial" panose="020B0604020202020204" pitchFamily="34" charset="0"/>
                <a:ea typeface="幼圆" charset="-122"/>
                <a:cs typeface="+mn-cs"/>
              </a:rPr>
              <a:t>3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chemeClr val="tx1">
                    <a:lumMod val="50000"/>
                  </a:schemeClr>
                </a:solidFill>
                <a:uFillTx/>
                <a:latin typeface="Arial" panose="020B0604020202020204" pitchFamily="34" charset="0"/>
                <a:ea typeface="幼圆" charset="-122"/>
                <a:cs typeface="+mn-cs"/>
              </a:rPr>
              <a:t>、单独的游戏</a:t>
            </a:r>
            <a:endParaRPr kumimoji="0" lang="zh-CN" altLang="en-US" sz="2400" b="0" i="0" u="none" strike="noStrike" kern="1200" cap="none" spc="150" normalizeH="0" baseline="0" noProof="1">
              <a:solidFill>
                <a:schemeClr val="tx1">
                  <a:lumMod val="50000"/>
                </a:schemeClr>
              </a:solidFill>
              <a:uFillTx/>
              <a:latin typeface="Arial" panose="020B0604020202020204" pitchFamily="34" charset="0"/>
              <a:ea typeface="幼圆" charset="-122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kern="1200" cap="none" spc="150" normalizeH="0" baseline="0" noProof="1">
                <a:solidFill>
                  <a:schemeClr val="tx1">
                    <a:lumMod val="50000"/>
                  </a:schemeClr>
                </a:solidFill>
                <a:uFillTx/>
                <a:latin typeface="Arial" panose="020B0604020202020204" pitchFamily="34" charset="0"/>
                <a:ea typeface="幼圆" charset="-122"/>
                <a:cs typeface="+mn-cs"/>
              </a:rPr>
              <a:t>4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chemeClr val="tx1">
                    <a:lumMod val="50000"/>
                  </a:schemeClr>
                </a:solidFill>
                <a:uFillTx/>
                <a:latin typeface="Arial" panose="020B0604020202020204" pitchFamily="34" charset="0"/>
                <a:ea typeface="幼圆" charset="-122"/>
                <a:cs typeface="+mn-cs"/>
              </a:rPr>
              <a:t>、平行的游戏 </a:t>
            </a:r>
            <a:endParaRPr kumimoji="0" lang="zh-CN" altLang="en-US" sz="2400" b="0" i="0" u="none" strike="noStrike" kern="1200" cap="none" spc="150" normalizeH="0" baseline="0" noProof="1">
              <a:solidFill>
                <a:schemeClr val="tx1">
                  <a:lumMod val="50000"/>
                </a:schemeClr>
              </a:solidFill>
              <a:uFillTx/>
              <a:latin typeface="Arial" panose="020B0604020202020204" pitchFamily="34" charset="0"/>
              <a:ea typeface="幼圆" charset="-122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kern="1200" cap="none" spc="150" normalizeH="0" baseline="0" noProof="1">
                <a:solidFill>
                  <a:schemeClr val="tx1">
                    <a:lumMod val="50000"/>
                  </a:schemeClr>
                </a:solidFill>
                <a:uFillTx/>
                <a:latin typeface="Arial" panose="020B0604020202020204" pitchFamily="34" charset="0"/>
                <a:ea typeface="幼圆" charset="-122"/>
                <a:cs typeface="+mn-cs"/>
              </a:rPr>
              <a:t>5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chemeClr val="tx1">
                    <a:lumMod val="50000"/>
                  </a:schemeClr>
                </a:solidFill>
                <a:uFillTx/>
                <a:latin typeface="Arial" panose="020B0604020202020204" pitchFamily="34" charset="0"/>
                <a:ea typeface="幼圆" charset="-122"/>
                <a:cs typeface="+mn-cs"/>
              </a:rPr>
              <a:t>、联合的游戏 </a:t>
            </a:r>
            <a:endParaRPr kumimoji="0" lang="zh-CN" altLang="en-US" sz="2400" b="0" i="0" u="none" strike="noStrike" kern="1200" cap="none" spc="150" normalizeH="0" baseline="0" noProof="1">
              <a:solidFill>
                <a:schemeClr val="tx1">
                  <a:lumMod val="50000"/>
                </a:schemeClr>
              </a:solidFill>
              <a:uFillTx/>
              <a:latin typeface="Arial" panose="020B0604020202020204" pitchFamily="34" charset="0"/>
              <a:ea typeface="幼圆" charset="-122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kern="1200" cap="none" spc="150" normalizeH="0" baseline="0" noProof="1">
                <a:solidFill>
                  <a:schemeClr val="tx1">
                    <a:lumMod val="50000"/>
                  </a:schemeClr>
                </a:solidFill>
                <a:uFillTx/>
                <a:latin typeface="Arial" panose="020B0604020202020204" pitchFamily="34" charset="0"/>
                <a:ea typeface="幼圆" charset="-122"/>
                <a:cs typeface="+mn-cs"/>
              </a:rPr>
              <a:t>6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chemeClr val="tx1">
                    <a:lumMod val="50000"/>
                  </a:schemeClr>
                </a:solidFill>
                <a:uFillTx/>
                <a:latin typeface="Arial" panose="020B0604020202020204" pitchFamily="34" charset="0"/>
                <a:ea typeface="幼圆" charset="-122"/>
                <a:cs typeface="+mn-cs"/>
              </a:rPr>
              <a:t>、合作的游戏</a:t>
            </a:r>
            <a:endParaRPr kumimoji="0" lang="zh-CN" altLang="en-US" sz="2400" b="0" i="0" u="none" strike="noStrike" kern="1200" cap="none" spc="150" normalizeH="0" baseline="0" noProof="1">
              <a:solidFill>
                <a:schemeClr val="tx1">
                  <a:lumMod val="50000"/>
                </a:schemeClr>
              </a:solidFill>
              <a:uFillTx/>
              <a:latin typeface="Arial" panose="020B0604020202020204" pitchFamily="34" charset="0"/>
              <a:ea typeface="幼圆" charset="-122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400" b="0" i="0" u="none" strike="noStrike" kern="1200" cap="none" spc="150" normalizeH="0" baseline="0" noProof="1">
              <a:solidFill>
                <a:schemeClr val="tx1">
                  <a:lumMod val="50000"/>
                </a:schemeClr>
              </a:solidFill>
              <a:uFillTx/>
              <a:latin typeface="Arial" panose="020B0604020202020204" pitchFamily="34" charset="0"/>
              <a:ea typeface="幼圆" charset="-122"/>
              <a:cs typeface="+mn-cs"/>
            </a:endParaRPr>
          </a:p>
        </p:txBody>
      </p:sp>
      <p:pic>
        <p:nvPicPr>
          <p:cNvPr id="2" name="图片 1" descr="D:\Pictures\微信图片_20170613211726.jpg微信图片_201706132117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22713" y="2605088"/>
            <a:ext cx="4622800" cy="34671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6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charRg st="66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charRg st="66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0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charRg st="80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charRg st="80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9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129" end="1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44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charRg st="144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xfrm>
            <a:off x="427038" y="420688"/>
            <a:ext cx="8291513" cy="698500"/>
          </a:xfrm>
        </p:spPr>
        <p:txBody>
          <a:bodyPr lIns="91440" tIns="45720" rIns="91440" bIns="45720" rtlCol="0" anchor="b" anchorCtr="0">
            <a:noAutofit/>
          </a:bodyPr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20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幼圆" charset="-122"/>
                <a:cs typeface="+mj-cs"/>
                <a:sym typeface="微软雅黑" panose="020B0503020204020204" pitchFamily="34" charset="-122"/>
              </a:rPr>
              <a:t>第四节 儿童游戏分类</a:t>
            </a:r>
            <a:endParaRPr kumimoji="0" lang="zh-CN" altLang="en-US" sz="3200" b="1" i="0" u="none" strike="noStrike" kern="1200" cap="none" spc="200" normalizeH="0" baseline="0" noProof="1">
              <a:solidFill>
                <a:srgbClr val="303030"/>
              </a:solidFill>
              <a:uFillTx/>
              <a:latin typeface="Arial" panose="020B0604020202020204" pitchFamily="34" charset="0"/>
              <a:ea typeface="幼圆" charset="-122"/>
              <a:cs typeface="+mj-cs"/>
              <a:sym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5450" y="1119188"/>
            <a:ext cx="8423275" cy="5359400"/>
          </a:xfrm>
        </p:spPr>
        <p:txBody>
          <a:bodyPr lIns="91440" tIns="45720" rIns="91440" bIns="45720" rtlCol="0">
            <a:normAutofit/>
          </a:bodyPr>
          <a:p>
            <a:pPr marL="171450" marR="0" indent="-171450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2400" b="0" i="0" u="none" strike="noStrike" kern="1200" cap="none" spc="150" normalizeH="0" baseline="0" noProof="1">
                <a:solidFill>
                  <a:schemeClr val="tx1">
                    <a:lumMod val="50000"/>
                  </a:schemeClr>
                </a:solidFill>
                <a:uFillTx/>
                <a:latin typeface="Arial" panose="020B0604020202020204" pitchFamily="34" charset="0"/>
                <a:ea typeface="幼圆" charset="-122"/>
                <a:cs typeface="+mn-cs"/>
              </a:rPr>
              <a:t>分类方法：以理论假设为指导、以自然观察为指导</a:t>
            </a:r>
            <a:endParaRPr kumimoji="0" lang="zh-CN" altLang="en-US" sz="2400" b="0" i="0" u="none" strike="noStrike" kern="1200" cap="none" spc="150" normalizeH="0" baseline="0" noProof="1">
              <a:solidFill>
                <a:schemeClr val="tx1">
                  <a:lumMod val="50000"/>
                </a:schemeClr>
              </a:solidFill>
              <a:uFillTx/>
              <a:latin typeface="Arial" panose="020B0604020202020204" pitchFamily="34" charset="0"/>
              <a:ea typeface="幼圆" charset="-122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0" i="0" u="none" strike="noStrike" kern="1200" cap="none" spc="150" normalizeH="0" baseline="0" noProof="1">
                <a:solidFill>
                  <a:schemeClr val="tx1">
                    <a:lumMod val="50000"/>
                  </a:schemeClr>
                </a:solidFill>
                <a:uFillTx/>
                <a:latin typeface="Arial" panose="020B0604020202020204" pitchFamily="34" charset="0"/>
                <a:ea typeface="幼圆" charset="-122"/>
                <a:cs typeface="+mn-cs"/>
              </a:rPr>
              <a:t>三、儿童游戏的教育作用的分类：</a:t>
            </a:r>
            <a:endParaRPr kumimoji="0" lang="zh-CN" altLang="en-US" sz="2400" b="0" i="0" u="none" strike="noStrike" kern="1200" cap="none" spc="150" normalizeH="0" baseline="0" noProof="1">
              <a:solidFill>
                <a:schemeClr val="tx1">
                  <a:lumMod val="50000"/>
                </a:schemeClr>
              </a:solidFill>
              <a:uFillTx/>
              <a:latin typeface="Arial" panose="020B0604020202020204" pitchFamily="34" charset="0"/>
              <a:ea typeface="幼圆" charset="-122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kern="1200" cap="none" spc="150" normalizeH="0" baseline="0" noProof="1">
                <a:solidFill>
                  <a:schemeClr val="tx1">
                    <a:lumMod val="50000"/>
                  </a:schemeClr>
                </a:solidFill>
                <a:uFillTx/>
                <a:latin typeface="Arial" panose="020B0604020202020204" pitchFamily="34" charset="0"/>
                <a:ea typeface="幼圆" charset="-122"/>
                <a:cs typeface="+mn-cs"/>
              </a:rPr>
              <a:t>1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chemeClr val="tx1">
                    <a:lumMod val="50000"/>
                  </a:schemeClr>
                </a:solidFill>
                <a:uFillTx/>
                <a:latin typeface="Arial" panose="020B0604020202020204" pitchFamily="34" charset="0"/>
                <a:ea typeface="幼圆" charset="-122"/>
                <a:cs typeface="+mn-cs"/>
              </a:rPr>
              <a:t>、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chemeClr val="tx1">
                    <a:lumMod val="50000"/>
                  </a:schemeClr>
                </a:solidFill>
                <a:uFillTx/>
                <a:latin typeface="Arial" panose="020B0604020202020204" pitchFamily="34" charset="0"/>
                <a:ea typeface="幼圆" charset="-122"/>
                <a:cs typeface="+mn-cs"/>
              </a:rPr>
              <a:t>创造性反映现实生活的创造性游戏。（如：角色游戏、表演游戏、结构游戏）</a:t>
            </a:r>
            <a:endParaRPr kumimoji="0" lang="zh-CN" altLang="en-US" sz="2400" b="0" i="0" u="none" strike="noStrike" kern="1200" cap="none" spc="150" normalizeH="0" baseline="0" noProof="1">
              <a:solidFill>
                <a:schemeClr val="tx1">
                  <a:lumMod val="50000"/>
                </a:schemeClr>
              </a:solidFill>
              <a:uFillTx/>
              <a:latin typeface="Arial" panose="020B0604020202020204" pitchFamily="34" charset="0"/>
              <a:ea typeface="幼圆" charset="-122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kern="1200" cap="none" spc="150" normalizeH="0" baseline="0" noProof="1">
                <a:solidFill>
                  <a:schemeClr val="tx1">
                    <a:lumMod val="50000"/>
                  </a:schemeClr>
                </a:solidFill>
                <a:uFillTx/>
                <a:latin typeface="Arial" panose="020B0604020202020204" pitchFamily="34" charset="0"/>
                <a:ea typeface="幼圆" charset="-122"/>
                <a:cs typeface="+mn-cs"/>
              </a:rPr>
              <a:t>2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chemeClr val="tx1">
                    <a:lumMod val="50000"/>
                  </a:schemeClr>
                </a:solidFill>
                <a:uFillTx/>
                <a:latin typeface="Arial" panose="020B0604020202020204" pitchFamily="34" charset="0"/>
                <a:ea typeface="幼圆" charset="-122"/>
                <a:cs typeface="+mn-cs"/>
              </a:rPr>
              <a:t>、利用游戏的形式，完成某一教学任务而编制的有规则游戏，如：智力游戏、体育游戏、音乐游戏）</a:t>
            </a:r>
            <a:endParaRPr kumimoji="0" lang="zh-CN" altLang="en-US" sz="2400" b="0" i="0" u="none" strike="noStrike" kern="1200" cap="none" spc="150" normalizeH="0" baseline="0" noProof="1">
              <a:solidFill>
                <a:schemeClr val="tx1">
                  <a:lumMod val="50000"/>
                </a:schemeClr>
              </a:solidFill>
              <a:uFillTx/>
              <a:latin typeface="Arial" panose="020B0604020202020204" pitchFamily="34" charset="0"/>
              <a:ea typeface="幼圆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68625" y="5445125"/>
            <a:ext cx="5078413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自主性游戏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6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charRg st="66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charRg st="66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0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charRg st="80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charRg st="80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9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129" end="1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44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charRg st="144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xfrm>
            <a:off x="427038" y="420688"/>
            <a:ext cx="8291513" cy="698500"/>
          </a:xfrm>
        </p:spPr>
        <p:txBody>
          <a:bodyPr lIns="91440" tIns="45720" rIns="91440" bIns="45720" rtlCol="0" anchor="b" anchorCtr="0">
            <a:noAutofit/>
          </a:bodyPr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20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幼圆" charset="-122"/>
                <a:cs typeface="+mj-cs"/>
                <a:sym typeface="微软雅黑" panose="020B0503020204020204" pitchFamily="34" charset="-122"/>
              </a:rPr>
              <a:t>课后作业：</a:t>
            </a:r>
            <a:endParaRPr kumimoji="0" lang="zh-CN" altLang="en-US" sz="3200" b="1" i="0" u="none" strike="noStrike" kern="1200" cap="none" spc="200" normalizeH="0" baseline="0" noProof="1">
              <a:solidFill>
                <a:srgbClr val="303030"/>
              </a:solidFill>
              <a:uFillTx/>
              <a:latin typeface="Arial" panose="020B0604020202020204" pitchFamily="34" charset="0"/>
              <a:ea typeface="幼圆" charset="-122"/>
              <a:cs typeface="+mj-cs"/>
              <a:sym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5450" y="1119188"/>
            <a:ext cx="8423275" cy="5359400"/>
          </a:xfrm>
        </p:spPr>
        <p:txBody>
          <a:bodyPr lIns="91440" tIns="45720" rIns="91440" bIns="45720" rtlCol="0">
            <a:normAutofit/>
          </a:bodyPr>
          <a:p>
            <a:pPr marL="171450" marR="0" indent="-171450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2400" b="0" i="0" u="none" strike="noStrike" kern="1200" cap="none" spc="150" normalizeH="0" baseline="0" noProof="1">
              <a:solidFill>
                <a:schemeClr val="tx1">
                  <a:lumMod val="50000"/>
                </a:schemeClr>
              </a:solidFill>
              <a:uFillTx/>
              <a:latin typeface="Arial" panose="020B0604020202020204" pitchFamily="34" charset="0"/>
              <a:ea typeface="幼圆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43063" y="2303463"/>
            <a:ext cx="5078412" cy="1938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 </a:t>
            </a:r>
            <a:r>
              <a:rPr lang="zh-CN" altLang="en-US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以小组形式收集儿童最喜欢玩的游戏，下次课上台展示玩耍</a:t>
            </a:r>
            <a:endParaRPr lang="zh-CN" altLang="en-US" sz="400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6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66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66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0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charRg st="80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charRg st="80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9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129" end="1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44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charRg st="144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i="1"/>
              <a:t>思考与练习</a:t>
            </a:r>
            <a:endParaRPr lang="zh-CN" altLang="en-US" sz="3600" i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006600"/>
                </a:solidFill>
              </a:rPr>
              <a:t>1.请判断丰子恺的这四幅图画所反映的游戏都具有什么特点？</a:t>
            </a:r>
            <a:endParaRPr lang="zh-CN" altLang="en-US" b="1">
              <a:solidFill>
                <a:srgbClr val="006600"/>
              </a:solidFill>
            </a:endParaRPr>
          </a:p>
        </p:txBody>
      </p:sp>
      <p:graphicFrame>
        <p:nvGraphicFramePr>
          <p:cNvPr id="4" name="对象 -2147482624"/>
          <p:cNvGraphicFramePr/>
          <p:nvPr/>
        </p:nvGraphicFramePr>
        <p:xfrm>
          <a:off x="1037590" y="2233295"/>
          <a:ext cx="7023100" cy="3319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6106160" imgH="3434715" progId="PowerPoint.Slide.12">
                  <p:embed/>
                </p:oleObj>
              </mc:Choice>
              <mc:Fallback>
                <p:oleObj name="" r:id="rId1" imgW="6106160" imgH="3434715" progId="PowerPoint.Slide.1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37590" y="2233295"/>
                        <a:ext cx="7023100" cy="33197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9078" y="287655"/>
            <a:ext cx="2478405" cy="64516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i="1" dirty="0">
                <a:latin typeface="楷体_GB2312" pitchFamily="49" charset="-122"/>
                <a:ea typeface="楷体_GB2312" pitchFamily="49" charset="-122"/>
              </a:rPr>
              <a:t>实践与实训</a:t>
            </a:r>
            <a:endParaRPr lang="zh-CN" altLang="en-US" sz="3600" b="1" i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3496" y="2852936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华文楷体" panose="02010600040101010101" pitchFamily="2" charset="-122"/>
              </a:rPr>
              <a:t> </a:t>
            </a:r>
            <a:endParaRPr lang="zh-CN" altLang="zh-CN" sz="2000" dirty="0">
              <a:latin typeface="华文楷体" panose="02010600040101010101" pitchFamily="2" charset="-122"/>
            </a:endParaRPr>
          </a:p>
          <a:p>
            <a:endParaRPr lang="zh-CN" altLang="zh-CN" dirty="0"/>
          </a:p>
        </p:txBody>
      </p:sp>
      <p:sp>
        <p:nvSpPr>
          <p:cNvPr id="3" name="矩形 2"/>
          <p:cNvSpPr/>
          <p:nvPr/>
        </p:nvSpPr>
        <p:spPr>
          <a:xfrm>
            <a:off x="657512" y="1628800"/>
            <a:ext cx="8064896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/>
              <a:t>项目一： 收集儿童最喜欢的游戏</a:t>
            </a:r>
            <a:r>
              <a:rPr lang="zh-CN" altLang="zh-CN" sz="2000" dirty="0"/>
              <a:t>。</a:t>
            </a:r>
            <a:endParaRPr lang="zh-CN" altLang="zh-CN" sz="2000" dirty="0"/>
          </a:p>
          <a:p>
            <a:r>
              <a:rPr lang="zh-CN" altLang="zh-CN" sz="2000" dirty="0"/>
              <a:t>目的：会玩手指游戏和民间游戏</a:t>
            </a:r>
            <a:r>
              <a:rPr lang="zh-CN" altLang="zh-CN" sz="2000" dirty="0"/>
              <a:t>。</a:t>
            </a:r>
            <a:endParaRPr lang="zh-CN" altLang="zh-CN" sz="2000" dirty="0"/>
          </a:p>
          <a:p>
            <a:r>
              <a:rPr lang="zh-CN" altLang="zh-CN" sz="2000" dirty="0"/>
              <a:t>要求：能熟练的玩游戏，并能创新玩法。</a:t>
            </a:r>
            <a:endParaRPr lang="zh-CN" altLang="zh-CN" sz="2000" dirty="0"/>
          </a:p>
          <a:p>
            <a:r>
              <a:rPr lang="zh-CN" altLang="zh-CN" sz="2000" dirty="0"/>
              <a:t>形式：独立完成，</a:t>
            </a:r>
            <a:r>
              <a:rPr lang="zh-CN" altLang="en-US" sz="2000" dirty="0"/>
              <a:t>创编</a:t>
            </a:r>
            <a:r>
              <a:rPr lang="en-US" altLang="zh-CN" sz="2000" dirty="0"/>
              <a:t>3-5</a:t>
            </a:r>
            <a:r>
              <a:rPr lang="zh-CN" altLang="en-US" sz="2000" dirty="0"/>
              <a:t>个游戏</a:t>
            </a:r>
            <a:r>
              <a:rPr lang="zh-CN" altLang="zh-CN" sz="2000" dirty="0"/>
              <a:t>。</a:t>
            </a:r>
            <a:endParaRPr lang="zh-CN" altLang="zh-CN" sz="2000" dirty="0"/>
          </a:p>
          <a:p>
            <a:r>
              <a:rPr lang="en-US" altLang="zh-CN" sz="2000" dirty="0"/>
              <a:t> </a:t>
            </a:r>
            <a:endParaRPr lang="zh-CN" altLang="zh-CN" sz="2000" dirty="0"/>
          </a:p>
          <a:p>
            <a:r>
              <a:rPr lang="zh-CN" altLang="zh-CN" sz="2000" dirty="0"/>
              <a:t>项目二： </a:t>
            </a:r>
            <a:r>
              <a:rPr lang="en-US" altLang="zh-CN" sz="2000" dirty="0"/>
              <a:t>shou'zh</a:t>
            </a:r>
            <a:r>
              <a:rPr lang="zh-CN" altLang="zh-CN" sz="2000" dirty="0"/>
              <a:t>调查当前备受关注的儿童电子游戏。</a:t>
            </a:r>
            <a:endParaRPr lang="zh-CN" altLang="zh-CN" sz="2000" dirty="0"/>
          </a:p>
          <a:p>
            <a:r>
              <a:rPr lang="zh-CN" altLang="zh-CN" sz="2000" dirty="0"/>
              <a:t>目的：了解儿童电子游戏的“火”与哪些因素有关。</a:t>
            </a:r>
            <a:endParaRPr lang="zh-CN" altLang="zh-CN" sz="2000" dirty="0"/>
          </a:p>
          <a:p>
            <a:r>
              <a:rPr lang="zh-CN" altLang="zh-CN" sz="2000" dirty="0"/>
              <a:t>要求：完成一份在调查基础上形成的电子游戏利与弊的小报告。</a:t>
            </a:r>
            <a:endParaRPr lang="zh-CN" altLang="zh-CN" sz="2000" dirty="0"/>
          </a:p>
          <a:p>
            <a:r>
              <a:rPr lang="zh-CN" altLang="zh-CN" sz="2000" dirty="0"/>
              <a:t>形式：独立完成一份小调查报告</a:t>
            </a:r>
            <a:endParaRPr lang="zh-CN" altLang="zh-CN" sz="2000" dirty="0"/>
          </a:p>
        </p:txBody>
      </p:sp>
    </p:spTree>
  </p:cSld>
  <p:clrMapOvr>
    <a:masterClrMapping/>
  </p:clrMapOvr>
  <p:transition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28625" y="180975"/>
            <a:ext cx="6215063" cy="868363"/>
          </a:xfrm>
        </p:spPr>
        <p:txBody>
          <a:bodyPr vert="horz" wrap="square" lIns="91440" tIns="45720" rIns="91440" bIns="45720" anchor="ctr"/>
          <a:lstStyle/>
          <a:p>
            <a:r>
              <a:rPr lang="zh-CN" altLang="en-US" sz="4400" b="1" i="1" dirty="0">
                <a:latin typeface="黑体" panose="02010609060101010101" pitchFamily="49" charset="-122"/>
                <a:ea typeface="黑体" panose="02010609060101010101" pitchFamily="49" charset="-122"/>
              </a:rPr>
              <a:t>学习导图</a:t>
            </a:r>
            <a:endParaRPr lang="zh-CN" altLang="en-US" sz="4400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>
              <a:buNone/>
            </a:pPr>
            <a:endParaRPr lang="zh-CN" altLang="en-US" sz="5400" b="1" dirty="0"/>
          </a:p>
          <a:p>
            <a:pPr>
              <a:buNone/>
            </a:pPr>
            <a:r>
              <a:rPr lang="zh-CN" altLang="en-US" sz="5400" b="1" dirty="0"/>
              <a:t>       </a:t>
            </a:r>
            <a:endParaRPr lang="zh-CN" altLang="en-US" sz="8000" b="1" dirty="0"/>
          </a:p>
        </p:txBody>
      </p:sp>
      <p:pic>
        <p:nvPicPr>
          <p:cNvPr id="6" name="图片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21995" y="1407160"/>
            <a:ext cx="8028940" cy="4648835"/>
          </a:xfrm>
          <a:prstGeom prst="rect">
            <a:avLst/>
          </a:prstGeom>
          <a:ln cap="flat"/>
        </p:spPr>
      </p:pic>
    </p:spTree>
  </p:cSld>
  <p:clrMapOvr>
    <a:masterClrMapping/>
  </p:clrMapOvr>
  <p:transition>
    <p:spli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8605" y="349250"/>
            <a:ext cx="2019300" cy="64516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i="1" dirty="0">
                <a:latin typeface="楷体_GB2312" pitchFamily="49" charset="-122"/>
                <a:ea typeface="楷体_GB2312" pitchFamily="49" charset="-122"/>
              </a:rPr>
              <a:t>游学在线</a:t>
            </a:r>
            <a:endParaRPr lang="zh-CN" altLang="en-US" sz="3600" b="1" i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576" y="1785194"/>
            <a:ext cx="7632848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1.</a:t>
            </a:r>
            <a:r>
              <a:rPr lang="zh-CN" altLang="en-US" sz="2800" dirty="0" smtClean="0"/>
              <a:t>你如何看待</a:t>
            </a:r>
            <a:r>
              <a:rPr lang="zh-CN" altLang="zh-CN" sz="2800" dirty="0" smtClean="0"/>
              <a:t>“课程游戏化”</a:t>
            </a:r>
            <a:r>
              <a:rPr lang="zh-CN" altLang="en-US" sz="2800" dirty="0" smtClean="0"/>
              <a:t>？</a:t>
            </a:r>
            <a:endParaRPr lang="en-US" altLang="zh-CN" sz="2800" dirty="0" smtClean="0"/>
          </a:p>
          <a:p>
            <a:r>
              <a:rPr lang="en-US" altLang="zh-CN" sz="2800" dirty="0" smtClean="0"/>
              <a:t>2.</a:t>
            </a:r>
            <a:r>
              <a:rPr lang="zh-CN" altLang="zh-CN" sz="2800" dirty="0" smtClean="0"/>
              <a:t>电子</a:t>
            </a:r>
            <a:r>
              <a:rPr lang="zh-CN" altLang="zh-CN" sz="2800" dirty="0"/>
              <a:t>游戏已然成为一种新兴的游戏形式走进儿童生活</a:t>
            </a:r>
            <a:r>
              <a:rPr lang="zh-CN" altLang="zh-CN" sz="2800" dirty="0" smtClean="0"/>
              <a:t>，</a:t>
            </a:r>
            <a:r>
              <a:rPr lang="zh-CN" altLang="en-US" sz="2800" dirty="0" smtClean="0"/>
              <a:t>对于电子游戏，你有何见解？</a:t>
            </a:r>
            <a:endParaRPr lang="zh-CN" altLang="en-US" sz="2800" dirty="0" smtClean="0"/>
          </a:p>
          <a:p>
            <a:endParaRPr lang="zh-CN" altLang="en-US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3.</a:t>
            </a:r>
            <a:r>
              <a:rPr lang="zh-CN" altLang="en-US" sz="2800" dirty="0"/>
              <a:t>课证融合练习</a:t>
            </a:r>
            <a:endParaRPr lang="zh-CN" altLang="en-US" sz="2800" dirty="0"/>
          </a:p>
        </p:txBody>
      </p:sp>
    </p:spTree>
  </p:cSld>
  <p:clrMapOvr>
    <a:masterClrMapping/>
  </p:clrMapOvr>
  <p:transition>
    <p:spli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两者的涵义：①幼儿园集体教学活动是指全班一起进行的活动形式。这种活动的特点是集中性和统一性，即活动是全员参与的，并有统一的活动目标和活动要求。</a:t>
            </a:r>
            <a:endParaRPr lang="zh-CN" altLang="zh-CN" dirty="0"/>
          </a:p>
          <a:p>
            <a:r>
              <a:rPr lang="zh-CN" altLang="zh-CN" dirty="0"/>
              <a:t>②游戏是幼儿最喜爱的活动，是幼儿生活的主要内容</a:t>
            </a:r>
            <a:r>
              <a:rPr lang="en-US" altLang="zh-CN" dirty="0"/>
              <a:t>;</a:t>
            </a:r>
            <a:r>
              <a:rPr lang="zh-CN" altLang="zh-CN" dirty="0"/>
              <a:t>游戏是幼儿对生长的适应，符合幼儿身心发展的特点</a:t>
            </a:r>
            <a:r>
              <a:rPr lang="en-US" altLang="zh-CN" dirty="0"/>
              <a:t>;</a:t>
            </a:r>
            <a:r>
              <a:rPr lang="zh-CN" altLang="zh-CN" dirty="0"/>
              <a:t>游戏是幼儿的自发学习。对幼儿来说，游戏不仅仅是一种消遣，还是幼儿的主要学习方式。幼儿在游戏中的学习是一种自发的学习，具有：学习目标是隐含的，学习方式是潜移默化的，学习的动力来自幼儿内部的特点。</a:t>
            </a:r>
            <a:r>
              <a:rPr lang="zh-CN" altLang="zh-CN" dirty="0"/>
              <a:t> </a:t>
            </a:r>
            <a:endParaRPr kumimoji="1"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课证融合</a:t>
            </a:r>
            <a:r>
              <a:rPr kumimoji="1" lang="en-US" altLang="zh-CN" dirty="0" smtClean="0"/>
              <a:t>——</a:t>
            </a:r>
            <a:r>
              <a:rPr lang="en-US" altLang="zh-CN" dirty="0" smtClean="0"/>
              <a:t>201</a:t>
            </a:r>
            <a:r>
              <a:rPr lang="en-US" altLang="zh-CN" dirty="0" smtClean="0"/>
              <a:t>9</a:t>
            </a:r>
            <a:r>
              <a:rPr lang="zh-CN" altLang="zh-CN" dirty="0" smtClean="0"/>
              <a:t>年</a:t>
            </a:r>
            <a:r>
              <a:rPr lang="en-US" altLang="zh-CN" dirty="0" smtClean="0"/>
              <a:t> </a:t>
            </a:r>
            <a:r>
              <a:rPr lang="zh-CN" altLang="en-US" dirty="0" smtClean="0"/>
              <a:t>论述</a:t>
            </a:r>
            <a:r>
              <a:rPr lang="zh-CN" altLang="zh-CN" dirty="0" smtClean="0"/>
              <a:t> </a:t>
            </a:r>
            <a:endParaRPr kumimoji="1" lang="zh-CN" altLang="en-US" dirty="0"/>
          </a:p>
        </p:txBody>
      </p:sp>
    </p:spTree>
  </p:cSld>
  <p:clrMapOvr>
    <a:masterClrMapping/>
  </p:clrMapOvr>
  <p:transition>
    <p:spli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两者的区别：①活动中的主体不同。游戏中幼儿是游戏的主人、是活动的真正主体，幼儿可以自由支配、自己协商自己的活动，教师更多起到的是观察者和指导者的作用。而集体教学活动是在教师的引导与支持下所进行的教学活动，教师的参与支配程度相对更高。②活动的形式不同。集体教学活动是在教师的引导下有目的、有计划、全体幼儿在同一时间所进行的活动，具有集中性和统一性的特征。而游戏中幼儿的活动是自主的，可以通过集体的形式进行，也可以是以小组或个别的形式组织。</a:t>
            </a:r>
            <a:r>
              <a:rPr lang="zh-CN" altLang="zh-CN" dirty="0"/>
              <a:t> </a:t>
            </a:r>
            <a:endParaRPr kumimoji="1"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课证融合</a:t>
            </a:r>
            <a:r>
              <a:rPr kumimoji="1" lang="en-US" altLang="zh-CN" dirty="0" smtClean="0"/>
              <a:t>——</a:t>
            </a:r>
            <a:r>
              <a:rPr lang="en-US" altLang="zh-CN" dirty="0" smtClean="0"/>
              <a:t>201</a:t>
            </a:r>
            <a:r>
              <a:rPr lang="en-US" altLang="zh-CN" dirty="0" smtClean="0"/>
              <a:t>9</a:t>
            </a:r>
            <a:r>
              <a:rPr lang="zh-CN" altLang="zh-CN" dirty="0" smtClean="0"/>
              <a:t>年</a:t>
            </a:r>
            <a:r>
              <a:rPr lang="en-US" altLang="zh-CN" dirty="0" smtClean="0"/>
              <a:t> </a:t>
            </a:r>
            <a:r>
              <a:rPr lang="zh-CN" altLang="en-US" dirty="0" smtClean="0"/>
              <a:t>论述</a:t>
            </a:r>
            <a:r>
              <a:rPr lang="zh-CN" altLang="zh-CN" dirty="0" smtClean="0"/>
              <a:t> </a:t>
            </a:r>
            <a:endParaRPr kumimoji="1" lang="zh-CN" altLang="en-US" dirty="0"/>
          </a:p>
        </p:txBody>
      </p:sp>
    </p:spTree>
  </p:cSld>
  <p:clrMapOvr>
    <a:masterClrMapping/>
  </p:clrMapOvr>
  <p:transition>
    <p:spli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两者的联系：①教育目的一致。游戏的内容与目的要围绕教学的目标进行，教师要使幼儿在游戏中获得的愉快体验与教学目标的实现有机统一。因此，教师既要熟悉游戏的理论，了解幼儿身心发展水平、年龄特点、兴趣爱好，又要找与之相适宜的教学活动，并与游戏结合在一起。②两者互为补充。游戏是顺利开展集体教学活动的“温床”，集体教育活动又能提升和巩固儿童的知识经验。因此，教师在进行教学活动时要体现“寓教学于游戏活动”之中的教育理念</a:t>
            </a:r>
            <a:r>
              <a:rPr lang="en-US" altLang="zh-CN" dirty="0"/>
              <a:t>;</a:t>
            </a:r>
            <a:r>
              <a:rPr lang="zh-CN" altLang="zh-CN" dirty="0"/>
              <a:t>在课程游戏化的大背景下，幼儿园的游戏活动可以辅助集体教学活动，或者集体活动用游戏的方式来开展</a:t>
            </a:r>
            <a:r>
              <a:rPr lang="en-US" altLang="zh-CN" dirty="0"/>
              <a:t>;</a:t>
            </a:r>
            <a:r>
              <a:rPr lang="zh-CN" altLang="zh-CN"/>
              <a:t>也可以用游戏活动作为集体活动后的延伸，让游戏活动与集体教学活动有效衔接起来。</a:t>
            </a:r>
            <a:r>
              <a:rPr lang="zh-CN" altLang="zh-CN"/>
              <a:t> </a:t>
            </a:r>
            <a:endParaRPr kumimoji="1" lang="zh-CN" altLang="en-US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课证融合</a:t>
            </a:r>
            <a:r>
              <a:rPr kumimoji="1" lang="en-US" altLang="zh-CN" dirty="0" smtClean="0"/>
              <a:t>——</a:t>
            </a:r>
            <a:r>
              <a:rPr lang="en-US" altLang="zh-CN" dirty="0" smtClean="0"/>
              <a:t>201</a:t>
            </a:r>
            <a:r>
              <a:rPr lang="en-US" altLang="zh-CN" dirty="0" smtClean="0"/>
              <a:t>9</a:t>
            </a:r>
            <a:r>
              <a:rPr lang="zh-CN" altLang="zh-CN" dirty="0" smtClean="0"/>
              <a:t>年</a:t>
            </a:r>
            <a:r>
              <a:rPr lang="en-US" altLang="zh-CN" dirty="0" smtClean="0"/>
              <a:t> </a:t>
            </a:r>
            <a:r>
              <a:rPr lang="zh-CN" altLang="en-US" dirty="0" smtClean="0"/>
              <a:t>论述</a:t>
            </a:r>
            <a:r>
              <a:rPr lang="zh-CN" altLang="zh-CN" dirty="0" smtClean="0"/>
              <a:t> </a:t>
            </a:r>
            <a:endParaRPr kumimoji="1" lang="zh-CN" altLang="en-US" dirty="0"/>
          </a:p>
        </p:txBody>
      </p:sp>
    </p:spTree>
  </p:cSld>
  <p:clrMapOvr>
    <a:masterClrMapping/>
  </p:clrMapOvr>
  <p:transition>
    <p:spli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手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6513" y="44450"/>
            <a:ext cx="4643437" cy="6858000"/>
          </a:xfrm>
        </p:spPr>
      </p:pic>
      <p:sp>
        <p:nvSpPr>
          <p:cNvPr id="72708" name="Text Box 4"/>
          <p:cNvSpPr txBox="1"/>
          <p:nvPr/>
        </p:nvSpPr>
        <p:spPr>
          <a:xfrm>
            <a:off x="5508104" y="2492896"/>
            <a:ext cx="2893100" cy="5803354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8800" b="1" dirty="0">
                <a:solidFill>
                  <a:srgbClr val="006600"/>
                </a:solidFill>
                <a:latin typeface="+mj-ea"/>
                <a:ea typeface="+mj-ea"/>
              </a:rPr>
              <a:t>牵手</a:t>
            </a:r>
            <a:endParaRPr lang="en-US" altLang="zh-CN" sz="8800" b="1" dirty="0">
              <a:solidFill>
                <a:srgbClr val="006600"/>
              </a:solidFill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zh-CN" altLang="en-US" sz="8800" b="1" dirty="0">
                <a:solidFill>
                  <a:srgbClr val="006600"/>
                </a:solidFill>
                <a:latin typeface="+mj-ea"/>
                <a:ea typeface="+mj-ea"/>
              </a:rPr>
              <a:t>童年</a:t>
            </a:r>
            <a:endParaRPr lang="zh-CN" altLang="en-US" sz="8800" b="1" dirty="0">
              <a:solidFill>
                <a:srgbClr val="0066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38138" y="271463"/>
            <a:ext cx="2428240" cy="768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i="1" dirty="0">
                <a:latin typeface="楷体_GB2312" pitchFamily="49" charset="-122"/>
                <a:ea typeface="楷体_GB2312" pitchFamily="49" charset="-122"/>
              </a:rPr>
              <a:t>教学提纲</a:t>
            </a:r>
            <a:endParaRPr lang="zh-CN" altLang="en-US" sz="4400" b="1" i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051720" y="1916832"/>
            <a:ext cx="5616575" cy="3538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3200" dirty="0" smtClean="0">
                <a:latin typeface="楷体_GB2312" pitchFamily="49" charset="-122"/>
                <a:ea typeface="楷体_GB2312" pitchFamily="49" charset="-122"/>
              </a:rPr>
              <a:t>一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zh-CN" sz="3200" dirty="0" smtClean="0">
                <a:latin typeface="楷体_GB2312" pitchFamily="49" charset="-122"/>
                <a:ea typeface="楷体_GB2312" pitchFamily="49" charset="-122"/>
              </a:rPr>
              <a:t>儿童</a:t>
            </a:r>
            <a:r>
              <a:rPr lang="zh-CN" altLang="zh-CN" sz="3200" dirty="0">
                <a:latin typeface="楷体_GB2312" pitchFamily="49" charset="-122"/>
                <a:ea typeface="楷体_GB2312" pitchFamily="49" charset="-122"/>
              </a:rPr>
              <a:t>游戏及其特点</a:t>
            </a:r>
            <a:endParaRPr lang="zh-CN" altLang="zh-CN" sz="3200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3200" dirty="0" smtClean="0">
                <a:latin typeface="楷体_GB2312" pitchFamily="49" charset="-122"/>
                <a:ea typeface="楷体_GB2312" pitchFamily="49" charset="-122"/>
              </a:rPr>
              <a:t>二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zh-CN" sz="3200" dirty="0" smtClean="0">
                <a:latin typeface="楷体_GB2312" pitchFamily="49" charset="-122"/>
                <a:ea typeface="楷体_GB2312" pitchFamily="49" charset="-122"/>
              </a:rPr>
              <a:t>游戏</a:t>
            </a:r>
            <a:r>
              <a:rPr lang="zh-CN" altLang="zh-CN" sz="3200" dirty="0">
                <a:latin typeface="楷体_GB2312" pitchFamily="49" charset="-122"/>
                <a:ea typeface="楷体_GB2312" pitchFamily="49" charset="-122"/>
              </a:rPr>
              <a:t>在幼儿园中的地位</a:t>
            </a:r>
            <a:endParaRPr lang="zh-CN" altLang="zh-CN" sz="3200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3200" dirty="0" smtClean="0">
                <a:latin typeface="楷体_GB2312" pitchFamily="49" charset="-122"/>
                <a:ea typeface="楷体_GB2312" pitchFamily="49" charset="-122"/>
              </a:rPr>
              <a:t>三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zh-CN" sz="3200" dirty="0" smtClean="0">
                <a:latin typeface="楷体_GB2312" pitchFamily="49" charset="-122"/>
                <a:ea typeface="楷体_GB2312" pitchFamily="49" charset="-122"/>
              </a:rPr>
              <a:t>影响</a:t>
            </a:r>
            <a:r>
              <a:rPr lang="zh-CN" altLang="zh-CN" sz="3200" dirty="0">
                <a:latin typeface="楷体_GB2312" pitchFamily="49" charset="-122"/>
                <a:ea typeface="楷体_GB2312" pitchFamily="49" charset="-122"/>
              </a:rPr>
              <a:t>儿童游戏的因素</a:t>
            </a:r>
            <a:endParaRPr lang="zh-CN" altLang="zh-CN" sz="3200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3200" dirty="0" smtClean="0">
                <a:latin typeface="楷体_GB2312" pitchFamily="49" charset="-122"/>
                <a:ea typeface="楷体_GB2312" pitchFamily="49" charset="-122"/>
              </a:rPr>
              <a:t>四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zh-CN" sz="3200" dirty="0" smtClean="0">
                <a:latin typeface="楷体_GB2312" pitchFamily="49" charset="-122"/>
                <a:ea typeface="楷体_GB2312" pitchFamily="49" charset="-122"/>
              </a:rPr>
              <a:t>儿童</a:t>
            </a:r>
            <a:r>
              <a:rPr lang="zh-CN" altLang="zh-CN" sz="3200" dirty="0">
                <a:latin typeface="楷体_GB2312" pitchFamily="49" charset="-122"/>
                <a:ea typeface="楷体_GB2312" pitchFamily="49" charset="-122"/>
              </a:rPr>
              <a:t>游戏分类</a:t>
            </a:r>
            <a:endParaRPr lang="zh-CN" altLang="zh-CN" sz="3200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endParaRPr lang="zh-CN" altLang="zh-CN" sz="3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1"/>
          <p:cNvSpPr>
            <a:spLocks noGrp="1"/>
          </p:cNvSpPr>
          <p:nvPr>
            <p:ph type="title"/>
          </p:nvPr>
        </p:nvSpPr>
        <p:spPr>
          <a:xfrm>
            <a:off x="260350" y="188278"/>
            <a:ext cx="8291513" cy="700088"/>
          </a:xfrm>
        </p:spPr>
        <p:txBody>
          <a:bodyPr lIns="91440" tIns="45720" rIns="91440" bIns="45720" rtlCol="0" anchor="b" anchorCtr="0">
            <a:noAutofit/>
          </a:bodyPr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20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幼圆" charset="-122"/>
                <a:cs typeface="+mj-cs"/>
                <a:sym typeface="微软雅黑" panose="020B0503020204020204" pitchFamily="34" charset="-122"/>
              </a:rPr>
              <a:t>什么是游戏？</a:t>
            </a:r>
            <a:endParaRPr kumimoji="0" lang="zh-CN" altLang="en-US" sz="3200" b="1" i="0" u="none" strike="noStrike" kern="1200" cap="none" spc="200" normalizeH="0" baseline="0" noProof="1">
              <a:solidFill>
                <a:srgbClr val="303030"/>
              </a:solidFill>
              <a:uFillTx/>
              <a:latin typeface="Arial" panose="020B0604020202020204" pitchFamily="34" charset="0"/>
              <a:ea typeface="幼圆" charset="-122"/>
              <a:cs typeface="+mj-cs"/>
              <a:sym typeface="微软雅黑" panose="020B0503020204020204" pitchFamily="34" charset="-122"/>
            </a:endParaRPr>
          </a:p>
        </p:txBody>
      </p:sp>
      <p:sp>
        <p:nvSpPr>
          <p:cNvPr id="8194" name="内容占位符 2"/>
          <p:cNvSpPr>
            <a:spLocks noGrp="1"/>
          </p:cNvSpPr>
          <p:nvPr>
            <p:ph idx="1"/>
          </p:nvPr>
        </p:nvSpPr>
        <p:spPr>
          <a:xfrm>
            <a:off x="519113" y="1519238"/>
            <a:ext cx="8105775" cy="4735513"/>
          </a:xfrm>
        </p:spPr>
        <p:txBody>
          <a:bodyPr lIns="91440" tIns="45720" rIns="91440" bIns="45720" rtlCol="0" anchor="t">
            <a:noAutofit/>
          </a:bodyPr>
          <a:p>
            <a:pPr marL="0" marR="0" indent="0" algn="l" defTabSz="514350" rtl="0" eaLnBrk="1" fontAlgn="base" latinLnBrk="0" hangingPunct="1">
              <a:lnSpc>
                <a:spcPct val="15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</a:pPr>
            <a:endParaRPr kumimoji="0" lang="zh-CN" altLang="en-US" sz="2800" b="0" i="0" u="none" strike="noStrike" kern="1200" cap="none" spc="150" normalizeH="0" baseline="0" noProof="1">
              <a:solidFill>
                <a:srgbClr val="30303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indent="0" algn="l" defTabSz="514350" rtl="0" eaLnBrk="1" fontAlgn="base" latinLnBrk="0" hangingPunct="1">
              <a:lnSpc>
                <a:spcPct val="15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</a:pPr>
            <a:endParaRPr kumimoji="0" lang="zh-CN" altLang="en-US" sz="2800" b="0" i="0" u="none" strike="noStrike" kern="1200" cap="none" spc="150" normalizeH="0" baseline="0" noProof="1">
              <a:solidFill>
                <a:srgbClr val="30303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3" name="图片 2" descr="C:\Users\Administrator\Desktop\6.jpg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8763" y="1485900"/>
            <a:ext cx="4751387" cy="4646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C:\Users\Administrator\Desktop\4.jpg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1519238"/>
            <a:ext cx="3429000" cy="4568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C:\Users\Administrator\Desktop\31.jpg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438" y="2336800"/>
            <a:ext cx="4416425" cy="29448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1"/>
          <p:cNvSpPr>
            <a:spLocks noGrp="1"/>
          </p:cNvSpPr>
          <p:nvPr>
            <p:ph type="title"/>
          </p:nvPr>
        </p:nvSpPr>
        <p:spPr>
          <a:xfrm>
            <a:off x="251460" y="332423"/>
            <a:ext cx="8291513" cy="700088"/>
          </a:xfrm>
        </p:spPr>
        <p:txBody>
          <a:bodyPr lIns="91440" tIns="45720" rIns="91440" bIns="45720" rtlCol="0" anchor="b" anchorCtr="0">
            <a:noAutofit/>
          </a:bodyPr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20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幼圆" charset="-122"/>
                <a:cs typeface="+mj-cs"/>
                <a:sym typeface="微软雅黑" panose="020B0503020204020204" pitchFamily="34" charset="-122"/>
              </a:rPr>
              <a:t>第一节 儿童游戏及其特点</a:t>
            </a:r>
            <a:endParaRPr kumimoji="0" lang="zh-CN" altLang="en-US" sz="3200" b="1" i="0" u="none" strike="noStrike" kern="1200" cap="none" spc="200" normalizeH="0" baseline="0" noProof="1">
              <a:solidFill>
                <a:srgbClr val="303030"/>
              </a:solidFill>
              <a:uFillTx/>
              <a:latin typeface="Arial" panose="020B0604020202020204" pitchFamily="34" charset="0"/>
              <a:ea typeface="幼圆" charset="-122"/>
              <a:cs typeface="+mj-cs"/>
              <a:sym typeface="微软雅黑" panose="020B0503020204020204" pitchFamily="34" charset="-122"/>
            </a:endParaRPr>
          </a:p>
        </p:txBody>
      </p:sp>
      <p:sp>
        <p:nvSpPr>
          <p:cNvPr id="8194" name="内容占位符 2"/>
          <p:cNvSpPr>
            <a:spLocks noGrp="1"/>
          </p:cNvSpPr>
          <p:nvPr>
            <p:ph idx="1"/>
          </p:nvPr>
        </p:nvSpPr>
        <p:spPr>
          <a:xfrm>
            <a:off x="538163" y="1604963"/>
            <a:ext cx="8105775" cy="4735513"/>
          </a:xfrm>
        </p:spPr>
        <p:txBody>
          <a:bodyPr lIns="91440" tIns="45720" rIns="91440" bIns="45720" rtlCol="0" anchor="t">
            <a:noAutofit/>
          </a:bodyPr>
          <a:p>
            <a:pPr marL="0" marR="0" indent="0" algn="l" defTabSz="514350" rtl="0" eaLnBrk="1" fontAlgn="base" latinLnBrk="0" hangingPunct="1">
              <a:lnSpc>
                <a:spcPct val="15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</a:pPr>
            <a:r>
              <a:rPr kumimoji="0" lang="zh-CN" altLang="en-US" sz="28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一、什么是儿童游戏</a:t>
            </a:r>
            <a:endParaRPr kumimoji="0" lang="zh-CN" altLang="en-US" sz="2800" b="0" i="0" u="none" strike="noStrike" kern="1200" cap="none" spc="150" normalizeH="0" baseline="0" noProof="1">
              <a:solidFill>
                <a:srgbClr val="30303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indent="0" algn="l" defTabSz="514350" rtl="0" eaLnBrk="1" fontAlgn="base" latinLnBrk="0" hangingPunct="1">
              <a:lnSpc>
                <a:spcPct val="15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</a:pPr>
            <a:endParaRPr kumimoji="0" lang="zh-CN" altLang="en-US" sz="2800" b="0" i="0" u="none" strike="noStrike" kern="1200" cap="none" spc="150" normalizeH="0" baseline="0" noProof="1">
              <a:solidFill>
                <a:srgbClr val="30303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4" name="云形 3"/>
          <p:cNvSpPr/>
          <p:nvPr>
            <p:custDataLst>
              <p:tags r:id="rId1"/>
            </p:custDataLst>
          </p:nvPr>
        </p:nvSpPr>
        <p:spPr>
          <a:xfrm>
            <a:off x="828675" y="2316163"/>
            <a:ext cx="7526338" cy="22240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fontAlgn="base"/>
            <a:r>
              <a:rPr lang="en-US" altLang="zh-CN" sz="2400" strike="noStrike" noProof="1"/>
              <a:t>1.</a:t>
            </a:r>
            <a:r>
              <a:rPr lang="zh-CN" altLang="en-US" sz="2400" strike="noStrike" noProof="1"/>
              <a:t>还记得小时候玩过</a:t>
            </a:r>
            <a:r>
              <a:rPr lang="en-US" altLang="zh-CN" sz="2400" strike="noStrike" noProof="1"/>
              <a:t>“</a:t>
            </a:r>
            <a:r>
              <a:rPr lang="zh-CN" altLang="en-US" sz="2400" strike="noStrike" noProof="1"/>
              <a:t>老鹰捉小鸡</a:t>
            </a:r>
            <a:r>
              <a:rPr lang="en-US" altLang="zh-CN" sz="2400" strike="noStrike" noProof="1"/>
              <a:t>”</a:t>
            </a:r>
            <a:r>
              <a:rPr lang="zh-CN" altLang="en-US" sz="2400" strike="noStrike" noProof="1"/>
              <a:t>的游戏吗？</a:t>
            </a:r>
            <a:endParaRPr lang="zh-CN" altLang="en-US" sz="2400" strike="noStrike" noProof="1"/>
          </a:p>
          <a:p>
            <a:pPr algn="l" fontAlgn="base"/>
            <a:r>
              <a:rPr lang="en-US" altLang="zh-CN" sz="2400" strike="noStrike" noProof="1"/>
              <a:t>2.</a:t>
            </a:r>
            <a:r>
              <a:rPr lang="zh-CN" altLang="en-US" sz="2400" strike="noStrike" noProof="1"/>
              <a:t>玩过</a:t>
            </a:r>
            <a:r>
              <a:rPr lang="en-US" altLang="zh-CN" sz="2400" strike="noStrike" noProof="1"/>
              <a:t>“</a:t>
            </a:r>
            <a:r>
              <a:rPr lang="zh-CN" altLang="en-US" sz="2400" strike="noStrike" noProof="1"/>
              <a:t>大风吹</a:t>
            </a:r>
            <a:r>
              <a:rPr lang="en-US" altLang="zh-CN" sz="2400" strike="noStrike" noProof="1"/>
              <a:t>”</a:t>
            </a:r>
            <a:r>
              <a:rPr lang="zh-CN" altLang="en-US" sz="2400" strike="noStrike" noProof="1"/>
              <a:t>的游戏吗？请</a:t>
            </a:r>
            <a:r>
              <a:rPr lang="en-US" altLang="zh-CN" sz="2400" strike="noStrike" noProof="1"/>
              <a:t>10</a:t>
            </a:r>
            <a:r>
              <a:rPr lang="zh-CN" altLang="en-US" sz="2400" strike="noStrike" noProof="1"/>
              <a:t>位同学上台玩玩。</a:t>
            </a:r>
            <a:endParaRPr lang="zh-CN" altLang="en-US" sz="2400" strike="noStrike" noProof="1"/>
          </a:p>
        </p:txBody>
      </p:sp>
      <p:sp>
        <p:nvSpPr>
          <p:cNvPr id="5" name="圆角矩形 4"/>
          <p:cNvSpPr/>
          <p:nvPr/>
        </p:nvSpPr>
        <p:spPr>
          <a:xfrm>
            <a:off x="955675" y="4826000"/>
            <a:ext cx="7232650" cy="113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fontAlgn="base"/>
            <a:r>
              <a:rPr lang="en-US" altLang="zh-CN" sz="2400" strike="noStrike" noProof="1"/>
              <a:t>       </a:t>
            </a:r>
            <a:r>
              <a:rPr lang="zh-CN" altLang="en-US" sz="2400" strike="noStrike" noProof="1"/>
              <a:t>儿童游戏是游戏的一部分，是儿童的基本活动，充满主体性、社会性，并对儿童的身心发展产生重要影响。</a:t>
            </a:r>
            <a:endParaRPr lang="zh-CN" altLang="en-US" sz="2400" strike="noStrike" noProof="1"/>
          </a:p>
        </p:txBody>
      </p:sp>
    </p:spTree>
    <p:custDataLst>
      <p:tags r:id="rId2"/>
    </p:custData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extLst>
                                      <p:ext uri="{505F2C04-C923-438B-8C0F-E0CD2BADF298}">
                                        <wppc:dynamicDigit xmlns:wppc="http://www.wps.cn/officeDocument/PresentationCustomData" type="0">
                                          <p:anim to="" calcmode="lin" valueType="num">
                                            <p:cBhvr>
                                              <p:cTn id="7" dur="1000" fill="hold"/>
                                              <p:tgtEl>
                                                <p:spTgt spid="4">
                                                  <p:txEl>
                                                    <p:pRg st="0" end="0"/>
                                                  </p:txEl>
                                                </p:spTgt>
                                              </p:tgtEl>
                                              <p:attrNameLst>
                                                <p:attrName>num.show</p:attrName>
                                              </p:attrNameLst>
                                            </p:cBhvr>
                                            <p:tavLst>
                                              <p:tav tm="0">
                                                <p:val>
                                                  <p:fltVal val="0"/>
                                                </p:val>
                                              </p:tav>
                                              <p:tav tm="100000">
                                                <p:val>
                                                  <p:strVal val="#ppt_v"/>
                                                </p:val>
                                              </p:tav>
                                            </p:tavLst>
                                          </p:anim>
                                        </wppc:dynamicDigit>
                                      </p:ext>
                                    </p:extLs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251460" y="332423"/>
            <a:ext cx="8291513" cy="700088"/>
          </a:xfrm>
        </p:spPr>
        <p:txBody>
          <a:bodyPr lIns="91440" tIns="45720" rIns="91440" bIns="45720" rtlCol="0" anchor="b" anchorCtr="0">
            <a:noAutofit/>
          </a:bodyPr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20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幼圆" charset="-122"/>
                <a:cs typeface="+mj-cs"/>
                <a:sym typeface="微软雅黑" panose="020B0503020204020204" pitchFamily="34" charset="-122"/>
              </a:rPr>
              <a:t>第一节 儿童游戏及其特点</a:t>
            </a:r>
            <a:endParaRPr kumimoji="0" lang="zh-CN" altLang="en-US" sz="3200" b="1" i="0" u="none" strike="noStrike" kern="1200" cap="none" spc="200" normalizeH="0" baseline="0" noProof="1">
              <a:solidFill>
                <a:srgbClr val="303030"/>
              </a:solidFill>
              <a:uFillTx/>
              <a:latin typeface="Arial" panose="020B0604020202020204" pitchFamily="34" charset="0"/>
              <a:ea typeface="幼圆" charset="-122"/>
              <a:cs typeface="+mj-cs"/>
              <a:sym typeface="微软雅黑" panose="020B0503020204020204" pitchFamily="34" charset="-122"/>
            </a:endParaRPr>
          </a:p>
        </p:txBody>
      </p:sp>
      <p:sp>
        <p:nvSpPr>
          <p:cNvPr id="8194" name="内容占位符 2"/>
          <p:cNvSpPr>
            <a:spLocks noGrp="1"/>
          </p:cNvSpPr>
          <p:nvPr>
            <p:ph idx="1"/>
          </p:nvPr>
        </p:nvSpPr>
        <p:spPr>
          <a:xfrm>
            <a:off x="538163" y="1604963"/>
            <a:ext cx="8105775" cy="4735513"/>
          </a:xfrm>
        </p:spPr>
        <p:txBody>
          <a:bodyPr lIns="91440" tIns="45720" rIns="91440" bIns="45720" rtlCol="0" anchor="t">
            <a:noAutofit/>
          </a:bodyPr>
          <a:p>
            <a:pPr marL="0" marR="0" indent="0" algn="l" defTabSz="514350" rtl="0" eaLnBrk="1" fontAlgn="base" latinLnBrk="0" hangingPunct="1">
              <a:lnSpc>
                <a:spcPct val="15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</a:pPr>
            <a:r>
              <a:rPr kumimoji="0" lang="zh-CN" altLang="en-US" sz="28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游戏、儿童游戏及幼儿园游戏的关系</a:t>
            </a:r>
            <a:endParaRPr kumimoji="0" lang="zh-CN" altLang="en-US" sz="2800" b="0" i="0" u="none" strike="noStrike" kern="1200" cap="none" spc="150" normalizeH="0" baseline="0" noProof="1">
              <a:solidFill>
                <a:srgbClr val="30303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indent="0" algn="l" defTabSz="514350" rtl="0" eaLnBrk="1" fontAlgn="base" latinLnBrk="0" hangingPunct="1">
              <a:lnSpc>
                <a:spcPct val="15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</a:pPr>
            <a:endParaRPr kumimoji="0" lang="zh-CN" altLang="en-US" sz="2800" b="0" i="0" u="none" strike="noStrike" kern="1200" cap="none" spc="150" normalizeH="0" baseline="0" noProof="1">
              <a:solidFill>
                <a:srgbClr val="30303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09800" y="2420938"/>
            <a:ext cx="4097338" cy="3919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2468" name="文本框 2"/>
          <p:cNvSpPr txBox="1"/>
          <p:nvPr/>
        </p:nvSpPr>
        <p:spPr>
          <a:xfrm>
            <a:off x="3238500" y="2870200"/>
            <a:ext cx="20383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</a:rPr>
              <a:t>游戏</a:t>
            </a:r>
            <a:endParaRPr lang="zh-CN" altLang="en-US" sz="24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752725" y="3503613"/>
            <a:ext cx="3013075" cy="28368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3627438" y="3743325"/>
            <a:ext cx="16494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</a:rPr>
              <a:t>儿童游戏</a:t>
            </a:r>
            <a:endParaRPr lang="zh-CN" altLang="en-US" sz="24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238500" y="4389438"/>
            <a:ext cx="2038350" cy="1951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9" name="文本框 8"/>
          <p:cNvSpPr txBox="1"/>
          <p:nvPr/>
        </p:nvSpPr>
        <p:spPr>
          <a:xfrm>
            <a:off x="3700463" y="4737100"/>
            <a:ext cx="1116012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</a:rPr>
              <a:t>幼儿园游戏</a:t>
            </a:r>
            <a:endParaRPr lang="zh-CN" altLang="en-US" sz="24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/>
      <p:bldP spid="7" grpId="1"/>
      <p:bldP spid="8" grpId="0" bldLvl="0" animBg="1"/>
      <p:bldP spid="8" grpId="1" animBg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标题 1"/>
          <p:cNvSpPr>
            <a:spLocks noGrp="1"/>
          </p:cNvSpPr>
          <p:nvPr>
            <p:ph type="title"/>
          </p:nvPr>
        </p:nvSpPr>
        <p:spPr>
          <a:xfrm>
            <a:off x="107315" y="332423"/>
            <a:ext cx="8291513" cy="700088"/>
          </a:xfrm>
        </p:spPr>
        <p:txBody>
          <a:bodyPr lIns="91440" tIns="45720" rIns="91440" bIns="45720" rtlCol="0" anchor="b" anchorCtr="0">
            <a:noAutofit/>
          </a:bodyPr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20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幼圆" charset="-122"/>
                <a:cs typeface="+mj-cs"/>
                <a:sym typeface="微软雅黑" panose="020B0503020204020204" pitchFamily="34" charset="-122"/>
              </a:rPr>
              <a:t>第一节 儿童游戏及其特点</a:t>
            </a:r>
            <a:endParaRPr kumimoji="0" lang="zh-CN" altLang="en-US" sz="3200" b="1" i="0" u="none" strike="noStrike" kern="1200" cap="none" spc="200" normalizeH="0" baseline="0" noProof="1">
              <a:solidFill>
                <a:srgbClr val="303030"/>
              </a:solidFill>
              <a:uFillTx/>
              <a:latin typeface="Arial" panose="020B0604020202020204" pitchFamily="34" charset="0"/>
              <a:ea typeface="幼圆" charset="-122"/>
              <a:cs typeface="+mj-cs"/>
              <a:sym typeface="微软雅黑" panose="020B0503020204020204" pitchFamily="34" charset="-122"/>
            </a:endParaRPr>
          </a:p>
        </p:txBody>
      </p:sp>
      <p:sp>
        <p:nvSpPr>
          <p:cNvPr id="8194" name="内容占位符 2"/>
          <p:cNvSpPr>
            <a:spLocks noGrp="1"/>
          </p:cNvSpPr>
          <p:nvPr>
            <p:ph idx="1"/>
          </p:nvPr>
        </p:nvSpPr>
        <p:spPr>
          <a:xfrm>
            <a:off x="519113" y="2122488"/>
            <a:ext cx="8105775" cy="4735513"/>
          </a:xfrm>
        </p:spPr>
        <p:txBody>
          <a:bodyPr lIns="91440" tIns="45720" rIns="91440" bIns="45720" rtlCol="0" anchor="t">
            <a:noAutofit/>
          </a:bodyPr>
          <a:p>
            <a:pPr marL="414655" marR="0" indent="-457835" algn="l" defTabSz="514350" rtl="0" eaLnBrk="1" fontAlgn="base" latinLnBrk="0" hangingPunct="1">
              <a:lnSpc>
                <a:spcPct val="15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AutoNum type="arabicPeriod"/>
            </a:pPr>
            <a:r>
              <a:rPr kumimoji="0" lang="zh-CN" altLang="en-US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微软雅黑" panose="020B0503020204020204" pitchFamily="34" charset="-122"/>
              </a:rPr>
              <a:t>游戏是快乐的 </a:t>
            </a:r>
            <a:endParaRPr kumimoji="0" lang="zh-CN" altLang="en-US" sz="2400" b="0" i="0" u="none" strike="noStrike" kern="1200" cap="none" spc="150" normalizeH="0" baseline="0" noProof="1">
              <a:solidFill>
                <a:srgbClr val="303030"/>
              </a:solidFill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  <a:sym typeface="微软雅黑" panose="020B0503020204020204" pitchFamily="34" charset="-122"/>
            </a:endParaRPr>
          </a:p>
          <a:p>
            <a:pPr marL="414655" marR="0" indent="-457835" algn="l" defTabSz="514350" rtl="0" eaLnBrk="1" fontAlgn="base" latinLnBrk="0" hangingPunct="1">
              <a:lnSpc>
                <a:spcPct val="15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AutoNum type="arabicPeriod"/>
            </a:pPr>
            <a:r>
              <a:rPr kumimoji="0" lang="zh-CN" altLang="en-US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微软雅黑" panose="020B0503020204020204" pitchFamily="34" charset="-122"/>
              </a:rPr>
              <a:t>游戏是自愿、自主的  </a:t>
            </a:r>
            <a:endParaRPr kumimoji="0" lang="zh-CN" altLang="en-US" sz="2400" b="0" i="0" u="none" strike="noStrike" kern="1200" cap="none" spc="150" normalizeH="0" baseline="0" noProof="1">
              <a:solidFill>
                <a:srgbClr val="303030"/>
              </a:solidFill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  <a:sym typeface="微软雅黑" panose="020B0503020204020204" pitchFamily="34" charset="-122"/>
            </a:endParaRPr>
          </a:p>
          <a:p>
            <a:pPr marL="414655" marR="0" indent="-457835" algn="l" defTabSz="514350" rtl="0" eaLnBrk="1" fontAlgn="base" latinLnBrk="0" hangingPunct="1">
              <a:lnSpc>
                <a:spcPct val="15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AutoNum type="arabicPeriod"/>
            </a:pPr>
            <a:r>
              <a:rPr kumimoji="0" lang="zh-CN" altLang="en-US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微软雅黑" panose="020B0503020204020204" pitchFamily="34" charset="-122"/>
              </a:rPr>
              <a:t>游戏是充满幻想的  </a:t>
            </a:r>
            <a:endParaRPr kumimoji="0" lang="zh-CN" altLang="en-US" sz="2400" b="0" i="0" u="none" strike="noStrike" kern="1200" cap="none" spc="150" normalizeH="0" baseline="0" noProof="1">
              <a:solidFill>
                <a:srgbClr val="303030"/>
              </a:solidFill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  <a:sym typeface="微软雅黑" panose="020B0503020204020204" pitchFamily="34" charset="-122"/>
            </a:endParaRPr>
          </a:p>
          <a:p>
            <a:pPr marL="414655" marR="0" indent="-457835" algn="l" defTabSz="514350" rtl="0" eaLnBrk="1" fontAlgn="base" latinLnBrk="0" hangingPunct="1">
              <a:lnSpc>
                <a:spcPct val="15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AutoNum type="arabicPeriod"/>
            </a:pPr>
            <a:r>
              <a:rPr kumimoji="0" lang="zh-CN" altLang="en-US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微软雅黑" panose="020B0503020204020204" pitchFamily="34" charset="-122"/>
              </a:rPr>
              <a:t>游戏与生活密不可分  </a:t>
            </a:r>
            <a:endParaRPr kumimoji="0" lang="zh-CN" altLang="en-US" sz="2400" b="0" i="0" u="none" strike="noStrike" kern="1200" cap="none" spc="150" normalizeH="0" baseline="0" noProof="1">
              <a:solidFill>
                <a:srgbClr val="303030"/>
              </a:solidFill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  <a:sym typeface="微软雅黑" panose="020B0503020204020204" pitchFamily="34" charset="-122"/>
            </a:endParaRPr>
          </a:p>
          <a:p>
            <a:pPr marL="414655" marR="0" indent="-457835" algn="l" defTabSz="514350" rtl="0" eaLnBrk="1" fontAlgn="base" latinLnBrk="0" hangingPunct="1">
              <a:lnSpc>
                <a:spcPct val="15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AutoNum type="arabicPeriod"/>
            </a:pPr>
            <a:r>
              <a:rPr kumimoji="0" lang="zh-CN" altLang="en-US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微软雅黑" panose="020B0503020204020204" pitchFamily="34" charset="-122"/>
              </a:rPr>
              <a:t>游戏是有</a:t>
            </a:r>
            <a:r>
              <a:rPr kumimoji="0" lang="en-US" altLang="zh-CN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微软雅黑" panose="020B0503020204020204" pitchFamily="34" charset="-122"/>
              </a:rPr>
              <a:t>“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微软雅黑" panose="020B0503020204020204" pitchFamily="34" charset="-122"/>
              </a:rPr>
              <a:t>规则</a:t>
            </a:r>
            <a:r>
              <a:rPr kumimoji="0" lang="en-US" altLang="zh-CN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微软雅黑" panose="020B0503020204020204" pitchFamily="34" charset="-122"/>
              </a:rPr>
              <a:t>”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微软雅黑" panose="020B0503020204020204" pitchFamily="34" charset="-122"/>
              </a:rPr>
              <a:t>的</a:t>
            </a:r>
            <a:endParaRPr kumimoji="0" lang="zh-CN" altLang="en-US" sz="2400" b="0" i="0" u="none" strike="noStrike" kern="1200" cap="none" spc="150" normalizeH="0" baseline="0" noProof="1">
              <a:solidFill>
                <a:srgbClr val="303030"/>
              </a:solidFill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3" name="图片 2" descr="56251cb5hc9896649c7c3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4363" y="2381250"/>
            <a:ext cx="4200525" cy="3224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2" name="文本框 1"/>
          <p:cNvSpPr txBox="1"/>
          <p:nvPr/>
        </p:nvSpPr>
        <p:spPr>
          <a:xfrm>
            <a:off x="519113" y="1385888"/>
            <a:ext cx="4832350" cy="736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defTabSz="514350">
              <a:lnSpc>
                <a:spcPct val="150000"/>
              </a:lnSpc>
              <a:spcBef>
                <a:spcPts val="200"/>
              </a:spcBef>
              <a:buClr>
                <a:schemeClr val="accent1"/>
              </a:buClr>
              <a:buSzPct val="100000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二、儿童游戏的特点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1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charRg st="1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24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4">
                                            <p:txEl>
                                              <p:charRg st="24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37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4">
                                            <p:txEl>
                                              <p:charRg st="37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51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4">
                                            <p:txEl>
                                              <p:charRg st="51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5600" y="223520"/>
            <a:ext cx="594423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zh-CN" altLang="en-US" sz="3600" b="1" dirty="0" smtClean="0">
              <a:solidFill>
                <a:srgbClr val="0033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3095" y="196850"/>
            <a:ext cx="716089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zh-CN" sz="4000" b="1" dirty="0"/>
              <a:t>二、游戏在幼儿园中的地位</a:t>
            </a:r>
            <a:endParaRPr lang="zh-CN" altLang="zh-CN" sz="4000" b="1" dirty="0"/>
          </a:p>
        </p:txBody>
      </p:sp>
      <p:grpSp>
        <p:nvGrpSpPr>
          <p:cNvPr id="27" name="组合 26"/>
          <p:cNvGrpSpPr/>
          <p:nvPr>
            <p:custDataLst>
              <p:tags r:id="rId1"/>
            </p:custDataLst>
          </p:nvPr>
        </p:nvGrpSpPr>
        <p:grpSpPr>
          <a:xfrm>
            <a:off x="620395" y="3097485"/>
            <a:ext cx="1390095" cy="1154412"/>
            <a:chOff x="693000" y="1847550"/>
            <a:chExt cx="984052" cy="817389"/>
          </a:xfrm>
        </p:grpSpPr>
        <p:sp>
          <p:nvSpPr>
            <p:cNvPr id="28" name="Freeform 5"/>
            <p:cNvSpPr/>
            <p:nvPr userDrawn="1">
              <p:custDataLst>
                <p:tags r:id="rId2"/>
              </p:custDataLst>
            </p:nvPr>
          </p:nvSpPr>
          <p:spPr bwMode="auto">
            <a:xfrm rot="6976762" flipH="1">
              <a:off x="1176552" y="2164439"/>
              <a:ext cx="687718" cy="313282"/>
            </a:xfrm>
            <a:custGeom>
              <a:avLst/>
              <a:gdLst>
                <a:gd name="T0" fmla="*/ 318 w 2564"/>
                <a:gd name="T1" fmla="*/ 0 h 1168"/>
                <a:gd name="T2" fmla="*/ 2564 w 2564"/>
                <a:gd name="T3" fmla="*/ 1168 h 1168"/>
                <a:gd name="T4" fmla="*/ 0 w 2564"/>
                <a:gd name="T5" fmla="*/ 1168 h 1168"/>
                <a:gd name="T6" fmla="*/ 0 w 2564"/>
                <a:gd name="T7" fmla="*/ 820 h 1168"/>
                <a:gd name="T8" fmla="*/ 318 w 2564"/>
                <a:gd name="T9" fmla="*/ 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4" h="1168">
                  <a:moveTo>
                    <a:pt x="318" y="0"/>
                  </a:moveTo>
                  <a:lnTo>
                    <a:pt x="2564" y="1168"/>
                  </a:lnTo>
                  <a:lnTo>
                    <a:pt x="0" y="1168"/>
                  </a:lnTo>
                  <a:lnTo>
                    <a:pt x="0" y="82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CE646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/>
            </a:bodyPr>
            <a:lstStyle/>
            <a:p>
              <a:endParaRPr lang="zh-CN" altLang="en-US" sz="1350"/>
            </a:p>
          </p:txBody>
        </p:sp>
        <p:sp>
          <p:nvSpPr>
            <p:cNvPr id="29" name="Freeform 6"/>
            <p:cNvSpPr/>
            <p:nvPr userDrawn="1">
              <p:custDataLst>
                <p:tags r:id="rId3"/>
              </p:custDataLst>
            </p:nvPr>
          </p:nvSpPr>
          <p:spPr bwMode="auto">
            <a:xfrm rot="6976762" flipH="1">
              <a:off x="1066324" y="2411420"/>
              <a:ext cx="128746" cy="344128"/>
            </a:xfrm>
            <a:custGeom>
              <a:avLst/>
              <a:gdLst>
                <a:gd name="T0" fmla="*/ 480 w 480"/>
                <a:gd name="T1" fmla="*/ 0 h 1283"/>
                <a:gd name="T2" fmla="*/ 480 w 480"/>
                <a:gd name="T3" fmla="*/ 1283 h 1283"/>
                <a:gd name="T4" fmla="*/ 0 w 480"/>
                <a:gd name="T5" fmla="*/ 1035 h 1283"/>
                <a:gd name="T6" fmla="*/ 480 w 480"/>
                <a:gd name="T7" fmla="*/ 0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1283">
                  <a:moveTo>
                    <a:pt x="480" y="0"/>
                  </a:moveTo>
                  <a:lnTo>
                    <a:pt x="480" y="1283"/>
                  </a:lnTo>
                  <a:lnTo>
                    <a:pt x="0" y="1035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CBC1C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/>
            </a:bodyPr>
            <a:lstStyle/>
            <a:p>
              <a:endParaRPr lang="zh-CN" altLang="en-US" sz="1350"/>
            </a:p>
          </p:txBody>
        </p:sp>
        <p:sp>
          <p:nvSpPr>
            <p:cNvPr id="30" name="Freeform 7"/>
            <p:cNvSpPr/>
            <p:nvPr userDrawn="1">
              <p:custDataLst>
                <p:tags r:id="rId4"/>
              </p:custDataLst>
            </p:nvPr>
          </p:nvSpPr>
          <p:spPr bwMode="auto">
            <a:xfrm rot="6976762" flipH="1">
              <a:off x="737400" y="2366932"/>
              <a:ext cx="257492" cy="315428"/>
            </a:xfrm>
            <a:custGeom>
              <a:avLst/>
              <a:gdLst>
                <a:gd name="T0" fmla="*/ 480 w 960"/>
                <a:gd name="T1" fmla="*/ 0 h 1176"/>
                <a:gd name="T2" fmla="*/ 960 w 960"/>
                <a:gd name="T3" fmla="*/ 248 h 1176"/>
                <a:gd name="T4" fmla="*/ 0 w 960"/>
                <a:gd name="T5" fmla="*/ 1176 h 1176"/>
                <a:gd name="T6" fmla="*/ 480 w 960"/>
                <a:gd name="T7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0" h="1176">
                  <a:moveTo>
                    <a:pt x="480" y="0"/>
                  </a:moveTo>
                  <a:lnTo>
                    <a:pt x="960" y="248"/>
                  </a:lnTo>
                  <a:lnTo>
                    <a:pt x="0" y="117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CE646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/>
            </a:bodyPr>
            <a:lstStyle/>
            <a:p>
              <a:endParaRPr lang="zh-CN" altLang="en-US" sz="1350"/>
            </a:p>
          </p:txBody>
        </p:sp>
        <p:sp>
          <p:nvSpPr>
            <p:cNvPr id="31" name="Freeform 8"/>
            <p:cNvSpPr/>
            <p:nvPr userDrawn="1">
              <p:custDataLst>
                <p:tags r:id="rId5"/>
              </p:custDataLst>
            </p:nvPr>
          </p:nvSpPr>
          <p:spPr bwMode="auto">
            <a:xfrm rot="6976762" flipH="1">
              <a:off x="975254" y="2153822"/>
              <a:ext cx="687718" cy="135720"/>
            </a:xfrm>
            <a:custGeom>
              <a:avLst/>
              <a:gdLst>
                <a:gd name="T0" fmla="*/ 0 w 2564"/>
                <a:gd name="T1" fmla="*/ 0 h 506"/>
                <a:gd name="T2" fmla="*/ 1478 w 2564"/>
                <a:gd name="T3" fmla="*/ 506 h 506"/>
                <a:gd name="T4" fmla="*/ 2564 w 2564"/>
                <a:gd name="T5" fmla="*/ 0 h 506"/>
                <a:gd name="T6" fmla="*/ 0 w 2564"/>
                <a:gd name="T7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4" h="506">
                  <a:moveTo>
                    <a:pt x="0" y="0"/>
                  </a:moveTo>
                  <a:lnTo>
                    <a:pt x="1478" y="506"/>
                  </a:lnTo>
                  <a:lnTo>
                    <a:pt x="25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C1C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 fontScale="70000" lnSpcReduction="20000"/>
            </a:bodyPr>
            <a:lstStyle/>
            <a:p>
              <a:endParaRPr lang="zh-CN" altLang="en-US" sz="1350"/>
            </a:p>
          </p:txBody>
        </p:sp>
        <p:sp>
          <p:nvSpPr>
            <p:cNvPr id="38" name="Freeform 9"/>
            <p:cNvSpPr/>
            <p:nvPr userDrawn="1">
              <p:custDataLst>
                <p:tags r:id="rId6"/>
              </p:custDataLst>
            </p:nvPr>
          </p:nvSpPr>
          <p:spPr bwMode="auto">
            <a:xfrm rot="6976762" flipH="1">
              <a:off x="1006895" y="2201979"/>
              <a:ext cx="396430" cy="250787"/>
            </a:xfrm>
            <a:custGeom>
              <a:avLst/>
              <a:gdLst>
                <a:gd name="T0" fmla="*/ 0 w 1478"/>
                <a:gd name="T1" fmla="*/ 0 h 935"/>
                <a:gd name="T2" fmla="*/ 1478 w 1478"/>
                <a:gd name="T3" fmla="*/ 506 h 935"/>
                <a:gd name="T4" fmla="*/ 0 w 1478"/>
                <a:gd name="T5" fmla="*/ 935 h 935"/>
                <a:gd name="T6" fmla="*/ 0 w 1478"/>
                <a:gd name="T7" fmla="*/ 0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8" h="935">
                  <a:moveTo>
                    <a:pt x="0" y="0"/>
                  </a:moveTo>
                  <a:lnTo>
                    <a:pt x="1478" y="506"/>
                  </a:lnTo>
                  <a:lnTo>
                    <a:pt x="0" y="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60D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/>
            </a:bodyPr>
            <a:lstStyle/>
            <a:p>
              <a:endParaRPr lang="zh-CN" altLang="en-US" sz="1350"/>
            </a:p>
          </p:txBody>
        </p:sp>
        <p:sp>
          <p:nvSpPr>
            <p:cNvPr id="39" name="Freeform 10"/>
            <p:cNvSpPr/>
            <p:nvPr userDrawn="1">
              <p:custDataLst>
                <p:tags r:id="rId7"/>
              </p:custDataLst>
            </p:nvPr>
          </p:nvSpPr>
          <p:spPr bwMode="auto">
            <a:xfrm rot="6976762" flipH="1">
              <a:off x="742097" y="2332682"/>
              <a:ext cx="347614" cy="182390"/>
            </a:xfrm>
            <a:custGeom>
              <a:avLst/>
              <a:gdLst>
                <a:gd name="T0" fmla="*/ 0 w 1296"/>
                <a:gd name="T1" fmla="*/ 680 h 680"/>
                <a:gd name="T2" fmla="*/ 1296 w 1296"/>
                <a:gd name="T3" fmla="*/ 680 h 680"/>
                <a:gd name="T4" fmla="*/ 709 w 1296"/>
                <a:gd name="T5" fmla="*/ 0 h 680"/>
                <a:gd name="T6" fmla="*/ 0 w 1296"/>
                <a:gd name="T7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6" h="680">
                  <a:moveTo>
                    <a:pt x="0" y="680"/>
                  </a:moveTo>
                  <a:lnTo>
                    <a:pt x="1296" y="680"/>
                  </a:lnTo>
                  <a:lnTo>
                    <a:pt x="709" y="0"/>
                  </a:lnTo>
                  <a:lnTo>
                    <a:pt x="0" y="680"/>
                  </a:lnTo>
                  <a:close/>
                </a:path>
              </a:pathLst>
            </a:custGeom>
            <a:solidFill>
              <a:srgbClr val="F3A60D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 fontScale="97500" lnSpcReduction="10000"/>
            </a:bodyPr>
            <a:lstStyle/>
            <a:p>
              <a:endParaRPr lang="zh-CN" altLang="en-US" sz="1350"/>
            </a:p>
          </p:txBody>
        </p:sp>
        <p:sp>
          <p:nvSpPr>
            <p:cNvPr id="40" name="Freeform 11"/>
            <p:cNvSpPr/>
            <p:nvPr userDrawn="1">
              <p:custDataLst>
                <p:tags r:id="rId8"/>
              </p:custDataLst>
            </p:nvPr>
          </p:nvSpPr>
          <p:spPr bwMode="auto">
            <a:xfrm rot="6976762" flipH="1">
              <a:off x="661887" y="2494062"/>
              <a:ext cx="128746" cy="66519"/>
            </a:xfrm>
            <a:custGeom>
              <a:avLst/>
              <a:gdLst>
                <a:gd name="T0" fmla="*/ 251 w 480"/>
                <a:gd name="T1" fmla="*/ 0 h 248"/>
                <a:gd name="T2" fmla="*/ 480 w 480"/>
                <a:gd name="T3" fmla="*/ 248 h 248"/>
                <a:gd name="T4" fmla="*/ 0 w 480"/>
                <a:gd name="T5" fmla="*/ 248 h 248"/>
                <a:gd name="T6" fmla="*/ 251 w 480"/>
                <a:gd name="T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248">
                  <a:moveTo>
                    <a:pt x="251" y="0"/>
                  </a:moveTo>
                  <a:lnTo>
                    <a:pt x="480" y="248"/>
                  </a:lnTo>
                  <a:lnTo>
                    <a:pt x="0" y="24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3A60D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 fontScale="25000" lnSpcReduction="20000"/>
            </a:bodyPr>
            <a:lstStyle/>
            <a:p>
              <a:endParaRPr lang="zh-CN" altLang="en-US" sz="1350"/>
            </a:p>
          </p:txBody>
        </p:sp>
        <p:sp>
          <p:nvSpPr>
            <p:cNvPr id="41" name="Freeform 12"/>
            <p:cNvSpPr/>
            <p:nvPr userDrawn="1">
              <p:custDataLst>
                <p:tags r:id="rId9"/>
              </p:custDataLst>
            </p:nvPr>
          </p:nvSpPr>
          <p:spPr bwMode="auto">
            <a:xfrm rot="6976762" flipH="1">
              <a:off x="630505" y="2335516"/>
              <a:ext cx="347614" cy="66519"/>
            </a:xfrm>
            <a:custGeom>
              <a:avLst/>
              <a:gdLst>
                <a:gd name="T0" fmla="*/ 0 w 1296"/>
                <a:gd name="T1" fmla="*/ 0 h 248"/>
                <a:gd name="T2" fmla="*/ 1296 w 1296"/>
                <a:gd name="T3" fmla="*/ 0 h 248"/>
                <a:gd name="T4" fmla="*/ 1027 w 1296"/>
                <a:gd name="T5" fmla="*/ 248 h 248"/>
                <a:gd name="T6" fmla="*/ 229 w 1296"/>
                <a:gd name="T7" fmla="*/ 248 h 248"/>
                <a:gd name="T8" fmla="*/ 0 w 1296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6" h="248">
                  <a:moveTo>
                    <a:pt x="0" y="0"/>
                  </a:moveTo>
                  <a:lnTo>
                    <a:pt x="1296" y="0"/>
                  </a:lnTo>
                  <a:lnTo>
                    <a:pt x="1027" y="248"/>
                  </a:lnTo>
                  <a:lnTo>
                    <a:pt x="229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C1C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 fontScale="25000" lnSpcReduction="20000"/>
            </a:bodyPr>
            <a:lstStyle/>
            <a:p>
              <a:endParaRPr lang="zh-CN" altLang="en-US" sz="1350"/>
            </a:p>
          </p:txBody>
        </p:sp>
        <p:sp>
          <p:nvSpPr>
            <p:cNvPr id="42" name="Freeform 13"/>
            <p:cNvSpPr/>
            <p:nvPr userDrawn="1">
              <p:custDataLst>
                <p:tags r:id="rId10"/>
              </p:custDataLst>
            </p:nvPr>
          </p:nvSpPr>
          <p:spPr bwMode="auto">
            <a:xfrm rot="6976762" flipH="1">
              <a:off x="859724" y="2099431"/>
              <a:ext cx="409081" cy="306950"/>
            </a:xfrm>
            <a:custGeom>
              <a:avLst/>
              <a:gdLst>
                <a:gd name="T0" fmla="*/ 1478 w 1478"/>
                <a:gd name="T1" fmla="*/ 0 h 1109"/>
                <a:gd name="T2" fmla="*/ 587 w 1478"/>
                <a:gd name="T3" fmla="*/ 1109 h 1109"/>
                <a:gd name="T4" fmla="*/ 0 w 1478"/>
                <a:gd name="T5" fmla="*/ 429 h 1109"/>
                <a:gd name="T6" fmla="*/ 1478 w 1478"/>
                <a:gd name="T7" fmla="*/ 0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8" h="1109">
                  <a:moveTo>
                    <a:pt x="1478" y="0"/>
                  </a:moveTo>
                  <a:lnTo>
                    <a:pt x="587" y="1109"/>
                  </a:lnTo>
                  <a:lnTo>
                    <a:pt x="0" y="429"/>
                  </a:lnTo>
                  <a:lnTo>
                    <a:pt x="1478" y="0"/>
                  </a:lnTo>
                  <a:close/>
                </a:path>
              </a:pathLst>
            </a:custGeom>
            <a:solidFill>
              <a:srgbClr val="FCBC1C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/>
            </a:bodyPr>
            <a:lstStyle/>
            <a:p>
              <a:endParaRPr lang="zh-CN" altLang="en-US" sz="1350"/>
            </a:p>
          </p:txBody>
        </p:sp>
        <p:sp>
          <p:nvSpPr>
            <p:cNvPr id="43" name="Freeform 14"/>
            <p:cNvSpPr/>
            <p:nvPr userDrawn="1">
              <p:custDataLst>
                <p:tags r:id="rId11"/>
              </p:custDataLst>
            </p:nvPr>
          </p:nvSpPr>
          <p:spPr bwMode="auto">
            <a:xfrm rot="6976762" flipH="1">
              <a:off x="952746" y="1997232"/>
              <a:ext cx="329107" cy="297457"/>
            </a:xfrm>
            <a:custGeom>
              <a:avLst/>
              <a:gdLst>
                <a:gd name="T0" fmla="*/ 891 w 1227"/>
                <a:gd name="T1" fmla="*/ 0 h 1109"/>
                <a:gd name="T2" fmla="*/ 1227 w 1227"/>
                <a:gd name="T3" fmla="*/ 891 h 1109"/>
                <a:gd name="T4" fmla="*/ 0 w 1227"/>
                <a:gd name="T5" fmla="*/ 1109 h 1109"/>
                <a:gd name="T6" fmla="*/ 891 w 1227"/>
                <a:gd name="T7" fmla="*/ 0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7" h="1109">
                  <a:moveTo>
                    <a:pt x="891" y="0"/>
                  </a:moveTo>
                  <a:lnTo>
                    <a:pt x="1227" y="891"/>
                  </a:lnTo>
                  <a:lnTo>
                    <a:pt x="0" y="1109"/>
                  </a:lnTo>
                  <a:lnTo>
                    <a:pt x="891" y="0"/>
                  </a:lnTo>
                  <a:close/>
                </a:path>
              </a:pathLst>
            </a:custGeom>
            <a:solidFill>
              <a:srgbClr val="FCE646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/>
            </a:bodyPr>
            <a:lstStyle/>
            <a:p>
              <a:endParaRPr lang="zh-CN" altLang="en-US" sz="1350"/>
            </a:p>
          </p:txBody>
        </p:sp>
        <p:sp>
          <p:nvSpPr>
            <p:cNvPr id="44" name="Freeform 15"/>
            <p:cNvSpPr/>
            <p:nvPr userDrawn="1">
              <p:custDataLst>
                <p:tags r:id="rId12"/>
              </p:custDataLst>
            </p:nvPr>
          </p:nvSpPr>
          <p:spPr bwMode="auto">
            <a:xfrm rot="6976762" flipH="1">
              <a:off x="1156071" y="1805841"/>
              <a:ext cx="291288" cy="374705"/>
            </a:xfrm>
            <a:custGeom>
              <a:avLst/>
              <a:gdLst>
                <a:gd name="T0" fmla="*/ 1086 w 1086"/>
                <a:gd name="T1" fmla="*/ 0 h 1397"/>
                <a:gd name="T2" fmla="*/ 0 w 1086"/>
                <a:gd name="T3" fmla="*/ 506 h 1397"/>
                <a:gd name="T4" fmla="*/ 336 w 1086"/>
                <a:gd name="T5" fmla="*/ 1397 h 1397"/>
                <a:gd name="T6" fmla="*/ 1086 w 1086"/>
                <a:gd name="T7" fmla="*/ 0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6" h="1397">
                  <a:moveTo>
                    <a:pt x="1086" y="0"/>
                  </a:moveTo>
                  <a:lnTo>
                    <a:pt x="0" y="506"/>
                  </a:lnTo>
                  <a:lnTo>
                    <a:pt x="336" y="1397"/>
                  </a:lnTo>
                  <a:lnTo>
                    <a:pt x="1086" y="0"/>
                  </a:lnTo>
                  <a:close/>
                </a:path>
              </a:pathLst>
            </a:custGeom>
            <a:solidFill>
              <a:srgbClr val="FCBC1C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/>
            </a:bodyPr>
            <a:lstStyle/>
            <a:p>
              <a:endParaRPr lang="zh-CN" altLang="en-US" sz="1350"/>
            </a:p>
          </p:txBody>
        </p:sp>
        <p:sp>
          <p:nvSpPr>
            <p:cNvPr id="45" name="Freeform 16"/>
            <p:cNvSpPr/>
            <p:nvPr userDrawn="1">
              <p:custDataLst>
                <p:tags r:id="rId13"/>
              </p:custDataLst>
            </p:nvPr>
          </p:nvSpPr>
          <p:spPr bwMode="auto">
            <a:xfrm rot="6976762" flipH="1">
              <a:off x="815782" y="2015834"/>
              <a:ext cx="329107" cy="124991"/>
            </a:xfrm>
            <a:custGeom>
              <a:avLst/>
              <a:gdLst>
                <a:gd name="T0" fmla="*/ 1227 w 1227"/>
                <a:gd name="T1" fmla="*/ 0 h 466"/>
                <a:gd name="T2" fmla="*/ 891 w 1227"/>
                <a:gd name="T3" fmla="*/ 466 h 466"/>
                <a:gd name="T4" fmla="*/ 337 w 1227"/>
                <a:gd name="T5" fmla="*/ 466 h 466"/>
                <a:gd name="T6" fmla="*/ 0 w 1227"/>
                <a:gd name="T7" fmla="*/ 218 h 466"/>
                <a:gd name="T8" fmla="*/ 1227 w 1227"/>
                <a:gd name="T9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7" h="466">
                  <a:moveTo>
                    <a:pt x="1227" y="0"/>
                  </a:moveTo>
                  <a:lnTo>
                    <a:pt x="891" y="466"/>
                  </a:lnTo>
                  <a:lnTo>
                    <a:pt x="337" y="466"/>
                  </a:lnTo>
                  <a:lnTo>
                    <a:pt x="0" y="218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FCBC1C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 fontScale="62500" lnSpcReduction="20000"/>
            </a:bodyPr>
            <a:lstStyle/>
            <a:p>
              <a:endParaRPr lang="zh-CN" altLang="en-US" sz="1350"/>
            </a:p>
          </p:txBody>
        </p:sp>
        <p:sp>
          <p:nvSpPr>
            <p:cNvPr id="46" name="Freeform 17"/>
            <p:cNvSpPr/>
            <p:nvPr userDrawn="1">
              <p:custDataLst>
                <p:tags r:id="rId14"/>
              </p:custDataLst>
            </p:nvPr>
          </p:nvSpPr>
          <p:spPr bwMode="auto">
            <a:xfrm rot="6976762" flipH="1">
              <a:off x="804545" y="2172055"/>
              <a:ext cx="162542" cy="66519"/>
            </a:xfrm>
            <a:custGeom>
              <a:avLst/>
              <a:gdLst>
                <a:gd name="T0" fmla="*/ 269 w 606"/>
                <a:gd name="T1" fmla="*/ 0 h 248"/>
                <a:gd name="T2" fmla="*/ 606 w 606"/>
                <a:gd name="T3" fmla="*/ 248 h 248"/>
                <a:gd name="T4" fmla="*/ 0 w 606"/>
                <a:gd name="T5" fmla="*/ 248 h 248"/>
                <a:gd name="T6" fmla="*/ 269 w 606"/>
                <a:gd name="T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6" h="248">
                  <a:moveTo>
                    <a:pt x="269" y="0"/>
                  </a:moveTo>
                  <a:lnTo>
                    <a:pt x="606" y="248"/>
                  </a:lnTo>
                  <a:lnTo>
                    <a:pt x="0" y="248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3A60D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 fontScale="25000" lnSpcReduction="20000"/>
            </a:bodyPr>
            <a:lstStyle/>
            <a:p>
              <a:endParaRPr lang="zh-CN" altLang="en-US" sz="1350"/>
            </a:p>
          </p:txBody>
        </p:sp>
      </p:grpSp>
      <p:sp>
        <p:nvSpPr>
          <p:cNvPr id="47" name="矩形 46"/>
          <p:cNvSpPr/>
          <p:nvPr userDrawn="1">
            <p:custDataLst>
              <p:tags r:id="rId15"/>
            </p:custDataLst>
          </p:nvPr>
        </p:nvSpPr>
        <p:spPr>
          <a:xfrm>
            <a:off x="1818452" y="3298253"/>
            <a:ext cx="5540742" cy="836894"/>
          </a:xfrm>
          <a:prstGeom prst="rect">
            <a:avLst/>
          </a:prstGeom>
          <a:solidFill>
            <a:srgbClr val="3B38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7500" tIns="35100" rIns="67500" bIns="35100"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48" name="文本框 47"/>
          <p:cNvSpPr txBox="1"/>
          <p:nvPr>
            <p:custDataLst>
              <p:tags r:id="rId16"/>
            </p:custDataLst>
          </p:nvPr>
        </p:nvSpPr>
        <p:spPr>
          <a:xfrm>
            <a:off x="775335" y="3206598"/>
            <a:ext cx="1049664" cy="1011475"/>
          </a:xfrm>
          <a:prstGeom prst="rect">
            <a:avLst/>
          </a:prstGeom>
          <a:noFill/>
        </p:spPr>
        <p:txBody>
          <a:bodyPr wrap="square" lIns="67500" tIns="35100" rIns="67500" bIns="35100" rtlCol="0">
            <a:normAutofit/>
          </a:bodyPr>
          <a:lstStyle/>
          <a:p>
            <a:pPr algn="ctr"/>
            <a:r>
              <a:rPr lang="en-US" altLang="zh-CN" sz="3300" b="1" dirty="0">
                <a:solidFill>
                  <a:srgbClr val="FFFFFF"/>
                </a:solidFill>
              </a:rPr>
              <a:t>2</a:t>
            </a:r>
            <a:endParaRPr lang="zh-CN" altLang="en-US" sz="3300" b="1" dirty="0">
              <a:solidFill>
                <a:srgbClr val="FFFFFF"/>
              </a:solidFill>
            </a:endParaRPr>
          </a:p>
        </p:txBody>
      </p:sp>
      <p:sp>
        <p:nvSpPr>
          <p:cNvPr id="49" name="文本框 48"/>
          <p:cNvSpPr txBox="1"/>
          <p:nvPr>
            <p:custDataLst>
              <p:tags r:id="rId17"/>
            </p:custDataLst>
          </p:nvPr>
        </p:nvSpPr>
        <p:spPr>
          <a:xfrm>
            <a:off x="1821726" y="3306982"/>
            <a:ext cx="5538559" cy="819436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txBody>
          <a:bodyPr wrap="square" lIns="67500" tIns="35100" rIns="67500" bIns="35100" anchor="ctr" anchorCtr="0">
            <a:normAutofit/>
          </a:bodyPr>
          <a:lstStyle>
            <a:defPPr>
              <a:defRPr lang="zh-CN"/>
            </a:defPPr>
            <a:lvl1pPr>
              <a:defRPr sz="2800">
                <a:solidFill>
                  <a:srgbClr val="FFFFFF"/>
                </a:solidFill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100" dirty="0" smtClean="0">
                <a:solidFill>
                  <a:srgbClr val="FFFFFF"/>
                </a:solidFill>
              </a:rPr>
              <a:t>游戏与幼儿园课程</a:t>
            </a:r>
            <a:endParaRPr lang="zh-CN" altLang="en-US" sz="2100" dirty="0" smtClean="0">
              <a:solidFill>
                <a:srgbClr val="FFFFFF"/>
              </a:solidFill>
            </a:endParaRPr>
          </a:p>
        </p:txBody>
      </p:sp>
      <p:grpSp>
        <p:nvGrpSpPr>
          <p:cNvPr id="50" name="组合 49"/>
          <p:cNvGrpSpPr/>
          <p:nvPr>
            <p:custDataLst>
              <p:tags r:id="rId18"/>
            </p:custDataLst>
          </p:nvPr>
        </p:nvGrpSpPr>
        <p:grpSpPr>
          <a:xfrm>
            <a:off x="620395" y="4821466"/>
            <a:ext cx="1390095" cy="1154412"/>
            <a:chOff x="693000" y="1847550"/>
            <a:chExt cx="984052" cy="817389"/>
          </a:xfrm>
        </p:grpSpPr>
        <p:sp>
          <p:nvSpPr>
            <p:cNvPr id="51" name="Freeform 5"/>
            <p:cNvSpPr/>
            <p:nvPr userDrawn="1">
              <p:custDataLst>
                <p:tags r:id="rId19"/>
              </p:custDataLst>
            </p:nvPr>
          </p:nvSpPr>
          <p:spPr bwMode="auto">
            <a:xfrm rot="6976762" flipH="1">
              <a:off x="1176552" y="2164439"/>
              <a:ext cx="687718" cy="313282"/>
            </a:xfrm>
            <a:custGeom>
              <a:avLst/>
              <a:gdLst>
                <a:gd name="T0" fmla="*/ 318 w 2564"/>
                <a:gd name="T1" fmla="*/ 0 h 1168"/>
                <a:gd name="T2" fmla="*/ 2564 w 2564"/>
                <a:gd name="T3" fmla="*/ 1168 h 1168"/>
                <a:gd name="T4" fmla="*/ 0 w 2564"/>
                <a:gd name="T5" fmla="*/ 1168 h 1168"/>
                <a:gd name="T6" fmla="*/ 0 w 2564"/>
                <a:gd name="T7" fmla="*/ 820 h 1168"/>
                <a:gd name="T8" fmla="*/ 318 w 2564"/>
                <a:gd name="T9" fmla="*/ 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4" h="1168">
                  <a:moveTo>
                    <a:pt x="318" y="0"/>
                  </a:moveTo>
                  <a:lnTo>
                    <a:pt x="2564" y="1168"/>
                  </a:lnTo>
                  <a:lnTo>
                    <a:pt x="0" y="1168"/>
                  </a:lnTo>
                  <a:lnTo>
                    <a:pt x="0" y="82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CE646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/>
            </a:bodyPr>
            <a:lstStyle/>
            <a:p>
              <a:endParaRPr lang="zh-CN" altLang="en-US" sz="1350"/>
            </a:p>
          </p:txBody>
        </p:sp>
        <p:sp>
          <p:nvSpPr>
            <p:cNvPr id="52" name="Freeform 6"/>
            <p:cNvSpPr/>
            <p:nvPr userDrawn="1">
              <p:custDataLst>
                <p:tags r:id="rId20"/>
              </p:custDataLst>
            </p:nvPr>
          </p:nvSpPr>
          <p:spPr bwMode="auto">
            <a:xfrm rot="6976762" flipH="1">
              <a:off x="1066324" y="2411420"/>
              <a:ext cx="128746" cy="344128"/>
            </a:xfrm>
            <a:custGeom>
              <a:avLst/>
              <a:gdLst>
                <a:gd name="T0" fmla="*/ 480 w 480"/>
                <a:gd name="T1" fmla="*/ 0 h 1283"/>
                <a:gd name="T2" fmla="*/ 480 w 480"/>
                <a:gd name="T3" fmla="*/ 1283 h 1283"/>
                <a:gd name="T4" fmla="*/ 0 w 480"/>
                <a:gd name="T5" fmla="*/ 1035 h 1283"/>
                <a:gd name="T6" fmla="*/ 480 w 480"/>
                <a:gd name="T7" fmla="*/ 0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1283">
                  <a:moveTo>
                    <a:pt x="480" y="0"/>
                  </a:moveTo>
                  <a:lnTo>
                    <a:pt x="480" y="1283"/>
                  </a:lnTo>
                  <a:lnTo>
                    <a:pt x="0" y="1035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CBC1C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/>
            </a:bodyPr>
            <a:lstStyle/>
            <a:p>
              <a:endParaRPr lang="zh-CN" altLang="en-US" sz="1350"/>
            </a:p>
          </p:txBody>
        </p:sp>
        <p:sp>
          <p:nvSpPr>
            <p:cNvPr id="53" name="Freeform 7"/>
            <p:cNvSpPr/>
            <p:nvPr userDrawn="1">
              <p:custDataLst>
                <p:tags r:id="rId21"/>
              </p:custDataLst>
            </p:nvPr>
          </p:nvSpPr>
          <p:spPr bwMode="auto">
            <a:xfrm rot="6976762" flipH="1">
              <a:off x="737400" y="2366932"/>
              <a:ext cx="257492" cy="315428"/>
            </a:xfrm>
            <a:custGeom>
              <a:avLst/>
              <a:gdLst>
                <a:gd name="T0" fmla="*/ 480 w 960"/>
                <a:gd name="T1" fmla="*/ 0 h 1176"/>
                <a:gd name="T2" fmla="*/ 960 w 960"/>
                <a:gd name="T3" fmla="*/ 248 h 1176"/>
                <a:gd name="T4" fmla="*/ 0 w 960"/>
                <a:gd name="T5" fmla="*/ 1176 h 1176"/>
                <a:gd name="T6" fmla="*/ 480 w 960"/>
                <a:gd name="T7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0" h="1176">
                  <a:moveTo>
                    <a:pt x="480" y="0"/>
                  </a:moveTo>
                  <a:lnTo>
                    <a:pt x="960" y="248"/>
                  </a:lnTo>
                  <a:lnTo>
                    <a:pt x="0" y="117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CE646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/>
            </a:bodyPr>
            <a:lstStyle/>
            <a:p>
              <a:endParaRPr lang="zh-CN" altLang="en-US" sz="1350"/>
            </a:p>
          </p:txBody>
        </p:sp>
        <p:sp>
          <p:nvSpPr>
            <p:cNvPr id="54" name="Freeform 8"/>
            <p:cNvSpPr/>
            <p:nvPr userDrawn="1">
              <p:custDataLst>
                <p:tags r:id="rId22"/>
              </p:custDataLst>
            </p:nvPr>
          </p:nvSpPr>
          <p:spPr bwMode="auto">
            <a:xfrm rot="6976762" flipH="1">
              <a:off x="975254" y="2153822"/>
              <a:ext cx="687718" cy="135720"/>
            </a:xfrm>
            <a:custGeom>
              <a:avLst/>
              <a:gdLst>
                <a:gd name="T0" fmla="*/ 0 w 2564"/>
                <a:gd name="T1" fmla="*/ 0 h 506"/>
                <a:gd name="T2" fmla="*/ 1478 w 2564"/>
                <a:gd name="T3" fmla="*/ 506 h 506"/>
                <a:gd name="T4" fmla="*/ 2564 w 2564"/>
                <a:gd name="T5" fmla="*/ 0 h 506"/>
                <a:gd name="T6" fmla="*/ 0 w 2564"/>
                <a:gd name="T7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4" h="506">
                  <a:moveTo>
                    <a:pt x="0" y="0"/>
                  </a:moveTo>
                  <a:lnTo>
                    <a:pt x="1478" y="506"/>
                  </a:lnTo>
                  <a:lnTo>
                    <a:pt x="25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C1C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 fontScale="70000" lnSpcReduction="20000"/>
            </a:bodyPr>
            <a:lstStyle/>
            <a:p>
              <a:endParaRPr lang="zh-CN" altLang="en-US" sz="1350"/>
            </a:p>
          </p:txBody>
        </p:sp>
        <p:sp>
          <p:nvSpPr>
            <p:cNvPr id="55" name="Freeform 9"/>
            <p:cNvSpPr/>
            <p:nvPr userDrawn="1">
              <p:custDataLst>
                <p:tags r:id="rId23"/>
              </p:custDataLst>
            </p:nvPr>
          </p:nvSpPr>
          <p:spPr bwMode="auto">
            <a:xfrm rot="6976762" flipH="1">
              <a:off x="1006895" y="2201979"/>
              <a:ext cx="396430" cy="250787"/>
            </a:xfrm>
            <a:custGeom>
              <a:avLst/>
              <a:gdLst>
                <a:gd name="T0" fmla="*/ 0 w 1478"/>
                <a:gd name="T1" fmla="*/ 0 h 935"/>
                <a:gd name="T2" fmla="*/ 1478 w 1478"/>
                <a:gd name="T3" fmla="*/ 506 h 935"/>
                <a:gd name="T4" fmla="*/ 0 w 1478"/>
                <a:gd name="T5" fmla="*/ 935 h 935"/>
                <a:gd name="T6" fmla="*/ 0 w 1478"/>
                <a:gd name="T7" fmla="*/ 0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8" h="935">
                  <a:moveTo>
                    <a:pt x="0" y="0"/>
                  </a:moveTo>
                  <a:lnTo>
                    <a:pt x="1478" y="506"/>
                  </a:lnTo>
                  <a:lnTo>
                    <a:pt x="0" y="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60D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/>
            </a:bodyPr>
            <a:lstStyle/>
            <a:p>
              <a:endParaRPr lang="zh-CN" altLang="en-US" sz="1350"/>
            </a:p>
          </p:txBody>
        </p:sp>
        <p:sp>
          <p:nvSpPr>
            <p:cNvPr id="56" name="Freeform 10"/>
            <p:cNvSpPr/>
            <p:nvPr userDrawn="1">
              <p:custDataLst>
                <p:tags r:id="rId24"/>
              </p:custDataLst>
            </p:nvPr>
          </p:nvSpPr>
          <p:spPr bwMode="auto">
            <a:xfrm rot="6976762" flipH="1">
              <a:off x="742097" y="2332682"/>
              <a:ext cx="347614" cy="182390"/>
            </a:xfrm>
            <a:custGeom>
              <a:avLst/>
              <a:gdLst>
                <a:gd name="T0" fmla="*/ 0 w 1296"/>
                <a:gd name="T1" fmla="*/ 680 h 680"/>
                <a:gd name="T2" fmla="*/ 1296 w 1296"/>
                <a:gd name="T3" fmla="*/ 680 h 680"/>
                <a:gd name="T4" fmla="*/ 709 w 1296"/>
                <a:gd name="T5" fmla="*/ 0 h 680"/>
                <a:gd name="T6" fmla="*/ 0 w 1296"/>
                <a:gd name="T7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6" h="680">
                  <a:moveTo>
                    <a:pt x="0" y="680"/>
                  </a:moveTo>
                  <a:lnTo>
                    <a:pt x="1296" y="680"/>
                  </a:lnTo>
                  <a:lnTo>
                    <a:pt x="709" y="0"/>
                  </a:lnTo>
                  <a:lnTo>
                    <a:pt x="0" y="680"/>
                  </a:lnTo>
                  <a:close/>
                </a:path>
              </a:pathLst>
            </a:custGeom>
            <a:solidFill>
              <a:srgbClr val="F3A60D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 fontScale="97500" lnSpcReduction="10000"/>
            </a:bodyPr>
            <a:lstStyle/>
            <a:p>
              <a:endParaRPr lang="zh-CN" altLang="en-US" sz="1350"/>
            </a:p>
          </p:txBody>
        </p:sp>
        <p:sp>
          <p:nvSpPr>
            <p:cNvPr id="57" name="Freeform 11"/>
            <p:cNvSpPr/>
            <p:nvPr userDrawn="1">
              <p:custDataLst>
                <p:tags r:id="rId25"/>
              </p:custDataLst>
            </p:nvPr>
          </p:nvSpPr>
          <p:spPr bwMode="auto">
            <a:xfrm rot="6976762" flipH="1">
              <a:off x="661887" y="2494062"/>
              <a:ext cx="128746" cy="66519"/>
            </a:xfrm>
            <a:custGeom>
              <a:avLst/>
              <a:gdLst>
                <a:gd name="T0" fmla="*/ 251 w 480"/>
                <a:gd name="T1" fmla="*/ 0 h 248"/>
                <a:gd name="T2" fmla="*/ 480 w 480"/>
                <a:gd name="T3" fmla="*/ 248 h 248"/>
                <a:gd name="T4" fmla="*/ 0 w 480"/>
                <a:gd name="T5" fmla="*/ 248 h 248"/>
                <a:gd name="T6" fmla="*/ 251 w 480"/>
                <a:gd name="T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248">
                  <a:moveTo>
                    <a:pt x="251" y="0"/>
                  </a:moveTo>
                  <a:lnTo>
                    <a:pt x="480" y="248"/>
                  </a:lnTo>
                  <a:lnTo>
                    <a:pt x="0" y="24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3A60D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 fontScale="25000" lnSpcReduction="20000"/>
            </a:bodyPr>
            <a:lstStyle/>
            <a:p>
              <a:endParaRPr lang="zh-CN" altLang="en-US" sz="1350"/>
            </a:p>
          </p:txBody>
        </p:sp>
        <p:sp>
          <p:nvSpPr>
            <p:cNvPr id="58" name="Freeform 12"/>
            <p:cNvSpPr/>
            <p:nvPr userDrawn="1">
              <p:custDataLst>
                <p:tags r:id="rId26"/>
              </p:custDataLst>
            </p:nvPr>
          </p:nvSpPr>
          <p:spPr bwMode="auto">
            <a:xfrm rot="6976762" flipH="1">
              <a:off x="630505" y="2335516"/>
              <a:ext cx="347614" cy="66519"/>
            </a:xfrm>
            <a:custGeom>
              <a:avLst/>
              <a:gdLst>
                <a:gd name="T0" fmla="*/ 0 w 1296"/>
                <a:gd name="T1" fmla="*/ 0 h 248"/>
                <a:gd name="T2" fmla="*/ 1296 w 1296"/>
                <a:gd name="T3" fmla="*/ 0 h 248"/>
                <a:gd name="T4" fmla="*/ 1027 w 1296"/>
                <a:gd name="T5" fmla="*/ 248 h 248"/>
                <a:gd name="T6" fmla="*/ 229 w 1296"/>
                <a:gd name="T7" fmla="*/ 248 h 248"/>
                <a:gd name="T8" fmla="*/ 0 w 1296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6" h="248">
                  <a:moveTo>
                    <a:pt x="0" y="0"/>
                  </a:moveTo>
                  <a:lnTo>
                    <a:pt x="1296" y="0"/>
                  </a:lnTo>
                  <a:lnTo>
                    <a:pt x="1027" y="248"/>
                  </a:lnTo>
                  <a:lnTo>
                    <a:pt x="229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C1C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 fontScale="25000" lnSpcReduction="20000"/>
            </a:bodyPr>
            <a:lstStyle/>
            <a:p>
              <a:endParaRPr lang="zh-CN" altLang="en-US" sz="1350"/>
            </a:p>
          </p:txBody>
        </p:sp>
        <p:sp>
          <p:nvSpPr>
            <p:cNvPr id="59" name="Freeform 13"/>
            <p:cNvSpPr/>
            <p:nvPr userDrawn="1">
              <p:custDataLst>
                <p:tags r:id="rId27"/>
              </p:custDataLst>
            </p:nvPr>
          </p:nvSpPr>
          <p:spPr bwMode="auto">
            <a:xfrm rot="6976762" flipH="1">
              <a:off x="859724" y="2099431"/>
              <a:ext cx="409081" cy="306950"/>
            </a:xfrm>
            <a:custGeom>
              <a:avLst/>
              <a:gdLst>
                <a:gd name="T0" fmla="*/ 1478 w 1478"/>
                <a:gd name="T1" fmla="*/ 0 h 1109"/>
                <a:gd name="T2" fmla="*/ 587 w 1478"/>
                <a:gd name="T3" fmla="*/ 1109 h 1109"/>
                <a:gd name="T4" fmla="*/ 0 w 1478"/>
                <a:gd name="T5" fmla="*/ 429 h 1109"/>
                <a:gd name="T6" fmla="*/ 1478 w 1478"/>
                <a:gd name="T7" fmla="*/ 0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8" h="1109">
                  <a:moveTo>
                    <a:pt x="1478" y="0"/>
                  </a:moveTo>
                  <a:lnTo>
                    <a:pt x="587" y="1109"/>
                  </a:lnTo>
                  <a:lnTo>
                    <a:pt x="0" y="429"/>
                  </a:lnTo>
                  <a:lnTo>
                    <a:pt x="1478" y="0"/>
                  </a:lnTo>
                  <a:close/>
                </a:path>
              </a:pathLst>
            </a:custGeom>
            <a:solidFill>
              <a:srgbClr val="FCBC1C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/>
            </a:bodyPr>
            <a:lstStyle/>
            <a:p>
              <a:endParaRPr lang="zh-CN" altLang="en-US" sz="1350"/>
            </a:p>
          </p:txBody>
        </p:sp>
        <p:sp>
          <p:nvSpPr>
            <p:cNvPr id="60" name="Freeform 14"/>
            <p:cNvSpPr/>
            <p:nvPr userDrawn="1">
              <p:custDataLst>
                <p:tags r:id="rId28"/>
              </p:custDataLst>
            </p:nvPr>
          </p:nvSpPr>
          <p:spPr bwMode="auto">
            <a:xfrm rot="6976762" flipH="1">
              <a:off x="952746" y="1997232"/>
              <a:ext cx="329107" cy="297457"/>
            </a:xfrm>
            <a:custGeom>
              <a:avLst/>
              <a:gdLst>
                <a:gd name="T0" fmla="*/ 891 w 1227"/>
                <a:gd name="T1" fmla="*/ 0 h 1109"/>
                <a:gd name="T2" fmla="*/ 1227 w 1227"/>
                <a:gd name="T3" fmla="*/ 891 h 1109"/>
                <a:gd name="T4" fmla="*/ 0 w 1227"/>
                <a:gd name="T5" fmla="*/ 1109 h 1109"/>
                <a:gd name="T6" fmla="*/ 891 w 1227"/>
                <a:gd name="T7" fmla="*/ 0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7" h="1109">
                  <a:moveTo>
                    <a:pt x="891" y="0"/>
                  </a:moveTo>
                  <a:lnTo>
                    <a:pt x="1227" y="891"/>
                  </a:lnTo>
                  <a:lnTo>
                    <a:pt x="0" y="1109"/>
                  </a:lnTo>
                  <a:lnTo>
                    <a:pt x="891" y="0"/>
                  </a:lnTo>
                  <a:close/>
                </a:path>
              </a:pathLst>
            </a:custGeom>
            <a:solidFill>
              <a:srgbClr val="FCE646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/>
            </a:bodyPr>
            <a:lstStyle/>
            <a:p>
              <a:endParaRPr lang="zh-CN" altLang="en-US" sz="1350"/>
            </a:p>
          </p:txBody>
        </p:sp>
        <p:sp>
          <p:nvSpPr>
            <p:cNvPr id="61" name="Freeform 15"/>
            <p:cNvSpPr/>
            <p:nvPr userDrawn="1">
              <p:custDataLst>
                <p:tags r:id="rId29"/>
              </p:custDataLst>
            </p:nvPr>
          </p:nvSpPr>
          <p:spPr bwMode="auto">
            <a:xfrm rot="6976762" flipH="1">
              <a:off x="1156071" y="1805841"/>
              <a:ext cx="291288" cy="374705"/>
            </a:xfrm>
            <a:custGeom>
              <a:avLst/>
              <a:gdLst>
                <a:gd name="T0" fmla="*/ 1086 w 1086"/>
                <a:gd name="T1" fmla="*/ 0 h 1397"/>
                <a:gd name="T2" fmla="*/ 0 w 1086"/>
                <a:gd name="T3" fmla="*/ 506 h 1397"/>
                <a:gd name="T4" fmla="*/ 336 w 1086"/>
                <a:gd name="T5" fmla="*/ 1397 h 1397"/>
                <a:gd name="T6" fmla="*/ 1086 w 1086"/>
                <a:gd name="T7" fmla="*/ 0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6" h="1397">
                  <a:moveTo>
                    <a:pt x="1086" y="0"/>
                  </a:moveTo>
                  <a:lnTo>
                    <a:pt x="0" y="506"/>
                  </a:lnTo>
                  <a:lnTo>
                    <a:pt x="336" y="1397"/>
                  </a:lnTo>
                  <a:lnTo>
                    <a:pt x="1086" y="0"/>
                  </a:lnTo>
                  <a:close/>
                </a:path>
              </a:pathLst>
            </a:custGeom>
            <a:solidFill>
              <a:srgbClr val="FCBC1C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/>
            </a:bodyPr>
            <a:lstStyle/>
            <a:p>
              <a:endParaRPr lang="zh-CN" altLang="en-US" sz="1350"/>
            </a:p>
          </p:txBody>
        </p:sp>
        <p:sp>
          <p:nvSpPr>
            <p:cNvPr id="62" name="Freeform 16"/>
            <p:cNvSpPr/>
            <p:nvPr userDrawn="1">
              <p:custDataLst>
                <p:tags r:id="rId30"/>
              </p:custDataLst>
            </p:nvPr>
          </p:nvSpPr>
          <p:spPr bwMode="auto">
            <a:xfrm rot="6976762" flipH="1">
              <a:off x="815782" y="2015834"/>
              <a:ext cx="329107" cy="124991"/>
            </a:xfrm>
            <a:custGeom>
              <a:avLst/>
              <a:gdLst>
                <a:gd name="T0" fmla="*/ 1227 w 1227"/>
                <a:gd name="T1" fmla="*/ 0 h 466"/>
                <a:gd name="T2" fmla="*/ 891 w 1227"/>
                <a:gd name="T3" fmla="*/ 466 h 466"/>
                <a:gd name="T4" fmla="*/ 337 w 1227"/>
                <a:gd name="T5" fmla="*/ 466 h 466"/>
                <a:gd name="T6" fmla="*/ 0 w 1227"/>
                <a:gd name="T7" fmla="*/ 218 h 466"/>
                <a:gd name="T8" fmla="*/ 1227 w 1227"/>
                <a:gd name="T9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7" h="466">
                  <a:moveTo>
                    <a:pt x="1227" y="0"/>
                  </a:moveTo>
                  <a:lnTo>
                    <a:pt x="891" y="466"/>
                  </a:lnTo>
                  <a:lnTo>
                    <a:pt x="337" y="466"/>
                  </a:lnTo>
                  <a:lnTo>
                    <a:pt x="0" y="218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FCBC1C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 fontScale="62500" lnSpcReduction="20000"/>
            </a:bodyPr>
            <a:lstStyle/>
            <a:p>
              <a:endParaRPr lang="zh-CN" altLang="en-US" sz="1350"/>
            </a:p>
          </p:txBody>
        </p:sp>
        <p:sp>
          <p:nvSpPr>
            <p:cNvPr id="63" name="Freeform 17"/>
            <p:cNvSpPr/>
            <p:nvPr userDrawn="1">
              <p:custDataLst>
                <p:tags r:id="rId31"/>
              </p:custDataLst>
            </p:nvPr>
          </p:nvSpPr>
          <p:spPr bwMode="auto">
            <a:xfrm rot="6976762" flipH="1">
              <a:off x="804545" y="2172055"/>
              <a:ext cx="162542" cy="66519"/>
            </a:xfrm>
            <a:custGeom>
              <a:avLst/>
              <a:gdLst>
                <a:gd name="T0" fmla="*/ 269 w 606"/>
                <a:gd name="T1" fmla="*/ 0 h 248"/>
                <a:gd name="T2" fmla="*/ 606 w 606"/>
                <a:gd name="T3" fmla="*/ 248 h 248"/>
                <a:gd name="T4" fmla="*/ 0 w 606"/>
                <a:gd name="T5" fmla="*/ 248 h 248"/>
                <a:gd name="T6" fmla="*/ 269 w 606"/>
                <a:gd name="T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6" h="248">
                  <a:moveTo>
                    <a:pt x="269" y="0"/>
                  </a:moveTo>
                  <a:lnTo>
                    <a:pt x="606" y="248"/>
                  </a:lnTo>
                  <a:lnTo>
                    <a:pt x="0" y="248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3A60D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 fontScale="25000" lnSpcReduction="20000"/>
            </a:bodyPr>
            <a:lstStyle/>
            <a:p>
              <a:endParaRPr lang="zh-CN" altLang="en-US" sz="1350"/>
            </a:p>
          </p:txBody>
        </p:sp>
      </p:grpSp>
      <p:sp>
        <p:nvSpPr>
          <p:cNvPr id="64" name="矩形 63"/>
          <p:cNvSpPr/>
          <p:nvPr>
            <p:custDataLst>
              <p:tags r:id="rId32"/>
            </p:custDataLst>
          </p:nvPr>
        </p:nvSpPr>
        <p:spPr>
          <a:xfrm>
            <a:off x="1815179" y="5005866"/>
            <a:ext cx="5540742" cy="836894"/>
          </a:xfrm>
          <a:prstGeom prst="rect">
            <a:avLst/>
          </a:prstGeom>
          <a:solidFill>
            <a:srgbClr val="3B38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7500" tIns="35100" rIns="67500" bIns="35100"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65" name="文本框 64"/>
          <p:cNvSpPr txBox="1"/>
          <p:nvPr>
            <p:custDataLst>
              <p:tags r:id="rId33"/>
            </p:custDataLst>
          </p:nvPr>
        </p:nvSpPr>
        <p:spPr>
          <a:xfrm>
            <a:off x="775335" y="4930578"/>
            <a:ext cx="1049664" cy="1011475"/>
          </a:xfrm>
          <a:prstGeom prst="rect">
            <a:avLst/>
          </a:prstGeom>
          <a:noFill/>
        </p:spPr>
        <p:txBody>
          <a:bodyPr wrap="square" lIns="67500" tIns="35100" rIns="67500" bIns="35100" rtlCol="0">
            <a:normAutofit/>
          </a:bodyPr>
          <a:lstStyle/>
          <a:p>
            <a:pPr algn="ctr"/>
            <a:r>
              <a:rPr lang="en-US" altLang="zh-CN" sz="3300" b="1" dirty="0" smtClean="0">
                <a:solidFill>
                  <a:srgbClr val="FFFFFF"/>
                </a:solidFill>
              </a:rPr>
              <a:t>3</a:t>
            </a:r>
            <a:endParaRPr lang="zh-CN" altLang="en-US" sz="3300" b="1" dirty="0">
              <a:solidFill>
                <a:srgbClr val="FFFFFF"/>
              </a:solidFill>
            </a:endParaRPr>
          </a:p>
        </p:txBody>
      </p:sp>
      <p:sp>
        <p:nvSpPr>
          <p:cNvPr id="66" name="文本框 65"/>
          <p:cNvSpPr txBox="1"/>
          <p:nvPr>
            <p:custDataLst>
              <p:tags r:id="rId34"/>
            </p:custDataLst>
          </p:nvPr>
        </p:nvSpPr>
        <p:spPr>
          <a:xfrm>
            <a:off x="1821726" y="5030962"/>
            <a:ext cx="5538559" cy="819436"/>
          </a:xfrm>
          <a:prstGeom prst="rect">
            <a:avLst/>
          </a:prstGeom>
          <a:noFill/>
        </p:spPr>
        <p:txBody>
          <a:bodyPr wrap="square" lIns="67500" tIns="35100" rIns="67500" bIns="35100" anchor="ctr" anchorCtr="0">
            <a:normAutofit/>
          </a:bodyPr>
          <a:lstStyle>
            <a:defPPr>
              <a:defRPr lang="zh-CN"/>
            </a:defPPr>
            <a:lvl1pPr>
              <a:defRPr sz="2800">
                <a:solidFill>
                  <a:srgbClr val="FFFFFF"/>
                </a:solidFill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100" dirty="0" smtClean="0">
                <a:solidFill>
                  <a:srgbClr val="FFFFFF"/>
                </a:solidFill>
              </a:rPr>
              <a:t>游戏与幼儿园教学  </a:t>
            </a:r>
            <a:endParaRPr lang="zh-CN" altLang="en-US" sz="2100" dirty="0" smtClean="0">
              <a:solidFill>
                <a:srgbClr val="FFFFFF"/>
              </a:solidFill>
            </a:endParaRPr>
          </a:p>
        </p:txBody>
      </p:sp>
      <p:grpSp>
        <p:nvGrpSpPr>
          <p:cNvPr id="67" name="组合 66"/>
          <p:cNvGrpSpPr/>
          <p:nvPr>
            <p:custDataLst>
              <p:tags r:id="rId35"/>
            </p:custDataLst>
          </p:nvPr>
        </p:nvGrpSpPr>
        <p:grpSpPr>
          <a:xfrm>
            <a:off x="620395" y="1373505"/>
            <a:ext cx="1390095" cy="1154412"/>
            <a:chOff x="693000" y="1847550"/>
            <a:chExt cx="984052" cy="817389"/>
          </a:xfrm>
        </p:grpSpPr>
        <p:sp>
          <p:nvSpPr>
            <p:cNvPr id="68" name="Freeform 5"/>
            <p:cNvSpPr/>
            <p:nvPr userDrawn="1">
              <p:custDataLst>
                <p:tags r:id="rId36"/>
              </p:custDataLst>
            </p:nvPr>
          </p:nvSpPr>
          <p:spPr bwMode="auto">
            <a:xfrm rot="6976762" flipH="1">
              <a:off x="1176552" y="2164439"/>
              <a:ext cx="687718" cy="313282"/>
            </a:xfrm>
            <a:custGeom>
              <a:avLst/>
              <a:gdLst>
                <a:gd name="T0" fmla="*/ 318 w 2564"/>
                <a:gd name="T1" fmla="*/ 0 h 1168"/>
                <a:gd name="T2" fmla="*/ 2564 w 2564"/>
                <a:gd name="T3" fmla="*/ 1168 h 1168"/>
                <a:gd name="T4" fmla="*/ 0 w 2564"/>
                <a:gd name="T5" fmla="*/ 1168 h 1168"/>
                <a:gd name="T6" fmla="*/ 0 w 2564"/>
                <a:gd name="T7" fmla="*/ 820 h 1168"/>
                <a:gd name="T8" fmla="*/ 318 w 2564"/>
                <a:gd name="T9" fmla="*/ 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4" h="1168">
                  <a:moveTo>
                    <a:pt x="318" y="0"/>
                  </a:moveTo>
                  <a:lnTo>
                    <a:pt x="2564" y="1168"/>
                  </a:lnTo>
                  <a:lnTo>
                    <a:pt x="0" y="1168"/>
                  </a:lnTo>
                  <a:lnTo>
                    <a:pt x="0" y="82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CE646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/>
            </a:bodyPr>
            <a:lstStyle/>
            <a:p>
              <a:endParaRPr lang="zh-CN" altLang="en-US" sz="1350"/>
            </a:p>
          </p:txBody>
        </p:sp>
        <p:sp>
          <p:nvSpPr>
            <p:cNvPr id="69" name="Freeform 6"/>
            <p:cNvSpPr/>
            <p:nvPr userDrawn="1">
              <p:custDataLst>
                <p:tags r:id="rId37"/>
              </p:custDataLst>
            </p:nvPr>
          </p:nvSpPr>
          <p:spPr bwMode="auto">
            <a:xfrm rot="6976762" flipH="1">
              <a:off x="1066324" y="2411420"/>
              <a:ext cx="128746" cy="344128"/>
            </a:xfrm>
            <a:custGeom>
              <a:avLst/>
              <a:gdLst>
                <a:gd name="T0" fmla="*/ 480 w 480"/>
                <a:gd name="T1" fmla="*/ 0 h 1283"/>
                <a:gd name="T2" fmla="*/ 480 w 480"/>
                <a:gd name="T3" fmla="*/ 1283 h 1283"/>
                <a:gd name="T4" fmla="*/ 0 w 480"/>
                <a:gd name="T5" fmla="*/ 1035 h 1283"/>
                <a:gd name="T6" fmla="*/ 480 w 480"/>
                <a:gd name="T7" fmla="*/ 0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1283">
                  <a:moveTo>
                    <a:pt x="480" y="0"/>
                  </a:moveTo>
                  <a:lnTo>
                    <a:pt x="480" y="1283"/>
                  </a:lnTo>
                  <a:lnTo>
                    <a:pt x="0" y="1035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CBC1C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/>
            </a:bodyPr>
            <a:lstStyle/>
            <a:p>
              <a:endParaRPr lang="zh-CN" altLang="en-US" sz="1350"/>
            </a:p>
          </p:txBody>
        </p:sp>
        <p:sp>
          <p:nvSpPr>
            <p:cNvPr id="70" name="Freeform 7"/>
            <p:cNvSpPr/>
            <p:nvPr userDrawn="1">
              <p:custDataLst>
                <p:tags r:id="rId38"/>
              </p:custDataLst>
            </p:nvPr>
          </p:nvSpPr>
          <p:spPr bwMode="auto">
            <a:xfrm rot="6976762" flipH="1">
              <a:off x="737400" y="2366932"/>
              <a:ext cx="257492" cy="315428"/>
            </a:xfrm>
            <a:custGeom>
              <a:avLst/>
              <a:gdLst>
                <a:gd name="T0" fmla="*/ 480 w 960"/>
                <a:gd name="T1" fmla="*/ 0 h 1176"/>
                <a:gd name="T2" fmla="*/ 960 w 960"/>
                <a:gd name="T3" fmla="*/ 248 h 1176"/>
                <a:gd name="T4" fmla="*/ 0 w 960"/>
                <a:gd name="T5" fmla="*/ 1176 h 1176"/>
                <a:gd name="T6" fmla="*/ 480 w 960"/>
                <a:gd name="T7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0" h="1176">
                  <a:moveTo>
                    <a:pt x="480" y="0"/>
                  </a:moveTo>
                  <a:lnTo>
                    <a:pt x="960" y="248"/>
                  </a:lnTo>
                  <a:lnTo>
                    <a:pt x="0" y="117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CE646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/>
            </a:bodyPr>
            <a:lstStyle/>
            <a:p>
              <a:endParaRPr lang="zh-CN" altLang="en-US" sz="1350"/>
            </a:p>
          </p:txBody>
        </p:sp>
        <p:sp>
          <p:nvSpPr>
            <p:cNvPr id="71" name="Freeform 8"/>
            <p:cNvSpPr/>
            <p:nvPr userDrawn="1">
              <p:custDataLst>
                <p:tags r:id="rId39"/>
              </p:custDataLst>
            </p:nvPr>
          </p:nvSpPr>
          <p:spPr bwMode="auto">
            <a:xfrm rot="6976762" flipH="1">
              <a:off x="975254" y="2153822"/>
              <a:ext cx="687718" cy="135720"/>
            </a:xfrm>
            <a:custGeom>
              <a:avLst/>
              <a:gdLst>
                <a:gd name="T0" fmla="*/ 0 w 2564"/>
                <a:gd name="T1" fmla="*/ 0 h 506"/>
                <a:gd name="T2" fmla="*/ 1478 w 2564"/>
                <a:gd name="T3" fmla="*/ 506 h 506"/>
                <a:gd name="T4" fmla="*/ 2564 w 2564"/>
                <a:gd name="T5" fmla="*/ 0 h 506"/>
                <a:gd name="T6" fmla="*/ 0 w 2564"/>
                <a:gd name="T7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4" h="506">
                  <a:moveTo>
                    <a:pt x="0" y="0"/>
                  </a:moveTo>
                  <a:lnTo>
                    <a:pt x="1478" y="506"/>
                  </a:lnTo>
                  <a:lnTo>
                    <a:pt x="25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C1C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 fontScale="70000" lnSpcReduction="20000"/>
            </a:bodyPr>
            <a:lstStyle/>
            <a:p>
              <a:endParaRPr lang="zh-CN" altLang="en-US" sz="1350"/>
            </a:p>
          </p:txBody>
        </p:sp>
        <p:sp>
          <p:nvSpPr>
            <p:cNvPr id="72" name="Freeform 9"/>
            <p:cNvSpPr/>
            <p:nvPr userDrawn="1">
              <p:custDataLst>
                <p:tags r:id="rId40"/>
              </p:custDataLst>
            </p:nvPr>
          </p:nvSpPr>
          <p:spPr bwMode="auto">
            <a:xfrm rot="6976762" flipH="1">
              <a:off x="1006895" y="2201979"/>
              <a:ext cx="396430" cy="250787"/>
            </a:xfrm>
            <a:custGeom>
              <a:avLst/>
              <a:gdLst>
                <a:gd name="T0" fmla="*/ 0 w 1478"/>
                <a:gd name="T1" fmla="*/ 0 h 935"/>
                <a:gd name="T2" fmla="*/ 1478 w 1478"/>
                <a:gd name="T3" fmla="*/ 506 h 935"/>
                <a:gd name="T4" fmla="*/ 0 w 1478"/>
                <a:gd name="T5" fmla="*/ 935 h 935"/>
                <a:gd name="T6" fmla="*/ 0 w 1478"/>
                <a:gd name="T7" fmla="*/ 0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8" h="935">
                  <a:moveTo>
                    <a:pt x="0" y="0"/>
                  </a:moveTo>
                  <a:lnTo>
                    <a:pt x="1478" y="506"/>
                  </a:lnTo>
                  <a:lnTo>
                    <a:pt x="0" y="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60D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/>
            </a:bodyPr>
            <a:lstStyle/>
            <a:p>
              <a:endParaRPr lang="zh-CN" altLang="en-US" sz="1350"/>
            </a:p>
          </p:txBody>
        </p:sp>
        <p:sp>
          <p:nvSpPr>
            <p:cNvPr id="73" name="Freeform 10"/>
            <p:cNvSpPr/>
            <p:nvPr userDrawn="1">
              <p:custDataLst>
                <p:tags r:id="rId41"/>
              </p:custDataLst>
            </p:nvPr>
          </p:nvSpPr>
          <p:spPr bwMode="auto">
            <a:xfrm rot="6976762" flipH="1">
              <a:off x="742097" y="2332682"/>
              <a:ext cx="347614" cy="182390"/>
            </a:xfrm>
            <a:custGeom>
              <a:avLst/>
              <a:gdLst>
                <a:gd name="T0" fmla="*/ 0 w 1296"/>
                <a:gd name="T1" fmla="*/ 680 h 680"/>
                <a:gd name="T2" fmla="*/ 1296 w 1296"/>
                <a:gd name="T3" fmla="*/ 680 h 680"/>
                <a:gd name="T4" fmla="*/ 709 w 1296"/>
                <a:gd name="T5" fmla="*/ 0 h 680"/>
                <a:gd name="T6" fmla="*/ 0 w 1296"/>
                <a:gd name="T7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6" h="680">
                  <a:moveTo>
                    <a:pt x="0" y="680"/>
                  </a:moveTo>
                  <a:lnTo>
                    <a:pt x="1296" y="680"/>
                  </a:lnTo>
                  <a:lnTo>
                    <a:pt x="709" y="0"/>
                  </a:lnTo>
                  <a:lnTo>
                    <a:pt x="0" y="680"/>
                  </a:lnTo>
                  <a:close/>
                </a:path>
              </a:pathLst>
            </a:custGeom>
            <a:solidFill>
              <a:srgbClr val="F3A60D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 fontScale="97500" lnSpcReduction="10000"/>
            </a:bodyPr>
            <a:lstStyle/>
            <a:p>
              <a:endParaRPr lang="zh-CN" altLang="en-US" sz="1350"/>
            </a:p>
          </p:txBody>
        </p:sp>
        <p:sp>
          <p:nvSpPr>
            <p:cNvPr id="74" name="Freeform 11"/>
            <p:cNvSpPr/>
            <p:nvPr userDrawn="1">
              <p:custDataLst>
                <p:tags r:id="rId42"/>
              </p:custDataLst>
            </p:nvPr>
          </p:nvSpPr>
          <p:spPr bwMode="auto">
            <a:xfrm rot="6976762" flipH="1">
              <a:off x="661887" y="2494062"/>
              <a:ext cx="128746" cy="66519"/>
            </a:xfrm>
            <a:custGeom>
              <a:avLst/>
              <a:gdLst>
                <a:gd name="T0" fmla="*/ 251 w 480"/>
                <a:gd name="T1" fmla="*/ 0 h 248"/>
                <a:gd name="T2" fmla="*/ 480 w 480"/>
                <a:gd name="T3" fmla="*/ 248 h 248"/>
                <a:gd name="T4" fmla="*/ 0 w 480"/>
                <a:gd name="T5" fmla="*/ 248 h 248"/>
                <a:gd name="T6" fmla="*/ 251 w 480"/>
                <a:gd name="T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248">
                  <a:moveTo>
                    <a:pt x="251" y="0"/>
                  </a:moveTo>
                  <a:lnTo>
                    <a:pt x="480" y="248"/>
                  </a:lnTo>
                  <a:lnTo>
                    <a:pt x="0" y="24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3A60D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 fontScale="25000" lnSpcReduction="20000"/>
            </a:bodyPr>
            <a:lstStyle/>
            <a:p>
              <a:endParaRPr lang="zh-CN" altLang="en-US" sz="1350"/>
            </a:p>
          </p:txBody>
        </p:sp>
        <p:sp>
          <p:nvSpPr>
            <p:cNvPr id="75" name="Freeform 12"/>
            <p:cNvSpPr/>
            <p:nvPr userDrawn="1">
              <p:custDataLst>
                <p:tags r:id="rId43"/>
              </p:custDataLst>
            </p:nvPr>
          </p:nvSpPr>
          <p:spPr bwMode="auto">
            <a:xfrm rot="6976762" flipH="1">
              <a:off x="630505" y="2335516"/>
              <a:ext cx="347614" cy="66519"/>
            </a:xfrm>
            <a:custGeom>
              <a:avLst/>
              <a:gdLst>
                <a:gd name="T0" fmla="*/ 0 w 1296"/>
                <a:gd name="T1" fmla="*/ 0 h 248"/>
                <a:gd name="T2" fmla="*/ 1296 w 1296"/>
                <a:gd name="T3" fmla="*/ 0 h 248"/>
                <a:gd name="T4" fmla="*/ 1027 w 1296"/>
                <a:gd name="T5" fmla="*/ 248 h 248"/>
                <a:gd name="T6" fmla="*/ 229 w 1296"/>
                <a:gd name="T7" fmla="*/ 248 h 248"/>
                <a:gd name="T8" fmla="*/ 0 w 1296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6" h="248">
                  <a:moveTo>
                    <a:pt x="0" y="0"/>
                  </a:moveTo>
                  <a:lnTo>
                    <a:pt x="1296" y="0"/>
                  </a:lnTo>
                  <a:lnTo>
                    <a:pt x="1027" y="248"/>
                  </a:lnTo>
                  <a:lnTo>
                    <a:pt x="229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C1C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 fontScale="25000" lnSpcReduction="20000"/>
            </a:bodyPr>
            <a:lstStyle/>
            <a:p>
              <a:endParaRPr lang="zh-CN" altLang="en-US" sz="1350"/>
            </a:p>
          </p:txBody>
        </p:sp>
        <p:sp>
          <p:nvSpPr>
            <p:cNvPr id="76" name="Freeform 13"/>
            <p:cNvSpPr/>
            <p:nvPr userDrawn="1">
              <p:custDataLst>
                <p:tags r:id="rId44"/>
              </p:custDataLst>
            </p:nvPr>
          </p:nvSpPr>
          <p:spPr bwMode="auto">
            <a:xfrm rot="6976762" flipH="1">
              <a:off x="859724" y="2099431"/>
              <a:ext cx="409081" cy="306950"/>
            </a:xfrm>
            <a:custGeom>
              <a:avLst/>
              <a:gdLst>
                <a:gd name="T0" fmla="*/ 1478 w 1478"/>
                <a:gd name="T1" fmla="*/ 0 h 1109"/>
                <a:gd name="T2" fmla="*/ 587 w 1478"/>
                <a:gd name="T3" fmla="*/ 1109 h 1109"/>
                <a:gd name="T4" fmla="*/ 0 w 1478"/>
                <a:gd name="T5" fmla="*/ 429 h 1109"/>
                <a:gd name="T6" fmla="*/ 1478 w 1478"/>
                <a:gd name="T7" fmla="*/ 0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8" h="1109">
                  <a:moveTo>
                    <a:pt x="1478" y="0"/>
                  </a:moveTo>
                  <a:lnTo>
                    <a:pt x="587" y="1109"/>
                  </a:lnTo>
                  <a:lnTo>
                    <a:pt x="0" y="429"/>
                  </a:lnTo>
                  <a:lnTo>
                    <a:pt x="1478" y="0"/>
                  </a:lnTo>
                  <a:close/>
                </a:path>
              </a:pathLst>
            </a:custGeom>
            <a:solidFill>
              <a:srgbClr val="FCBC1C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/>
            </a:bodyPr>
            <a:lstStyle/>
            <a:p>
              <a:endParaRPr lang="zh-CN" altLang="en-US" sz="1350"/>
            </a:p>
          </p:txBody>
        </p:sp>
        <p:sp>
          <p:nvSpPr>
            <p:cNvPr id="77" name="Freeform 14"/>
            <p:cNvSpPr/>
            <p:nvPr userDrawn="1">
              <p:custDataLst>
                <p:tags r:id="rId45"/>
              </p:custDataLst>
            </p:nvPr>
          </p:nvSpPr>
          <p:spPr bwMode="auto">
            <a:xfrm rot="6976762" flipH="1">
              <a:off x="952746" y="1997232"/>
              <a:ext cx="329107" cy="297457"/>
            </a:xfrm>
            <a:custGeom>
              <a:avLst/>
              <a:gdLst>
                <a:gd name="T0" fmla="*/ 891 w 1227"/>
                <a:gd name="T1" fmla="*/ 0 h 1109"/>
                <a:gd name="T2" fmla="*/ 1227 w 1227"/>
                <a:gd name="T3" fmla="*/ 891 h 1109"/>
                <a:gd name="T4" fmla="*/ 0 w 1227"/>
                <a:gd name="T5" fmla="*/ 1109 h 1109"/>
                <a:gd name="T6" fmla="*/ 891 w 1227"/>
                <a:gd name="T7" fmla="*/ 0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7" h="1109">
                  <a:moveTo>
                    <a:pt x="891" y="0"/>
                  </a:moveTo>
                  <a:lnTo>
                    <a:pt x="1227" y="891"/>
                  </a:lnTo>
                  <a:lnTo>
                    <a:pt x="0" y="1109"/>
                  </a:lnTo>
                  <a:lnTo>
                    <a:pt x="891" y="0"/>
                  </a:lnTo>
                  <a:close/>
                </a:path>
              </a:pathLst>
            </a:custGeom>
            <a:solidFill>
              <a:srgbClr val="FCE646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/>
            </a:bodyPr>
            <a:lstStyle/>
            <a:p>
              <a:endParaRPr lang="zh-CN" altLang="en-US" sz="1350"/>
            </a:p>
          </p:txBody>
        </p:sp>
        <p:sp>
          <p:nvSpPr>
            <p:cNvPr id="78" name="Freeform 15"/>
            <p:cNvSpPr/>
            <p:nvPr userDrawn="1">
              <p:custDataLst>
                <p:tags r:id="rId46"/>
              </p:custDataLst>
            </p:nvPr>
          </p:nvSpPr>
          <p:spPr bwMode="auto">
            <a:xfrm rot="6976762" flipH="1">
              <a:off x="1156071" y="1805841"/>
              <a:ext cx="291288" cy="374705"/>
            </a:xfrm>
            <a:custGeom>
              <a:avLst/>
              <a:gdLst>
                <a:gd name="T0" fmla="*/ 1086 w 1086"/>
                <a:gd name="T1" fmla="*/ 0 h 1397"/>
                <a:gd name="T2" fmla="*/ 0 w 1086"/>
                <a:gd name="T3" fmla="*/ 506 h 1397"/>
                <a:gd name="T4" fmla="*/ 336 w 1086"/>
                <a:gd name="T5" fmla="*/ 1397 h 1397"/>
                <a:gd name="T6" fmla="*/ 1086 w 1086"/>
                <a:gd name="T7" fmla="*/ 0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6" h="1397">
                  <a:moveTo>
                    <a:pt x="1086" y="0"/>
                  </a:moveTo>
                  <a:lnTo>
                    <a:pt x="0" y="506"/>
                  </a:lnTo>
                  <a:lnTo>
                    <a:pt x="336" y="1397"/>
                  </a:lnTo>
                  <a:lnTo>
                    <a:pt x="1086" y="0"/>
                  </a:lnTo>
                  <a:close/>
                </a:path>
              </a:pathLst>
            </a:custGeom>
            <a:solidFill>
              <a:srgbClr val="FCBC1C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/>
            </a:bodyPr>
            <a:lstStyle/>
            <a:p>
              <a:endParaRPr lang="zh-CN" altLang="en-US" sz="1350"/>
            </a:p>
          </p:txBody>
        </p:sp>
        <p:sp>
          <p:nvSpPr>
            <p:cNvPr id="79" name="Freeform 16"/>
            <p:cNvSpPr/>
            <p:nvPr userDrawn="1">
              <p:custDataLst>
                <p:tags r:id="rId47"/>
              </p:custDataLst>
            </p:nvPr>
          </p:nvSpPr>
          <p:spPr bwMode="auto">
            <a:xfrm rot="6976762" flipH="1">
              <a:off x="815782" y="2015834"/>
              <a:ext cx="329107" cy="124991"/>
            </a:xfrm>
            <a:custGeom>
              <a:avLst/>
              <a:gdLst>
                <a:gd name="T0" fmla="*/ 1227 w 1227"/>
                <a:gd name="T1" fmla="*/ 0 h 466"/>
                <a:gd name="T2" fmla="*/ 891 w 1227"/>
                <a:gd name="T3" fmla="*/ 466 h 466"/>
                <a:gd name="T4" fmla="*/ 337 w 1227"/>
                <a:gd name="T5" fmla="*/ 466 h 466"/>
                <a:gd name="T6" fmla="*/ 0 w 1227"/>
                <a:gd name="T7" fmla="*/ 218 h 466"/>
                <a:gd name="T8" fmla="*/ 1227 w 1227"/>
                <a:gd name="T9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7" h="466">
                  <a:moveTo>
                    <a:pt x="1227" y="0"/>
                  </a:moveTo>
                  <a:lnTo>
                    <a:pt x="891" y="466"/>
                  </a:lnTo>
                  <a:lnTo>
                    <a:pt x="337" y="466"/>
                  </a:lnTo>
                  <a:lnTo>
                    <a:pt x="0" y="218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FCBC1C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 fontScale="62500" lnSpcReduction="20000"/>
            </a:bodyPr>
            <a:lstStyle/>
            <a:p>
              <a:endParaRPr lang="zh-CN" altLang="en-US" sz="1350"/>
            </a:p>
          </p:txBody>
        </p:sp>
        <p:sp>
          <p:nvSpPr>
            <p:cNvPr id="80" name="Freeform 17"/>
            <p:cNvSpPr/>
            <p:nvPr userDrawn="1">
              <p:custDataLst>
                <p:tags r:id="rId48"/>
              </p:custDataLst>
            </p:nvPr>
          </p:nvSpPr>
          <p:spPr bwMode="auto">
            <a:xfrm rot="6976762" flipH="1">
              <a:off x="804545" y="2172055"/>
              <a:ext cx="162542" cy="66519"/>
            </a:xfrm>
            <a:custGeom>
              <a:avLst/>
              <a:gdLst>
                <a:gd name="T0" fmla="*/ 269 w 606"/>
                <a:gd name="T1" fmla="*/ 0 h 248"/>
                <a:gd name="T2" fmla="*/ 606 w 606"/>
                <a:gd name="T3" fmla="*/ 248 h 248"/>
                <a:gd name="T4" fmla="*/ 0 w 606"/>
                <a:gd name="T5" fmla="*/ 248 h 248"/>
                <a:gd name="T6" fmla="*/ 269 w 606"/>
                <a:gd name="T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6" h="248">
                  <a:moveTo>
                    <a:pt x="269" y="0"/>
                  </a:moveTo>
                  <a:lnTo>
                    <a:pt x="606" y="248"/>
                  </a:lnTo>
                  <a:lnTo>
                    <a:pt x="0" y="248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3A60D"/>
            </a:solidFill>
            <a:ln>
              <a:noFill/>
            </a:ln>
          </p:spPr>
          <p:txBody>
            <a:bodyPr vert="horz" wrap="square" lIns="67500" tIns="35100" rIns="67500" bIns="35100" numCol="1" anchor="t" anchorCtr="0" compatLnSpc="1">
              <a:normAutofit fontScale="25000" lnSpcReduction="20000"/>
            </a:bodyPr>
            <a:lstStyle/>
            <a:p>
              <a:endParaRPr lang="zh-CN" altLang="en-US" sz="1350"/>
            </a:p>
          </p:txBody>
        </p:sp>
      </p:grpSp>
      <p:sp>
        <p:nvSpPr>
          <p:cNvPr id="81" name="矩形 80"/>
          <p:cNvSpPr/>
          <p:nvPr>
            <p:custDataLst>
              <p:tags r:id="rId49"/>
            </p:custDataLst>
          </p:nvPr>
        </p:nvSpPr>
        <p:spPr>
          <a:xfrm>
            <a:off x="1818452" y="1574272"/>
            <a:ext cx="5540742" cy="836894"/>
          </a:xfrm>
          <a:prstGeom prst="rect">
            <a:avLst/>
          </a:prstGeom>
          <a:solidFill>
            <a:srgbClr val="3B38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7500" tIns="35100" rIns="67500" bIns="35100"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82" name="文本框 81"/>
          <p:cNvSpPr txBox="1"/>
          <p:nvPr userDrawn="1">
            <p:custDataLst>
              <p:tags r:id="rId50"/>
            </p:custDataLst>
          </p:nvPr>
        </p:nvSpPr>
        <p:spPr>
          <a:xfrm>
            <a:off x="775335" y="1483709"/>
            <a:ext cx="1049664" cy="1011475"/>
          </a:xfrm>
          <a:prstGeom prst="rect">
            <a:avLst/>
          </a:prstGeom>
          <a:noFill/>
        </p:spPr>
        <p:txBody>
          <a:bodyPr wrap="square" lIns="67500" tIns="35100" rIns="67500" bIns="35100" rtlCol="0">
            <a:normAutofit/>
          </a:bodyPr>
          <a:lstStyle/>
          <a:p>
            <a:pPr algn="ctr"/>
            <a:r>
              <a:rPr lang="en-US" altLang="zh-CN" sz="3300" b="1" dirty="0" smtClean="0">
                <a:solidFill>
                  <a:srgbClr val="FFFFFF"/>
                </a:solidFill>
              </a:rPr>
              <a:t>1</a:t>
            </a:r>
            <a:endParaRPr lang="zh-CN" altLang="en-US" sz="3300" b="1" dirty="0">
              <a:solidFill>
                <a:srgbClr val="FFFFFF"/>
              </a:solidFill>
            </a:endParaRPr>
          </a:p>
        </p:txBody>
      </p:sp>
      <p:sp>
        <p:nvSpPr>
          <p:cNvPr id="83" name="文本框 82"/>
          <p:cNvSpPr txBox="1"/>
          <p:nvPr>
            <p:custDataLst>
              <p:tags r:id="rId51"/>
            </p:custDataLst>
          </p:nvPr>
        </p:nvSpPr>
        <p:spPr>
          <a:xfrm>
            <a:off x="1821726" y="1584092"/>
            <a:ext cx="5538559" cy="819436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txBody>
          <a:bodyPr wrap="square" lIns="67500" tIns="35100" rIns="67500" bIns="35100" anchor="ctr" anchorCtr="0">
            <a:normAutofit/>
          </a:bodyPr>
          <a:lstStyle>
            <a:defPPr>
              <a:defRPr lang="zh-CN"/>
            </a:defPPr>
            <a:lvl1pPr>
              <a:defRPr sz="2800">
                <a:solidFill>
                  <a:srgbClr val="FFFFFF"/>
                </a:solidFill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100" dirty="0" smtClean="0">
                <a:solidFill>
                  <a:srgbClr val="FFFFFF"/>
                </a:solidFill>
              </a:rPr>
              <a:t>游戏是幼儿园的基本活动</a:t>
            </a:r>
            <a:endParaRPr lang="zh-CN" altLang="en-US" sz="2100" dirty="0" smtClean="0">
              <a:solidFill>
                <a:srgbClr val="FFFFFF"/>
              </a:solidFill>
            </a:endParaRPr>
          </a:p>
        </p:txBody>
      </p:sp>
    </p:spTree>
    <p:custDataLst>
      <p:tags r:id="rId52"/>
    </p:custDataLst>
  </p:cSld>
  <p:clrMapOvr>
    <a:masterClrMapping/>
  </p:clrMapOvr>
  <p:transition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标题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3"/>
          </a:xfrm>
        </p:spPr>
        <p:txBody>
          <a:bodyPr lIns="91440" tIns="45720" rIns="91440" bIns="45720" rtlCol="0" anchor="b" anchorCtr="0">
            <a:noAutofit/>
          </a:bodyPr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200" normalizeH="0" baseline="0" noProof="1">
                <a:solidFill>
                  <a:srgbClr val="303030"/>
                </a:solidFill>
                <a:uFillTx/>
                <a:latin typeface="Arial" panose="020B0604020202020204" pitchFamily="34" charset="0"/>
                <a:ea typeface="幼圆" charset="-122"/>
                <a:cs typeface="+mj-cs"/>
                <a:sym typeface="微软雅黑" panose="020B0503020204020204" pitchFamily="34" charset="-122"/>
              </a:rPr>
              <a:t>第二节 游戏在幼儿园中的地位</a:t>
            </a:r>
            <a:endParaRPr kumimoji="0" lang="zh-CN" altLang="en-US" sz="3200" b="1" i="0" u="none" strike="noStrike" kern="1200" cap="none" spc="200" normalizeH="0" baseline="0" noProof="1">
              <a:solidFill>
                <a:srgbClr val="303030"/>
              </a:solidFill>
              <a:uFillTx/>
              <a:latin typeface="Arial" panose="020B0604020202020204" pitchFamily="34" charset="0"/>
              <a:ea typeface="幼圆" charset="-122"/>
              <a:cs typeface="+mj-cs"/>
              <a:sym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1650" y="1275080"/>
            <a:ext cx="8422005" cy="5362575"/>
          </a:xfrm>
        </p:spPr>
        <p:txBody>
          <a:bodyPr lIns="91440" tIns="45720" rIns="91440" bIns="45720" rtlCol="0" anchor="t">
            <a:noAutofit/>
          </a:bodyPr>
          <a:p>
            <a:pPr marL="171450" marR="0" indent="-214630" algn="l" defTabSz="51435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kumimoji="0" lang="zh-CN" altLang="en-US" sz="2400" b="1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一、游戏是幼儿园的基本活动</a:t>
            </a:r>
            <a:endParaRPr kumimoji="0" lang="zh-CN" altLang="en-US" sz="2400" b="1" i="0" u="none" strike="noStrike" kern="1200" cap="none" spc="15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L="0" marR="0" indent="0" algn="l" defTabSz="51435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幼儿园的活动包括：</a:t>
            </a:r>
            <a:endParaRPr kumimoji="0" lang="zh-CN" altLang="en-US" sz="2400" b="0" i="0" u="none" strike="noStrike" kern="1200" cap="none" spc="15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663700" y="2219325"/>
            <a:ext cx="2613025" cy="12446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400" strike="noStrike" noProof="1"/>
              <a:t>游戏活动</a:t>
            </a:r>
            <a:endParaRPr lang="zh-CN" altLang="en-US" sz="2400" strike="noStrike" noProof="1"/>
          </a:p>
        </p:txBody>
      </p:sp>
      <p:pic>
        <p:nvPicPr>
          <p:cNvPr id="6" name="图片 5" descr="C:\Users\Administrator\Desktop\2.jpg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41825" y="3041650"/>
            <a:ext cx="4200525" cy="3084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椭圆 3"/>
          <p:cNvSpPr/>
          <p:nvPr/>
        </p:nvSpPr>
        <p:spPr>
          <a:xfrm>
            <a:off x="752475" y="3549650"/>
            <a:ext cx="2613025" cy="135731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400" strike="noStrike" noProof="1"/>
              <a:t>生活活动</a:t>
            </a:r>
            <a:endParaRPr lang="zh-CN" altLang="en-US" sz="2400" strike="noStrike" noProof="1"/>
          </a:p>
        </p:txBody>
      </p:sp>
      <p:sp>
        <p:nvSpPr>
          <p:cNvPr id="5" name="椭圆 4"/>
          <p:cNvSpPr/>
          <p:nvPr/>
        </p:nvSpPr>
        <p:spPr>
          <a:xfrm>
            <a:off x="1663700" y="4994275"/>
            <a:ext cx="2613025" cy="12446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400" strike="noStrike" noProof="1"/>
              <a:t>教学活动</a:t>
            </a:r>
            <a:endParaRPr lang="zh-CN" altLang="en-US" sz="2400" strike="noStrike" noProof="1"/>
          </a:p>
        </p:txBody>
      </p:sp>
    </p:spTree>
    <p:custDataLst>
      <p:tags r:id="rId3"/>
    </p:custData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4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charRg st="14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4" grpId="0" bldLvl="0" animBg="1"/>
      <p:bldP spid="4" grpId="1" animBg="1"/>
      <p:bldP spid="5" grpId="0" bldLvl="0" animBg="1"/>
      <p:bldP spid="5" grpId="1" animBg="1"/>
    </p:bld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20202592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2_4"/>
  <p:tag name="KSO_WM_UNIT_ID" val="diagram20170317_2*l_h_i*1_2_4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2_5"/>
  <p:tag name="KSO_WM_UNIT_ID" val="diagram20170317_2*l_h_i*1_2_5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2_6"/>
  <p:tag name="KSO_WM_UNIT_ID" val="diagram20170317_2*l_h_i*1_2_6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2_7"/>
  <p:tag name="KSO_WM_UNIT_ID" val="diagram20170317_2*l_h_i*1_2_7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2_8"/>
  <p:tag name="KSO_WM_UNIT_ID" val="diagram20170317_2*l_h_i*1_2_8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2_9"/>
  <p:tag name="KSO_WM_UNIT_ID" val="diagram20170317_2*l_h_i*1_2_9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2_10"/>
  <p:tag name="KSO_WM_UNIT_ID" val="diagram20170317_2*l_h_i*1_2_10"/>
  <p:tag name="KSO_WM_UNIT_LAYERLEVEL" val="1_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2_11"/>
  <p:tag name="KSO_WM_UNIT_ID" val="diagram20170317_2*l_h_i*1_2_1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2_12"/>
  <p:tag name="KSO_WM_UNIT_ID" val="diagram20170317_2*l_h_i*1_2_12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2_13"/>
  <p:tag name="KSO_WM_UNIT_ID" val="diagram20170317_2*l_h_i*1_2_13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00216524283_1_1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2_14"/>
  <p:tag name="KSO_WM_UNIT_ID" val="diagram20170317_2*l_h_i*1_2_14"/>
  <p:tag name="KSO_WM_UNIT_LAYERLEVEL" val="1_1_1"/>
  <p:tag name="KSO_WM_DIAGRAM_GROUP_CODE" val="l1-1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2_15"/>
  <p:tag name="KSO_WM_UNIT_ID" val="diagram20170317_2*l_h_i*1_2_15"/>
  <p:tag name="KSO_WM_UNIT_LAYERLEVEL" val="1_1_1"/>
  <p:tag name="KSO_WM_DIAGRAM_GROUP_CODE" val="l1-1"/>
  <p:tag name="KSO_WM_UNIT_TEXT_FILL_FORE_SCHEMECOLOR_INDEX" val="14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f"/>
  <p:tag name="KSO_WM_UNIT_INDEX" val="1_2_1"/>
  <p:tag name="KSO_WM_UNIT_ID" val="diagram20170317_2*l_h_f*1_2_1"/>
  <p:tag name="KSO_WM_UNIT_LAYERLEVEL" val="1_1_1"/>
  <p:tag name="KSO_WM_UNIT_VALUE" val="11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70317_2*i*31"/>
  <p:tag name="KSO_WM_TEMPLATE_CATEGORY" val="diagram"/>
  <p:tag name="KSO_WM_TEMPLATE_INDEX" val="20170317"/>
  <p:tag name="KSO_WM_UNIT_INDEX" val="31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3_1"/>
  <p:tag name="KSO_WM_UNIT_ID" val="diagram20170317_2*l_h_i*1_3_1"/>
  <p:tag name="KSO_WM_UNIT_LAYERLEVEL" val="1_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3_2"/>
  <p:tag name="KSO_WM_UNIT_ID" val="diagram20170317_2*l_h_i*1_3_2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3_3"/>
  <p:tag name="KSO_WM_UNIT_ID" val="diagram20170317_2*l_h_i*1_3_3"/>
  <p:tag name="KSO_WM_UNIT_LAYERLEVEL" val="1_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3_4"/>
  <p:tag name="KSO_WM_UNIT_ID" val="diagram20170317_2*l_h_i*1_3_4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3_5"/>
  <p:tag name="KSO_WM_UNIT_ID" val="diagram20170317_2*l_h_i*1_3_5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3_6"/>
  <p:tag name="KSO_WM_UNIT_ID" val="diagram20170317_2*l_h_i*1_3_6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TEMPLATE_CATEGORY" val="custom"/>
  <p:tag name="KSO_WM_TEMPLATE_INDEX" val="20202592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3_7"/>
  <p:tag name="KSO_WM_UNIT_ID" val="diagram20170317_2*l_h_i*1_3_7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3_8"/>
  <p:tag name="KSO_WM_UNIT_ID" val="diagram20170317_2*l_h_i*1_3_8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3_9"/>
  <p:tag name="KSO_WM_UNIT_ID" val="diagram20170317_2*l_h_i*1_3_9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3_10"/>
  <p:tag name="KSO_WM_UNIT_ID" val="diagram20170317_2*l_h_i*1_3_10"/>
  <p:tag name="KSO_WM_UNIT_LAYERLEVEL" val="1_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3_11"/>
  <p:tag name="KSO_WM_UNIT_ID" val="diagram20170317_2*l_h_i*1_3_1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3_12"/>
  <p:tag name="KSO_WM_UNIT_ID" val="diagram20170317_2*l_h_i*1_3_12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3_13"/>
  <p:tag name="KSO_WM_UNIT_ID" val="diagram20170317_2*l_h_i*1_3_13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3_14"/>
  <p:tag name="KSO_WM_UNIT_ID" val="diagram20170317_2*l_h_i*1_3_14"/>
  <p:tag name="KSO_WM_UNIT_LAYERLEVEL" val="1_1_1"/>
  <p:tag name="KSO_WM_DIAGRAM_GROUP_CODE" val="l1-1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3_15"/>
  <p:tag name="KSO_WM_UNIT_ID" val="diagram20170317_2*l_h_i*1_3_15"/>
  <p:tag name="KSO_WM_UNIT_LAYERLEVEL" val="1_1_1"/>
  <p:tag name="KSO_WM_DIAGRAM_GROUP_CODE" val="l1-1"/>
  <p:tag name="KSO_WM_UNIT_TEXT_FILL_FORE_SCHEMECOLOR_INDEX" val="14"/>
  <p:tag name="KSO_WM_UNIT_TEXT_FILL_TYPE" val="1"/>
  <p:tag name="KSO_WM_UNIT_USESOURCEFORMAT_APPLY" val="1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f"/>
  <p:tag name="KSO_WM_UNIT_INDEX" val="1_3_1"/>
  <p:tag name="KSO_WM_UNIT_ID" val="diagram20170317_2*l_h_f*1_3_1"/>
  <p:tag name="KSO_WM_UNIT_LAYERLEVEL" val="1_1_1"/>
  <p:tag name="KSO_WM_UNIT_VALUE" val="11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TEXT_FILL_FORE_SCHEMECOLOR_INDEX" val="14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TEMPLATE_CATEGORY" val="custom"/>
  <p:tag name="KSO_WM_TEMPLATE_INDEX" val="20202592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70317_2*i*61"/>
  <p:tag name="KSO_WM_TEMPLATE_CATEGORY" val="diagram"/>
  <p:tag name="KSO_WM_TEMPLATE_INDEX" val="20170317"/>
  <p:tag name="KSO_WM_UNIT_INDEX" val="61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1_1"/>
  <p:tag name="KSO_WM_UNIT_ID" val="diagram20170317_2*l_h_i*1_1_1"/>
  <p:tag name="KSO_WM_UNIT_LAYERLEVEL" val="1_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1_2"/>
  <p:tag name="KSO_WM_UNIT_ID" val="diagram20170317_2*l_h_i*1_1_2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1_3"/>
  <p:tag name="KSO_WM_UNIT_ID" val="diagram20170317_2*l_h_i*1_1_3"/>
  <p:tag name="KSO_WM_UNIT_LAYERLEVEL" val="1_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1_4"/>
  <p:tag name="KSO_WM_UNIT_ID" val="diagram20170317_2*l_h_i*1_1_4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1_5"/>
  <p:tag name="KSO_WM_UNIT_ID" val="diagram20170317_2*l_h_i*1_1_5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1_6"/>
  <p:tag name="KSO_WM_UNIT_ID" val="diagram20170317_2*l_h_i*1_1_6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1_7"/>
  <p:tag name="KSO_WM_UNIT_ID" val="diagram20170317_2*l_h_i*1_1_7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1_8"/>
  <p:tag name="KSO_WM_UNIT_ID" val="diagram20170317_2*l_h_i*1_1_8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1_9"/>
  <p:tag name="KSO_WM_UNIT_ID" val="diagram20170317_2*l_h_i*1_1_9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TEMPLATE_CATEGORY" val="custom"/>
  <p:tag name="KSO_WM_TEMPLATE_INDEX" val="20202592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1_10"/>
  <p:tag name="KSO_WM_UNIT_ID" val="diagram20170317_2*l_h_i*1_1_10"/>
  <p:tag name="KSO_WM_UNIT_LAYERLEVEL" val="1_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1_11"/>
  <p:tag name="KSO_WM_UNIT_ID" val="diagram20170317_2*l_h_i*1_1_1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1_12"/>
  <p:tag name="KSO_WM_UNIT_ID" val="diagram20170317_2*l_h_i*1_1_12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1_13"/>
  <p:tag name="KSO_WM_UNIT_ID" val="diagram20170317_2*l_h_i*1_1_13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1_14"/>
  <p:tag name="KSO_WM_UNIT_ID" val="diagram20170317_2*l_h_i*1_1_14"/>
  <p:tag name="KSO_WM_UNIT_LAYERLEVEL" val="1_1_1"/>
  <p:tag name="KSO_WM_DIAGRAM_GROUP_CODE" val="l1-1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1_15"/>
  <p:tag name="KSO_WM_UNIT_ID" val="diagram20170317_2*l_h_i*1_1_15"/>
  <p:tag name="KSO_WM_UNIT_LAYERLEVEL" val="1_1_1"/>
  <p:tag name="KSO_WM_DIAGRAM_GROUP_CODE" val="l1-1"/>
  <p:tag name="KSO_WM_UNIT_TEXT_FILL_FORE_SCHEMECOLOR_INDEX" val="14"/>
  <p:tag name="KSO_WM_UNIT_TEXT_FILL_TYPE" val="1"/>
  <p:tag name="KSO_WM_UNIT_USESOURCEFORMAT_APPLY" val="1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f"/>
  <p:tag name="KSO_WM_UNIT_INDEX" val="1_1_1"/>
  <p:tag name="KSO_WM_UNIT_ID" val="diagram20170317_2*l_h_f*1_1_1"/>
  <p:tag name="KSO_WM_UNIT_LAYERLEVEL" val="1_1_1"/>
  <p:tag name="KSO_WM_UNIT_VALUE" val="11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57.xml><?xml version="1.0" encoding="utf-8"?>
<p:tagLst xmlns:p="http://schemas.openxmlformats.org/presentationml/2006/main">
  <p:tag name="KSO_WM_SLIDE_ITEM_CNT" val="3"/>
</p:tagLst>
</file>

<file path=ppt/tags/tag58.xml><?xml version="1.0" encoding="utf-8"?>
<p:tagLst xmlns:p="http://schemas.openxmlformats.org/presentationml/2006/main">
  <p:tag name="KSO_WM_UNIT_PLACING_PICTURE_USER_VIEWPORT" val="{&quot;height&quot;:5077.4992125984254,&quot;width&quot;:6615}"/>
</p:tagLst>
</file>

<file path=ppt/tags/tag59.xml><?xml version="1.0" encoding="utf-8"?>
<p:tagLst xmlns:p="http://schemas.openxmlformats.org/presentationml/2006/main">
  <p:tag name="KSO_WM_TEMPLATE_CATEGORY" val="custom"/>
  <p:tag name="KSO_WM_TEMPLATE_INDEX" val="20202592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70317_2*i*1"/>
  <p:tag name="KSO_WM_TEMPLATE_CATEGORY" val="diagram"/>
  <p:tag name="KSO_WM_TEMPLATE_INDEX" val="20170317"/>
  <p:tag name="KSO_WM_UNIT_INDEX" val="1"/>
</p:tagLst>
</file>

<file path=ppt/tags/tag60.xml><?xml version="1.0" encoding="utf-8"?>
<p:tagLst xmlns:p="http://schemas.openxmlformats.org/presentationml/2006/main">
  <p:tag name="KSO_WM_TEMPLATE_CATEGORY" val="custom"/>
  <p:tag name="KSO_WM_TEMPLATE_INDEX" val="20202592"/>
</p:tagLst>
</file>

<file path=ppt/tags/tag61.xml><?xml version="1.0" encoding="utf-8"?>
<p:tagLst xmlns:p="http://schemas.openxmlformats.org/presentationml/2006/main">
  <p:tag name="KSO_WM_UNIT_PLACING_PICTURE_USER_VIEWPORT" val="{&quot;height&quot;:5077.4992125984254,&quot;width&quot;:6615}"/>
</p:tagLst>
</file>

<file path=ppt/tags/tag62.xml><?xml version="1.0" encoding="utf-8"?>
<p:tagLst xmlns:p="http://schemas.openxmlformats.org/presentationml/2006/main">
  <p:tag name="KSO_WM_TEMPLATE_CATEGORY" val="custom"/>
  <p:tag name="KSO_WM_TEMPLATE_INDEX" val="20202592"/>
</p:tagLst>
</file>

<file path=ppt/tags/tag63.xml><?xml version="1.0" encoding="utf-8"?>
<p:tagLst xmlns:p="http://schemas.openxmlformats.org/presentationml/2006/main">
  <p:tag name="KSO_WM_TEMPLATE_CATEGORY" val="custom"/>
  <p:tag name="KSO_WM_TEMPLATE_INDEX" val="20202592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96504_1*l_h_i*1_1_1"/>
  <p:tag name="KSO_WM_TEMPLATE_CATEGORY" val="diagram"/>
  <p:tag name="KSO_WM_TEMPLATE_INDEX" val="20196504"/>
  <p:tag name="KSO_WM_UNIT_LAYERLEVEL" val="1_1_1"/>
  <p:tag name="KSO_WM_TAG_VERSION" val="1.0"/>
  <p:tag name="KSO_WM_BEAUTIFY_FLAG" val="#wm#"/>
  <p:tag name="KSO_WM_UNIT_COLOR_SCHEME_SHAPE_ID" val="14"/>
  <p:tag name="KSO_WM_UNIT_COLOR_SCHEME_PARENT_PAGE" val="0_1"/>
  <p:tag name="KSO_WM_UNIT_DIAGRAM_MODELTYPE" val="stripeEnum"/>
  <p:tag name="KSO_WM_UNIT_SUBTYPE" val="c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96504_1*l_h_i*1_2_1"/>
  <p:tag name="KSO_WM_TEMPLATE_CATEGORY" val="diagram"/>
  <p:tag name="KSO_WM_TEMPLATE_INDEX" val="20196504"/>
  <p:tag name="KSO_WM_UNIT_LAYERLEVEL" val="1_1_1"/>
  <p:tag name="KSO_WM_TAG_VERSION" val="1.0"/>
  <p:tag name="KSO_WM_BEAUTIFY_FLAG" val="#wm#"/>
  <p:tag name="KSO_WM_UNIT_COLOR_SCHEME_SHAPE_ID" val="16"/>
  <p:tag name="KSO_WM_UNIT_COLOR_SCHEME_PARENT_PAGE" val="0_1"/>
  <p:tag name="KSO_WM_UNIT_DIAGRAM_MODELTYPE" val="stripeEnum"/>
  <p:tag name="KSO_WM_UNIT_SUBTYPE" val="c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96504_1*l_h_i*1_1_2"/>
  <p:tag name="KSO_WM_TEMPLATE_CATEGORY" val="diagram"/>
  <p:tag name="KSO_WM_TEMPLATE_INDEX" val="20196504"/>
  <p:tag name="KSO_WM_UNIT_LAYERLEVEL" val="1_1_1"/>
  <p:tag name="KSO_WM_TAG_VERSION" val="1.0"/>
  <p:tag name="KSO_WM_BEAUTIFY_FLAG" val="#wm#"/>
  <p:tag name="KSO_WM_UNIT_COLOR_SCHEME_SHAPE_ID" val="7"/>
  <p:tag name="KSO_WM_UNIT_COLOR_SCHEME_PARENT_PAGE" val="0_1"/>
  <p:tag name="KSO_WM_UNIT_FOIL_COLOR" val="1"/>
  <p:tag name="KSO_WM_UNIT_DIAGRAM_MODELTYPE" val="stripeEnum"/>
  <p:tag name="KSO_WM_UNIT_SUBTYPE" val="b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96504_1*l_h_i*1_1_3"/>
  <p:tag name="KSO_WM_TEMPLATE_CATEGORY" val="diagram"/>
  <p:tag name="KSO_WM_TEMPLATE_INDEX" val="20196504"/>
  <p:tag name="KSO_WM_UNIT_LAYERLEVEL" val="1_1_1"/>
  <p:tag name="KSO_WM_TAG_VERSION" val="1.0"/>
  <p:tag name="KSO_WM_BEAUTIFY_FLAG" val="#wm#"/>
  <p:tag name="KSO_WM_UNIT_COLOR_SCHEME_SHAPE_ID" val="27"/>
  <p:tag name="KSO_WM_UNIT_COLOR_SCHEME_PARENT_PAGE" val="0_1"/>
  <p:tag name="KSO_WM_UNIT_DIAGRAM_MODELTYPE" val="stripeEnum"/>
  <p:tag name="KSO_WM_UNIT_SUBTYPE" val="d"/>
  <p:tag name="KSO_WM_UNIT_TEXT_FILL_FORE_SCHEMECOLOR_INDEX" val="5"/>
  <p:tag name="KSO_WM_UNIT_TEXT_FILL_BACK_SCHEMECOLOR_INDEX" val="14"/>
  <p:tag name="KSO_WM_UNIT_TEXT_FILL_TYPE" val="2"/>
  <p:tag name="KSO_WM_UNIT_TEXT_FORE_SCHEMECOLOR_INDEX" val="5"/>
  <p:tag name="KSO_WM_UNIT_TEXT_LINE_FILL_TYPE" val="2"/>
  <p:tag name="KSO_WM_UNIT_USESOURCEFORMAT_APPLY" val="0"/>
</p:tagLst>
</file>

<file path=ppt/tags/tag68.xml><?xml version="1.0" encoding="utf-8"?>
<p:tagLst xmlns:p="http://schemas.openxmlformats.org/presentationml/2006/main">
  <p:tag name="KSO_WM_UNIT_TEXT_PART_ID_V2" val="c-1-1"/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96504_1*l_h_a*1_1_1"/>
  <p:tag name="KSO_WM_TEMPLATE_CATEGORY" val="diagram"/>
  <p:tag name="KSO_WM_TEMPLATE_INDEX" val="20196504"/>
  <p:tag name="KSO_WM_UNIT_LAYERLEVEL" val="1_1_1"/>
  <p:tag name="KSO_WM_TAG_VERSION" val="1.0"/>
  <p:tag name="KSO_WM_BEAUTIFY_FLAG" val="#wm#"/>
  <p:tag name="KSO_WM_UNIT_PRESET_TEXT" val="单击此处添加小标题"/>
  <p:tag name="KSO_WM_UNIT_VALUE" val="13"/>
  <p:tag name="KSO_WM_UNIT_COLOR_SCHEME_SHAPE_ID" val="32"/>
  <p:tag name="KSO_WM_UNIT_COLOR_SCHEME_PARENT_PAGE" val="0_1"/>
  <p:tag name="KSO_WM_UNIT_DIAGRAM_MODELTYPE" val="stripeEnum"/>
  <p:tag name="KSO_WM_UNIT_TEXT_FILL_FORE_SCHEMECOLOR_INDEX" val="13"/>
  <p:tag name="KSO_WM_UNIT_TEXT_FILL_TYPE" val="1"/>
  <p:tag name="KSO_WM_UNIT_USESOURCEFORMAT_APPLY" val="0"/>
</p:tagLst>
</file>

<file path=ppt/tags/tag69.xml><?xml version="1.0" encoding="utf-8"?>
<p:tagLst xmlns:p="http://schemas.openxmlformats.org/presentationml/2006/main">
  <p:tag name="KSO_WM_UNIT_TEXT_PART_ID_V2" val="d-1-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96504_1*l_h_f*1_1_1"/>
  <p:tag name="KSO_WM_TEMPLATE_CATEGORY" val="diagram"/>
  <p:tag name="KSO_WM_TEMPLATE_INDEX" val="20196504"/>
  <p:tag name="KSO_WM_UNIT_LAYERLEVEL" val="1_1_1"/>
  <p:tag name="KSO_WM_TAG_VERSION" val="1.0"/>
  <p:tag name="KSO_WM_BEAUTIFY_FLAG" val="#wm#"/>
  <p:tag name="KSO_WM_UNIT_PRESET_TEXT" val="您的正文已经字字珠玑，但信息却千丝万缕、错综复杂需要用更多的文字来表述。"/>
  <p:tag name="KSO_WM_UNIT_VALUE" val="42"/>
  <p:tag name="KSO_WM_UNIT_COLOR_SCHEME_SHAPE_ID" val="15"/>
  <p:tag name="KSO_WM_UNIT_COLOR_SCHEME_PARENT_PAGE" val="0_1"/>
  <p:tag name="KSO_WM_UNIT_DIAGRAM_MODELTYPE" val="stripeEnum"/>
  <p:tag name="KSO_WM_UNIT_TEXT_FILL_FORE_SCHEMECOLOR_INDEX" val="13"/>
  <p:tag name="KSO_WM_UNIT_TEXT_FILL_TYPE" val="1"/>
  <p:tag name="KSO_WM_UNIT_USESOURCEFORMAT_APPLY" val="0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2_1"/>
  <p:tag name="KSO_WM_UNIT_ID" val="diagram20170317_2*l_h_i*1_2_1"/>
  <p:tag name="KSO_WM_UNIT_LAYERLEVEL" val="1_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96504_1*l_h_i*1_2_2"/>
  <p:tag name="KSO_WM_TEMPLATE_CATEGORY" val="diagram"/>
  <p:tag name="KSO_WM_TEMPLATE_INDEX" val="20196504"/>
  <p:tag name="KSO_WM_UNIT_LAYERLEVEL" val="1_1_1"/>
  <p:tag name="KSO_WM_TAG_VERSION" val="1.0"/>
  <p:tag name="KSO_WM_BEAUTIFY_FLAG" val="#wm#"/>
  <p:tag name="KSO_WM_UNIT_COLOR_SCHEME_SHAPE_ID" val="8"/>
  <p:tag name="KSO_WM_UNIT_COLOR_SCHEME_PARENT_PAGE" val="0_1"/>
  <p:tag name="KSO_WM_UNIT_FOIL_COLOR" val="1"/>
  <p:tag name="KSO_WM_UNIT_DIAGRAM_MODELTYPE" val="stripeEnum"/>
  <p:tag name="KSO_WM_UNIT_SUBTYPE" val="b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71.xml><?xml version="1.0" encoding="utf-8"?>
<p:tagLst xmlns:p="http://schemas.openxmlformats.org/presentationml/2006/main">
  <p:tag name="KSO_WM_UNIT_TEXT_PART_ID_V2" val="c-1-1"/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96504_1*l_h_a*1_2_1"/>
  <p:tag name="KSO_WM_TEMPLATE_CATEGORY" val="diagram"/>
  <p:tag name="KSO_WM_TEMPLATE_INDEX" val="20196504"/>
  <p:tag name="KSO_WM_UNIT_LAYERLEVEL" val="1_1_1"/>
  <p:tag name="KSO_WM_TAG_VERSION" val="1.0"/>
  <p:tag name="KSO_WM_BEAUTIFY_FLAG" val="#wm#"/>
  <p:tag name="KSO_WM_UNIT_PRESET_TEXT" val="单击此处添加小标题"/>
  <p:tag name="KSO_WM_UNIT_VALUE" val="13"/>
  <p:tag name="KSO_WM_UNIT_COLOR_SCHEME_SHAPE_ID" val="33"/>
  <p:tag name="KSO_WM_UNIT_COLOR_SCHEME_PARENT_PAGE" val="0_1"/>
  <p:tag name="KSO_WM_UNIT_DIAGRAM_MODELTYPE" val="stripeEnum"/>
  <p:tag name="KSO_WM_UNIT_TEXT_FILL_FORE_SCHEMECOLOR_INDEX" val="13"/>
  <p:tag name="KSO_WM_UNIT_TEXT_FILL_TYPE" val="1"/>
  <p:tag name="KSO_WM_UNIT_USESOURCEFORMAT_APPLY" val="0"/>
</p:tagLst>
</file>

<file path=ppt/tags/tag72.xml><?xml version="1.0" encoding="utf-8"?>
<p:tagLst xmlns:p="http://schemas.openxmlformats.org/presentationml/2006/main">
  <p:tag name="KSO_WM_UNIT_TEXT_PART_ID_V2" val="d-1-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96504_1*l_h_f*1_2_1"/>
  <p:tag name="KSO_WM_TEMPLATE_CATEGORY" val="diagram"/>
  <p:tag name="KSO_WM_TEMPLATE_INDEX" val="20196504"/>
  <p:tag name="KSO_WM_UNIT_LAYERLEVEL" val="1_1_1"/>
  <p:tag name="KSO_WM_TAG_VERSION" val="1.0"/>
  <p:tag name="KSO_WM_BEAUTIFY_FLAG" val="#wm#"/>
  <p:tag name="KSO_WM_UNIT_PRESET_TEXT" val="点击此处添加正文，请言简意赅的阐述观点。您的正文已经字字珠玑，但信息却错综复杂，需要用更多的文字来表述。如果您的内容确实非常重要又难以精简。"/>
  <p:tag name="KSO_WM_UNIT_VALUE" val="84"/>
  <p:tag name="KSO_WM_UNIT_COLOR_SCHEME_SHAPE_ID" val="10"/>
  <p:tag name="KSO_WM_UNIT_COLOR_SCHEME_PARENT_PAGE" val="0_1"/>
  <p:tag name="KSO_WM_UNIT_DIAGRAM_MODELTYPE" val="stripeEnum"/>
  <p:tag name="KSO_WM_UNIT_TEXT_FILL_FORE_SCHEMECOLOR_INDEX" val="13"/>
  <p:tag name="KSO_WM_UNIT_TEXT_FILL_TYPE" val="1"/>
  <p:tag name="KSO_WM_UNIT_USESOURCEFORMAT_APPLY" val="0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96504_1*l_h_i*1_2_3"/>
  <p:tag name="KSO_WM_TEMPLATE_CATEGORY" val="diagram"/>
  <p:tag name="KSO_WM_TEMPLATE_INDEX" val="20196504"/>
  <p:tag name="KSO_WM_UNIT_LAYERLEVEL" val="1_1_1"/>
  <p:tag name="KSO_WM_TAG_VERSION" val="1.0"/>
  <p:tag name="KSO_WM_BEAUTIFY_FLAG" val="#wm#"/>
  <p:tag name="KSO_WM_UNIT_COLOR_SCHEME_SHAPE_ID" val="24"/>
  <p:tag name="KSO_WM_UNIT_COLOR_SCHEME_PARENT_PAGE" val="0_1"/>
  <p:tag name="KSO_WM_UNIT_DIAGRAM_MODELTYPE" val="stripeEnum"/>
  <p:tag name="KSO_WM_UNIT_SUBTYPE" val="d"/>
  <p:tag name="KSO_WM_UNIT_TEXT_FILL_FORE_SCHEMECOLOR_INDEX" val="5"/>
  <p:tag name="KSO_WM_UNIT_TEXT_FILL_BACK_SCHEMECOLOR_INDEX" val="14"/>
  <p:tag name="KSO_WM_UNIT_TEXT_FILL_TYPE" val="2"/>
  <p:tag name="KSO_WM_UNIT_TEXT_FORE_SCHEMECOLOR_INDEX" val="5"/>
  <p:tag name="KSO_WM_UNIT_TEXT_LINE_FILL_TYPE" val="2"/>
  <p:tag name="KSO_WM_UNIT_USESOURCEFORMAT_APPLY" val="0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196504_1*l_h_i*1_2_4"/>
  <p:tag name="KSO_WM_TEMPLATE_CATEGORY" val="diagram"/>
  <p:tag name="KSO_WM_TEMPLATE_INDEX" val="20196504"/>
  <p:tag name="KSO_WM_UNIT_LAYERLEVEL" val="1_1_1"/>
  <p:tag name="KSO_WM_TAG_VERSION" val="1.0"/>
  <p:tag name="KSO_WM_BEAUTIFY_FLAG" val="#wm#"/>
  <p:tag name="KSO_WM_UNIT_COLOR_SCHEME_SHAPE_ID" val="30"/>
  <p:tag name="KSO_WM_UNIT_COLOR_SCHEME_PARENT_PAGE" val="0_1"/>
  <p:tag name="KSO_WM_UNIT_DIAGRAM_MODELTYPE" val="stripeEnum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75.xml><?xml version="1.0" encoding="utf-8"?>
<p:tagLst xmlns:p="http://schemas.openxmlformats.org/presentationml/2006/main">
  <p:tag name="KSO_WM_SLIDE_ITEM_CN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8933_1*l_h_i*1_1_3"/>
  <p:tag name="KSO_WM_TEMPLATE_CATEGORY" val="diagram"/>
  <p:tag name="KSO_WM_TEMPLATE_INDEX" val="20198933"/>
  <p:tag name="KSO_WM_UNIT_LAYERLEVEL" val="1_1_1"/>
  <p:tag name="KSO_WM_TAG_VERSION" val="1.0"/>
  <p:tag name="KSO_WM_BEAUTIFY_FLAG" val="#wm#"/>
  <p:tag name="KSO_WM_UNIT_DIAGRAM_MODELTYPE" val="stripeEnum"/>
  <p:tag name="KSO_WM_DIAGRAM_GROUP_CODE" val="l1-1"/>
  <p:tag name="KSO_WM_UNIT_SUBTYPE" val="d"/>
  <p:tag name="KSO_WM_UNIT_TYPE" val="l_h_i"/>
  <p:tag name="KSO_WM_UNIT_INDEX" val="1_1_3"/>
  <p:tag name="KSO_WM_UNIT_TEXT_FILL_FORE_SCHEMECOLOR_INDEX" val="10"/>
  <p:tag name="KSO_WM_UNIT_TEXT_FILL_TYPE" val="1"/>
  <p:tag name="KSO_WM_UNIT_USESOURCEFORMAT_APPLY" val="0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8933_1*l_h_i*1_1_2"/>
  <p:tag name="KSO_WM_TEMPLATE_CATEGORY" val="diagram"/>
  <p:tag name="KSO_WM_TEMPLATE_INDEX" val="20198933"/>
  <p:tag name="KSO_WM_UNIT_LAYERLEVEL" val="1_1_1"/>
  <p:tag name="KSO_WM_TAG_VERSION" val="1.0"/>
  <p:tag name="KSO_WM_BEAUTIFY_FLAG" val="#wm#"/>
  <p:tag name="KSO_WM_DIAGRAM_GROUP_CODE" val="l1-1"/>
  <p:tag name="KSO_WM_UNIT_DIAGRAM_MODELTYPE" val="stripeEnum"/>
  <p:tag name="KSO_WM_UNIT_TYPE" val="l_h_i"/>
  <p:tag name="KSO_WM_UNIT_INDEX" val="1_1_2"/>
  <p:tag name="KSO_WM_UNIT_USESOURCEFORMAT_APPLY" val="0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8933_1*l_h_f*1_1_1"/>
  <p:tag name="KSO_WM_TEMPLATE_CATEGORY" val="diagram"/>
  <p:tag name="KSO_WM_TEMPLATE_INDEX" val="20198933"/>
  <p:tag name="KSO_WM_UNIT_LAYERLEVEL" val="1_1_1"/>
  <p:tag name="KSO_WM_TAG_VERSION" val="1.0"/>
  <p:tag name="KSO_WM_BEAUTIFY_FLAG" val="#wm#"/>
  <p:tag name="KSO_WM_DIAGRAM_GROUP_CODE" val="l1-1"/>
  <p:tag name="KSO_WM_UNIT_DIAGRAM_MODELTYPE" val="stripeEnum"/>
  <p:tag name="KSO_WM_UNIT_NOCLEAR" val="0"/>
  <p:tag name="KSO_WM_UNIT_TYPE" val="l_h_f"/>
  <p:tag name="KSO_WM_UNIT_INDEX" val="1_1_1"/>
  <p:tag name="KSO_WM_UNIT_PRESET_TEXT" val="在刚刚闭幕的十八届五中全会中宣布，全面实施一对夫妇可生育两个孩子政策，华泰证券分析称，二胎新政策实施后，预计每年将有可能新增150万-200万新生儿"/>
  <p:tag name="KSO_WM_UNIT_VALUE" val="84"/>
  <p:tag name="KSO_WM_UNIT_USESOURCEFORMAT_APPLY" val="0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8933_1*l_h_i*1_2_3"/>
  <p:tag name="KSO_WM_TEMPLATE_CATEGORY" val="diagram"/>
  <p:tag name="KSO_WM_TEMPLATE_INDEX" val="20198933"/>
  <p:tag name="KSO_WM_UNIT_LAYERLEVEL" val="1_1_1"/>
  <p:tag name="KSO_WM_TAG_VERSION" val="1.0"/>
  <p:tag name="KSO_WM_BEAUTIFY_FLAG" val="#wm#"/>
  <p:tag name="KSO_WM_UNIT_DIAGRAM_MODELTYPE" val="stripeEnum"/>
  <p:tag name="KSO_WM_DIAGRAM_GROUP_CODE" val="l1-1"/>
  <p:tag name="KSO_WM_UNIT_SUBTYPE" val="d"/>
  <p:tag name="KSO_WM_UNIT_TYPE" val="l_h_i"/>
  <p:tag name="KSO_WM_UNIT_INDEX" val="1_2_3"/>
  <p:tag name="KSO_WM_UNIT_USESOURCEFORMAT_APPLY" val="0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2_2"/>
  <p:tag name="KSO_WM_UNIT_ID" val="diagram20170317_2*l_h_i*1_2_2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8933_1*l_h_i*1_2_2"/>
  <p:tag name="KSO_WM_TEMPLATE_CATEGORY" val="diagram"/>
  <p:tag name="KSO_WM_TEMPLATE_INDEX" val="20198933"/>
  <p:tag name="KSO_WM_UNIT_LAYERLEVEL" val="1_1_1"/>
  <p:tag name="KSO_WM_TAG_VERSION" val="1.0"/>
  <p:tag name="KSO_WM_BEAUTIFY_FLAG" val="#wm#"/>
  <p:tag name="KSO_WM_DIAGRAM_GROUP_CODE" val="l1-1"/>
  <p:tag name="KSO_WM_UNIT_DIAGRAM_MODELTYPE" val="stripeEnum"/>
  <p:tag name="KSO_WM_UNIT_TYPE" val="l_h_i"/>
  <p:tag name="KSO_WM_UNIT_INDEX" val="1_2_2"/>
  <p:tag name="KSO_WM_UNIT_USESOURCEFORMAT_APPLY" val="0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8933_1*l_h_f*1_2_1"/>
  <p:tag name="KSO_WM_TEMPLATE_CATEGORY" val="diagram"/>
  <p:tag name="KSO_WM_TEMPLATE_INDEX" val="20198933"/>
  <p:tag name="KSO_WM_UNIT_LAYERLEVEL" val="1_1_1"/>
  <p:tag name="KSO_WM_TAG_VERSION" val="1.0"/>
  <p:tag name="KSO_WM_BEAUTIFY_FLAG" val="#wm#"/>
  <p:tag name="KSO_WM_DIAGRAM_GROUP_CODE" val="l1-1"/>
  <p:tag name="KSO_WM_UNIT_DIAGRAM_MODELTYPE" val="stripeEnum"/>
  <p:tag name="KSO_WM_UNIT_NOCLEAR" val="0"/>
  <p:tag name="KSO_WM_UNIT_TYPE" val="l_h_f"/>
  <p:tag name="KSO_WM_UNIT_INDEX" val="1_2_1"/>
  <p:tag name="KSO_WM_UNIT_PRESET_TEXT" val="而现在80,90后的新父母都有着成熟的网络获取信息和网络购物的用户习惯。据易观智库的一份数据显示，2015年中国B2C市场母婴品类交易规模达到285.2亿元人民币"/>
  <p:tag name="KSO_WM_UNIT_VALUE" val="84"/>
  <p:tag name="KSO_WM_UNIT_USESOURCEFORMAT_APPLY" val="0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8933_1*l_h_i*1_3_1"/>
  <p:tag name="KSO_WM_TEMPLATE_CATEGORY" val="diagram"/>
  <p:tag name="KSO_WM_TEMPLATE_INDEX" val="20198933"/>
  <p:tag name="KSO_WM_UNIT_LAYERLEVEL" val="1_1_1"/>
  <p:tag name="KSO_WM_TAG_VERSION" val="1.0"/>
  <p:tag name="KSO_WM_BEAUTIFY_FLAG" val="#wm#"/>
  <p:tag name="KSO_WM_UNIT_DIAGRAM_MODELTYPE" val="stripeEnum"/>
  <p:tag name="KSO_WM_DIAGRAM_GROUP_CODE" val="l1-1"/>
  <p:tag name="KSO_WM_UNIT_SUBTYPE" val="d"/>
  <p:tag name="KSO_WM_UNIT_TYPE" val="l_h_i"/>
  <p:tag name="KSO_WM_UNIT_INDEX" val="1_3_1"/>
  <p:tag name="KSO_WM_UNIT_USESOURCEFORMAT_APPLY" val="0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8933_1*l_h_i*1_3_2"/>
  <p:tag name="KSO_WM_TEMPLATE_CATEGORY" val="diagram"/>
  <p:tag name="KSO_WM_TEMPLATE_INDEX" val="20198933"/>
  <p:tag name="KSO_WM_UNIT_LAYERLEVEL" val="1_1_1"/>
  <p:tag name="KSO_WM_TAG_VERSION" val="1.0"/>
  <p:tag name="KSO_WM_BEAUTIFY_FLAG" val="#wm#"/>
  <p:tag name="KSO_WM_DIAGRAM_GROUP_CODE" val="l1-1"/>
  <p:tag name="KSO_WM_UNIT_DIAGRAM_MODELTYPE" val="stripeEnum"/>
  <p:tag name="KSO_WM_UNIT_TYPE" val="l_h_i"/>
  <p:tag name="KSO_WM_UNIT_INDEX" val="1_3_2"/>
  <p:tag name="KSO_WM_UNIT_USESOURCEFORMAT_APPLY" val="0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8933_1*l_h_f*1_3_1"/>
  <p:tag name="KSO_WM_TEMPLATE_CATEGORY" val="diagram"/>
  <p:tag name="KSO_WM_TEMPLATE_INDEX" val="20198933"/>
  <p:tag name="KSO_WM_UNIT_LAYERLEVEL" val="1_1_1"/>
  <p:tag name="KSO_WM_TAG_VERSION" val="1.0"/>
  <p:tag name="KSO_WM_BEAUTIFY_FLAG" val="#wm#"/>
  <p:tag name="KSO_WM_DIAGRAM_GROUP_CODE" val="l1-1"/>
  <p:tag name="KSO_WM_UNIT_DIAGRAM_MODELTYPE" val="stripeEnum"/>
  <p:tag name="KSO_WM_UNIT_NOCLEAR" val="0"/>
  <p:tag name="KSO_WM_UNIT_TYPE" val="l_h_f"/>
  <p:tag name="KSO_WM_UNIT_INDEX" val="1_3_1"/>
  <p:tag name="KSO_WM_UNIT_PRESET_TEXT" val="但通过百度检索发现包括天猫、京东、蜜芽等在内的各大母婴电商平台都曾遭遇过正品质疑和质量质疑。甚至现如今的妈妈对保税区也存在质疑"/>
  <p:tag name="KSO_WM_UNIT_VALUE" val="84"/>
  <p:tag name="KSO_WM_UNIT_USESOURCEFORMAT_APPLY" val="0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8933_1*l_h_i*1_1_1"/>
  <p:tag name="KSO_WM_TEMPLATE_CATEGORY" val="diagram"/>
  <p:tag name="KSO_WM_TEMPLATE_INDEX" val="20198933"/>
  <p:tag name="KSO_WM_UNIT_LAYERLEVEL" val="1_1_1"/>
  <p:tag name="KSO_WM_TAG_VERSION" val="1.0"/>
  <p:tag name="KSO_WM_BEAUTIFY_FLAG" val="#wm#"/>
  <p:tag name="KSO_WM_UNIT_DIAGRAM_MODELTYPE" val="stripeEnum"/>
  <p:tag name="KSO_WM_DIAGRAM_GROUP_CODE" val="l1-1"/>
  <p:tag name="KSO_WM_UNIT_TYPE" val="l_h_i"/>
  <p:tag name="KSO_WM_UNIT_INDEX" val="1_1_1"/>
  <p:tag name="KSO_WM_UNIT_LINE_FORE_SCHEMECOLOR_INDEX" val="16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8933_1*l_h_i*1_2_1"/>
  <p:tag name="KSO_WM_TEMPLATE_CATEGORY" val="diagram"/>
  <p:tag name="KSO_WM_TEMPLATE_INDEX" val="20198933"/>
  <p:tag name="KSO_WM_UNIT_LAYERLEVEL" val="1_1_1"/>
  <p:tag name="KSO_WM_TAG_VERSION" val="1.0"/>
  <p:tag name="KSO_WM_BEAUTIFY_FLAG" val="#wm#"/>
  <p:tag name="KSO_WM_UNIT_DIAGRAM_MODELTYPE" val="stripeEnum"/>
  <p:tag name="KSO_WM_DIAGRAM_GROUP_CODE" val="l1-1"/>
  <p:tag name="KSO_WM_UNIT_TYPE" val="l_h_i"/>
  <p:tag name="KSO_WM_UNIT_INDEX" val="1_2_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8933_1*l_h_i*1_3_3"/>
  <p:tag name="KSO_WM_TEMPLATE_CATEGORY" val="diagram"/>
  <p:tag name="KSO_WM_TEMPLATE_INDEX" val="20198933"/>
  <p:tag name="KSO_WM_UNIT_LAYERLEVEL" val="1_1_1"/>
  <p:tag name="KSO_WM_TAG_VERSION" val="1.0"/>
  <p:tag name="KSO_WM_BEAUTIFY_FLAG" val="#wm#"/>
  <p:tag name="KSO_WM_UNIT_DIAGRAM_MODELTYPE" val="stripeEnum"/>
  <p:tag name="KSO_WM_DIAGRAM_GROUP_CODE" val="l1-1"/>
  <p:tag name="KSO_WM_UNIT_TYPE" val="l_h_i"/>
  <p:tag name="KSO_WM_UNIT_INDEX" val="1_3_3"/>
  <p:tag name="KSO_WM_UNIT_LINE_FORE_SCHEMECOLOR_INDEX" val="16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88.xml><?xml version="1.0" encoding="utf-8"?>
<p:tagLst xmlns:p="http://schemas.openxmlformats.org/presentationml/2006/main">
  <p:tag name="KSO_WM_SLIDE_ITEM_CNT" val="3"/>
</p:tagLst>
</file>

<file path=ppt/tags/tag89.xml><?xml version="1.0" encoding="utf-8"?>
<p:tagLst xmlns:p="http://schemas.openxmlformats.org/presentationml/2006/main">
  <p:tag name="KSO_WM_UNIT_PLACING_PICTURE_USER_VIEWPORT" val="{&quot;height&quot;:5460,&quot;width&quot;:7280}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i"/>
  <p:tag name="KSO_WM_UNIT_INDEX" val="1_2_3"/>
  <p:tag name="KSO_WM_UNIT_ID" val="diagram20170317_2*l_h_i*1_2_3"/>
  <p:tag name="KSO_WM_UNIT_LAYERLEVEL" val="1_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90.xml><?xml version="1.0" encoding="utf-8"?>
<p:tagLst xmlns:p="http://schemas.openxmlformats.org/presentationml/2006/main">
  <p:tag name="KSO_WM_TEMPLATE_CATEGORY" val="custom"/>
  <p:tag name="KSO_WM_TEMPLATE_INDEX" val="20202592"/>
</p:tagLst>
</file>

<file path=ppt/tags/tag91.xml><?xml version="1.0" encoding="utf-8"?>
<p:tagLst xmlns:p="http://schemas.openxmlformats.org/presentationml/2006/main">
  <p:tag name="KSO_WM_TEMPLATE_CATEGORY" val="custom"/>
  <p:tag name="KSO_WM_TEMPLATE_INDEX" val="20202592"/>
</p:tagLst>
</file>

<file path=ppt/tags/tag92.xml><?xml version="1.0" encoding="utf-8"?>
<p:tagLst xmlns:p="http://schemas.openxmlformats.org/presentationml/2006/main">
  <p:tag name="KSO_WM_TEMPLATE_CATEGORY" val="custom"/>
  <p:tag name="KSO_WM_TEMPLATE_INDEX" val="20202592"/>
</p:tagLst>
</file>

<file path=ppt/tags/tag93.xml><?xml version="1.0" encoding="utf-8"?>
<p:tagLst xmlns:p="http://schemas.openxmlformats.org/presentationml/2006/main">
  <p:tag name="KSO_WM_DOC_GUID" val="{25b0011b-ad77-4ec6-827c-3da8b6000c12}"/>
</p:tagLst>
</file>

<file path=ppt/theme/theme1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">
      <a:majorFont>
        <a:latin typeface="微软雅黑"/>
        <a:ea typeface="微软雅黑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微软雅黑"/>
        <a:ea typeface="微软雅黑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微软雅黑"/>
        <a:ea typeface="微软雅黑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大树下的童年</Template>
  <TotalTime>0</TotalTime>
  <Words>2352</Words>
  <Application>WPS 演示</Application>
  <PresentationFormat>全屏显示(4:3)</PresentationFormat>
  <Paragraphs>228</Paragraphs>
  <Slides>24</Slides>
  <Notes>2</Notes>
  <HiddenSlides>0</HiddenSlides>
  <MMClips>0</MMClips>
  <ScaleCrop>false</ScaleCrop>
  <HeadingPairs>
    <vt:vector size="10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  <vt:variant>
        <vt:lpstr>自定义放映</vt:lpstr>
      </vt:variant>
      <vt:variant>
        <vt:i4>1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微软雅黑</vt:lpstr>
      <vt:lpstr>黑体</vt:lpstr>
      <vt:lpstr>楷体_GB2312</vt:lpstr>
      <vt:lpstr>新宋体</vt:lpstr>
      <vt:lpstr>幼圆</vt:lpstr>
      <vt:lpstr>Arial Unicode MS</vt:lpstr>
      <vt:lpstr>Batang</vt:lpstr>
      <vt:lpstr>Constantia</vt:lpstr>
      <vt:lpstr>Wingdings</vt:lpstr>
      <vt:lpstr>Roboto Black</vt:lpstr>
      <vt:lpstr>Verdana</vt:lpstr>
      <vt:lpstr>Calibri</vt:lpstr>
      <vt:lpstr>华文楷体</vt:lpstr>
      <vt:lpstr>2_Office 主题</vt:lpstr>
      <vt:lpstr>Office 主题</vt:lpstr>
      <vt:lpstr>1_Office 主题</vt:lpstr>
      <vt:lpstr>PowerPoint.Slide.12</vt:lpstr>
      <vt:lpstr>  </vt:lpstr>
      <vt:lpstr>学习导图</vt:lpstr>
      <vt:lpstr>PowerPoint 演示文稿</vt:lpstr>
      <vt:lpstr>什么是游戏？</vt:lpstr>
      <vt:lpstr>第一节 儿童游戏及其特点</vt:lpstr>
      <vt:lpstr>第一节 儿童游戏及其特点</vt:lpstr>
      <vt:lpstr>第一节 儿童游戏及其特点</vt:lpstr>
      <vt:lpstr>PowerPoint 演示文稿</vt:lpstr>
      <vt:lpstr>第二节 游戏在幼儿园中的地位</vt:lpstr>
      <vt:lpstr>第二节 游戏在幼儿园中的地位</vt:lpstr>
      <vt:lpstr>第二节 游戏在幼儿园中的地位</vt:lpstr>
      <vt:lpstr>第二节 游戏在幼儿园中的地位</vt:lpstr>
      <vt:lpstr>PowerPoint 演示文稿</vt:lpstr>
      <vt:lpstr>PowerPoint 演示文稿</vt:lpstr>
      <vt:lpstr>第四节 儿童游戏分类</vt:lpstr>
      <vt:lpstr>第四节 儿童游戏分类</vt:lpstr>
      <vt:lpstr>课后作业：</vt:lpstr>
      <vt:lpstr>思考与练习</vt:lpstr>
      <vt:lpstr>PowerPoint 演示文稿</vt:lpstr>
      <vt:lpstr>PowerPoint 演示文稿</vt:lpstr>
      <vt:lpstr>课证融合——2019年 论述 </vt:lpstr>
      <vt:lpstr>课证融合——2019年 论述 </vt:lpstr>
      <vt:lpstr>课证融合——2019年 论述 </vt:lpstr>
      <vt:lpstr>PowerPoint 演示文稿</vt:lpstr>
      <vt:lpstr>自定义放映 1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10月工作总结</dc:title>
  <dc:creator>符号</dc:creator>
  <cp:lastModifiedBy>小不点</cp:lastModifiedBy>
  <cp:revision>182</cp:revision>
  <dcterms:created xsi:type="dcterms:W3CDTF">2009-10-06T07:54:00Z</dcterms:created>
  <dcterms:modified xsi:type="dcterms:W3CDTF">2021-12-04T01:14:30Z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2F9D039344D14500AD4622E5DEFC6DFE</vt:lpwstr>
  </property>
</Properties>
</file>