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67" r:id="rId4"/>
  </p:sldMasterIdLst>
  <p:notesMasterIdLst>
    <p:notesMasterId r:id="rId6"/>
  </p:notesMasterIdLst>
  <p:handoutMasterIdLst>
    <p:handoutMasterId r:id="rId33"/>
  </p:handoutMasterIdLst>
  <p:sldIdLst>
    <p:sldId id="295" r:id="rId5"/>
    <p:sldId id="298" r:id="rId7"/>
    <p:sldId id="470" r:id="rId8"/>
    <p:sldId id="471" r:id="rId9"/>
    <p:sldId id="472" r:id="rId10"/>
    <p:sldId id="419" r:id="rId11"/>
    <p:sldId id="420" r:id="rId12"/>
    <p:sldId id="473" r:id="rId13"/>
    <p:sldId id="474" r:id="rId14"/>
    <p:sldId id="476" r:id="rId15"/>
    <p:sldId id="477" r:id="rId16"/>
    <p:sldId id="478" r:id="rId17"/>
    <p:sldId id="479" r:id="rId18"/>
    <p:sldId id="417" r:id="rId19"/>
    <p:sldId id="481" r:id="rId20"/>
    <p:sldId id="482" r:id="rId21"/>
    <p:sldId id="483" r:id="rId22"/>
    <p:sldId id="475" r:id="rId23"/>
    <p:sldId id="484" r:id="rId24"/>
    <p:sldId id="485" r:id="rId25"/>
    <p:sldId id="534" r:id="rId26"/>
    <p:sldId id="535" r:id="rId27"/>
    <p:sldId id="536" r:id="rId28"/>
    <p:sldId id="537" r:id="rId29"/>
    <p:sldId id="538" r:id="rId30"/>
    <p:sldId id="539" r:id="rId31"/>
    <p:sldId id="27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49B25C1-263F-4DFE-87BD-D4882B97C93C}">
          <p14:sldIdLst>
            <p14:sldId id="295"/>
            <p14:sldId id="298"/>
            <p14:sldId id="470"/>
            <p14:sldId id="471"/>
            <p14:sldId id="472"/>
            <p14:sldId id="419"/>
            <p14:sldId id="474"/>
            <p14:sldId id="476"/>
            <p14:sldId id="477"/>
            <p14:sldId id="478"/>
            <p14:sldId id="479"/>
            <p14:sldId id="417"/>
            <p14:sldId id="481"/>
            <p14:sldId id="482"/>
            <p14:sldId id="483"/>
            <p14:sldId id="475"/>
            <p14:sldId id="485"/>
            <p14:sldId id="534"/>
            <p14:sldId id="535"/>
            <p14:sldId id="536"/>
            <p14:sldId id="537"/>
            <p14:sldId id="538"/>
            <p14:sldId id="539"/>
            <p14:sldId id="274"/>
            <p14:sldId id="473"/>
            <p14:sldId id="420"/>
            <p14:sldId id="4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ABDB"/>
    <a:srgbClr val="404040"/>
    <a:srgbClr val="D0EAF0"/>
    <a:srgbClr val="0E5671"/>
    <a:srgbClr val="2593C5"/>
    <a:srgbClr val="E3F3F6"/>
    <a:srgbClr val="2C6176"/>
    <a:srgbClr val="90F0DE"/>
    <a:srgbClr val="68A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94" autoAdjust="0"/>
    <p:restoredTop sz="92022" autoAdjust="0"/>
  </p:normalViewPr>
  <p:slideViewPr>
    <p:cSldViewPr snapToGrid="0">
      <p:cViewPr>
        <p:scale>
          <a:sx n="66" d="100"/>
          <a:sy n="66" d="100"/>
        </p:scale>
        <p:origin x="-1358" y="-331"/>
      </p:cViewPr>
      <p:guideLst>
        <p:guide orient="horz" pos="2040"/>
        <p:guide pos="3922"/>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p:cViewPr varScale="1">
        <p:scale>
          <a:sx n="48" d="100"/>
          <a:sy n="48" d="100"/>
        </p:scale>
        <p:origin x="1205" y="3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69CD8F-39B7-4988-8A5D-23EA609CE3F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212-3580-4EE9-9764-18B641C35B5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CD121-7C1C-4E68-9C45-AB43DB7ED1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28521-6DB2-4DDD-93A1-AB847EC00B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9CB0EF90-3272-4F68-BB2F-432BCF7F3157}"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2AD6A0-C615-4EB0-97F7-F641CE37654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2" y="3843867"/>
            <a:ext cx="6400800" cy="1947333"/>
          </a:xfrm>
          <a:prstGeom prst="rect">
            <a:avLst/>
          </a:prstGeo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C98F7CD3-1291-47F0-A297-4385663E2E07}" type="datetimeFigureOut">
              <a:rPr lang="zh-CN" altLang="en-US" smtClean="0"/>
            </a:fld>
            <a:endParaRPr lang="zh-CN"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A15CB1F3-F789-4F91-BDB0-31BDC2AB39B1}" type="slidenum">
              <a:rPr lang="zh-CN" altLang="en-US" smtClean="0"/>
            </a:fld>
            <a:endParaRPr lang="zh-CN"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a:defRPr/>
            </a:lvl1pPr>
          </a:lstStyle>
          <a:p>
            <a:r>
              <a:rPr lang="zh-CN" altLang="en-US"/>
              <a:t>第</a:t>
            </a:r>
            <a:fld id="{D7F3B8D8-C388-4969-9BFB-3BB0F0DB4319}" type="slidenum">
              <a:rPr lang="zh-CN" altLang="en-US"/>
            </a:fld>
            <a:r>
              <a:rPr lang="zh-CN" altLang="en-US"/>
              <a:t>页</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r>
              <a:rPr lang="zh-CN" altLang="en-US"/>
              <a:t>第</a:t>
            </a:r>
            <a:fld id="{541F5507-9203-4FA9-8F20-A7A4F7A8CF01}" type="slidenum">
              <a:rPr lang="zh-CN" altLang="en-US"/>
            </a:fld>
            <a:r>
              <a:rPr lang="zh-CN" altLang="en-US"/>
              <a:t>页</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r>
              <a:rPr lang="zh-CN" altLang="en-US"/>
              <a:t>第</a:t>
            </a:r>
            <a:fld id="{28ADA457-AF91-44D9-90C6-086B9F3F351A}" type="slidenum">
              <a:rPr lang="zh-CN" altLang="en-US"/>
            </a:fld>
            <a:r>
              <a:rPr lang="zh-CN" altLang="en-US"/>
              <a:t>页</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r>
              <a:rPr lang="zh-CN" altLang="en-US"/>
              <a:t>第</a:t>
            </a:r>
            <a:fld id="{AE8EA677-A49A-425E-AC52-41119A4B9BD9}" type="slidenum">
              <a:rPr lang="zh-CN" altLang="en-US"/>
            </a:fld>
            <a:r>
              <a:rPr lang="zh-CN" altLang="en-US"/>
              <a:t>页</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73DC2BC0-C705-4445-A013-42C2C19094ED}" type="slidenum">
              <a:rPr lang="zh-CN" altLang="en-US"/>
            </a:fld>
            <a:r>
              <a:rPr lang="zh-CN" altLang="en-US"/>
              <a:t>页</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EDFE0AFE-51F0-4DC9-A07D-A484BC471351}" type="slidenum">
              <a:rPr lang="zh-CN" altLang="en-US"/>
            </a:fld>
            <a:r>
              <a:rPr lang="zh-CN" altLang="en-US"/>
              <a:t>页</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6E14E445-69B7-4BFD-898A-7D72EFC9A7F6}" type="slidenum">
              <a:rPr lang="zh-CN" altLang="en-US"/>
            </a:fld>
            <a:r>
              <a:rPr lang="zh-CN" altLang="en-US"/>
              <a:t>页</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E908C06-86C0-4A67-AFD8-45769A237D29}" type="slidenum">
              <a:rPr lang="zh-CN" altLang="en-US"/>
            </a:fld>
            <a:r>
              <a:rPr lang="zh-CN" altLang="en-US"/>
              <a:t>页</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fontAlgn="base">
              <a:spcBef>
                <a:spcPct val="0"/>
              </a:spcBef>
              <a:spcAft>
                <a:spcPct val="0"/>
              </a:spcAft>
              <a:defRPr/>
            </a:pPr>
            <a:endParaRPr lang="zh-CN" altLang="en-US" sz="1800">
              <a:solidFill>
                <a:srgbClr val="000000"/>
              </a:solidFill>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endParaRPr lang="zh-CN" altLang="en-US" noProof="0" smtClean="0"/>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sldNum" sz="quarter" idx="10"/>
          </p:nvPr>
        </p:nvSpPr>
        <p:spPr>
          <a:xfrm>
            <a:off x="5135033" y="6629401"/>
            <a:ext cx="1828800" cy="150813"/>
          </a:xfrm>
        </p:spPr>
        <p:txBody>
          <a:bodyPr/>
          <a:lstStyle>
            <a:lvl1pPr>
              <a:defRPr>
                <a:latin typeface="Arial" panose="020B0604020202020204" pitchFamily="34" charset="0"/>
              </a:defRPr>
            </a:lvl1pPr>
          </a:lstStyle>
          <a:p>
            <a:r>
              <a:rPr lang="zh-CN" altLang="en-US"/>
              <a:t>第</a:t>
            </a:r>
            <a:fld id="{D3CFE2D5-2E02-4F1D-92C7-FE012130E216}" type="slidenum">
              <a:rPr lang="zh-CN" altLang="en-US"/>
            </a:fld>
            <a:r>
              <a:rPr lang="zh-CN" altLang="en-US"/>
              <a:t>页</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6427AAAD-B548-4122-9193-BBB2AD3EF25B}" type="slidenum">
              <a:rPr lang="zh-CN" altLang="en-US"/>
            </a:fld>
            <a:r>
              <a:rPr lang="zh-CN" altLang="en-US"/>
              <a:t>页</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D8C3B97-0AB3-40D7-BDAA-0AC41E270A27}" type="slidenum">
              <a:rPr lang="zh-CN" altLang="en-US"/>
            </a:fld>
            <a:r>
              <a:rPr lang="zh-CN" altLang="en-US"/>
              <a:t>页</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a:defRPr/>
            </a:lvl1pPr>
          </a:lstStyle>
          <a:p>
            <a:r>
              <a:rPr lang="zh-CN" altLang="en-US"/>
              <a:t>第</a:t>
            </a:r>
            <a:fld id="{7C277CC3-BEB5-41DF-A54F-74574E3C91E4}" type="slidenum">
              <a:rPr lang="zh-CN" altLang="en-US"/>
            </a:fld>
            <a:r>
              <a:rPr lang="zh-CN" altLang="en-US"/>
              <a:t>页</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a:defRPr/>
            </a:lvl1pPr>
          </a:lstStyle>
          <a:p>
            <a:r>
              <a:rPr lang="zh-CN" altLang="en-US"/>
              <a:t>第</a:t>
            </a:r>
            <a:fld id="{B09A02B2-F40E-402A-9791-AAC9B9592E78}" type="slidenum">
              <a:rPr lang="zh-CN" altLang="en-US"/>
            </a:fld>
            <a:r>
              <a:rPr lang="zh-CN" altLang="en-US"/>
              <a:t>页</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a:defRPr/>
            </a:lvl1pPr>
          </a:lstStyle>
          <a:p>
            <a:r>
              <a:rPr lang="zh-CN" altLang="en-US"/>
              <a:t>第</a:t>
            </a:r>
            <a:fld id="{D7F3B8D8-C388-4969-9BFB-3BB0F0DB4319}" type="slidenum">
              <a:rPr lang="zh-CN" altLang="en-US"/>
            </a:fld>
            <a:r>
              <a:rPr lang="zh-CN" altLang="en-US"/>
              <a:t>页</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r>
              <a:rPr lang="zh-CN" altLang="en-US"/>
              <a:t>第</a:t>
            </a:r>
            <a:fld id="{541F5507-9203-4FA9-8F20-A7A4F7A8CF01}" type="slidenum">
              <a:rPr lang="zh-CN" altLang="en-US"/>
            </a:fld>
            <a:r>
              <a:rPr lang="zh-CN" altLang="en-US"/>
              <a:t>页</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r>
              <a:rPr lang="zh-CN" altLang="en-US"/>
              <a:t>第</a:t>
            </a:r>
            <a:fld id="{28ADA457-AF91-44D9-90C6-086B9F3F351A}" type="slidenum">
              <a:rPr lang="zh-CN" altLang="en-US"/>
            </a:fld>
            <a:r>
              <a:rPr lang="zh-CN" altLang="en-US"/>
              <a:t>页</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r>
              <a:rPr lang="zh-CN" altLang="en-US"/>
              <a:t>第</a:t>
            </a:r>
            <a:fld id="{AE8EA677-A49A-425E-AC52-41119A4B9BD9}" type="slidenum">
              <a:rPr lang="zh-CN" altLang="en-US"/>
            </a:fld>
            <a:r>
              <a:rPr lang="zh-CN" altLang="en-US"/>
              <a:t>页</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73DC2BC0-C705-4445-A013-42C2C19094ED}" type="slidenum">
              <a:rPr lang="zh-CN" altLang="en-US"/>
            </a:fld>
            <a:r>
              <a:rPr lang="zh-CN" altLang="en-US"/>
              <a:t>页</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EDFE0AFE-51F0-4DC9-A07D-A484BC471351}" type="slidenum">
              <a:rPr lang="zh-CN" altLang="en-US"/>
            </a:fld>
            <a:r>
              <a:rPr lang="zh-CN" altLang="en-US"/>
              <a:t>页</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6E14E445-69B7-4BFD-898A-7D72EFC9A7F6}" type="slidenum">
              <a:rPr lang="zh-CN" altLang="en-US"/>
            </a:fld>
            <a:r>
              <a:rPr lang="zh-CN" altLang="en-US"/>
              <a:t>页</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1"/>
            <a:ext cx="2743200" cy="365125"/>
          </a:xfrm>
          <a:prstGeom prst="rect">
            <a:avLst/>
          </a:prstGeom>
        </p:spPr>
        <p:txBody>
          <a:bodyPr/>
          <a:lstStyle>
            <a:lvl1pPr>
              <a:defRPr/>
            </a:lvl1pPr>
          </a:lstStyle>
          <a:p>
            <a:pPr>
              <a:defRPr/>
            </a:pPr>
            <a:fld id="{D96BA467-3CE8-44BE-8FB6-66C909855335}" type="datetimeFigureOut">
              <a:rPr lang="zh-CN" altLang="en-US"/>
            </a:fld>
            <a:endParaRPr lang="zh-CN" altLang="en-US"/>
          </a:p>
        </p:txBody>
      </p:sp>
      <p:sp>
        <p:nvSpPr>
          <p:cNvPr id="3" name="页脚占位符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3695ABBB-213F-4DDA-A70D-C18EC5DD46F9}"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E908C06-86C0-4A67-AFD8-45769A237D29}" type="slidenum">
              <a:rPr lang="zh-CN" altLang="en-US"/>
            </a:fld>
            <a:r>
              <a:rPr lang="zh-CN" altLang="en-US"/>
              <a:t>页</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838200" y="6356351"/>
            <a:ext cx="2743200" cy="365125"/>
          </a:xfrm>
          <a:prstGeom prst="rect">
            <a:avLst/>
          </a:prstGeom>
        </p:spPr>
        <p:txBody>
          <a:bodyPr/>
          <a:lstStyle>
            <a:lvl1pPr>
              <a:defRPr/>
            </a:lvl1pPr>
          </a:lstStyle>
          <a:p>
            <a:pPr>
              <a:defRPr/>
            </a:pPr>
            <a:fld id="{6EE5FF63-7406-4AC4-A72D-B7317DA17BF8}" type="datetimeFigureOut">
              <a:rPr lang="zh-CN" altLang="en-US"/>
            </a:fld>
            <a:endParaRPr lang="zh-CN" altLang="en-US"/>
          </a:p>
        </p:txBody>
      </p:sp>
      <p:sp>
        <p:nvSpPr>
          <p:cNvPr id="4" name="页脚占位符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EB2FA462-4A28-46D2-BB61-94A7F9BCBB45}"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fontAlgn="base">
              <a:spcBef>
                <a:spcPct val="0"/>
              </a:spcBef>
              <a:spcAft>
                <a:spcPct val="0"/>
              </a:spcAft>
              <a:defRPr/>
            </a:pPr>
            <a:endParaRPr lang="zh-CN" altLang="en-US" sz="1800">
              <a:solidFill>
                <a:srgbClr val="000000"/>
              </a:solidFill>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endParaRPr lang="zh-CN" altLang="en-US" noProof="0" smtClean="0"/>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sldNum" sz="quarter" idx="10"/>
          </p:nvPr>
        </p:nvSpPr>
        <p:spPr>
          <a:xfrm>
            <a:off x="5135033" y="6629401"/>
            <a:ext cx="1828800" cy="150813"/>
          </a:xfrm>
        </p:spPr>
        <p:txBody>
          <a:bodyPr/>
          <a:lstStyle>
            <a:lvl1pPr>
              <a:defRPr>
                <a:latin typeface="Arial" panose="020B0604020202020204" pitchFamily="34" charset="0"/>
              </a:defRPr>
            </a:lvl1pPr>
          </a:lstStyle>
          <a:p>
            <a:r>
              <a:rPr lang="zh-CN" altLang="en-US"/>
              <a:t>第</a:t>
            </a:r>
            <a:fld id="{D3CFE2D5-2E02-4F1D-92C7-FE012130E216}" type="slidenum">
              <a:rPr lang="zh-CN" altLang="en-US"/>
            </a:fld>
            <a:r>
              <a:rPr lang="zh-CN" altLang="en-US"/>
              <a:t>页</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6427AAAD-B548-4122-9193-BBB2AD3EF25B}" type="slidenum">
              <a:rPr lang="zh-CN" altLang="en-US"/>
            </a:fld>
            <a:r>
              <a:rPr lang="zh-CN" altLang="en-US"/>
              <a:t>页</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D8C3B97-0AB3-40D7-BDAA-0AC41E270A27}" type="slidenum">
              <a:rPr lang="zh-CN" altLang="en-US"/>
            </a:fld>
            <a:r>
              <a:rPr lang="zh-CN" altLang="en-US"/>
              <a:t>页</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a:defRPr/>
            </a:lvl1pPr>
          </a:lstStyle>
          <a:p>
            <a:r>
              <a:rPr lang="zh-CN" altLang="en-US"/>
              <a:t>第</a:t>
            </a:r>
            <a:fld id="{7C277CC3-BEB5-41DF-A54F-74574E3C91E4}" type="slidenum">
              <a:rPr lang="zh-CN" altLang="en-US"/>
            </a:fld>
            <a:r>
              <a:rPr lang="zh-CN" altLang="en-US"/>
              <a:t>页</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a:defRPr/>
            </a:lvl1pPr>
          </a:lstStyle>
          <a:p>
            <a:r>
              <a:rPr lang="zh-CN" altLang="en-US"/>
              <a:t>第</a:t>
            </a:r>
            <a:fld id="{B09A02B2-F40E-402A-9791-AAC9B9592E78}" type="slidenum">
              <a:rPr lang="zh-CN" altLang="en-US"/>
            </a:fld>
            <a:r>
              <a:rPr lang="zh-CN" altLang="en-US"/>
              <a:t>页</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image" Target="../media/image2.jpeg"/><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105369" y="2963333"/>
            <a:ext cx="3036932" cy="32681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 name="组合 3"/>
          <p:cNvGrpSpPr/>
          <p:nvPr userDrawn="1"/>
        </p:nvGrpSpPr>
        <p:grpSpPr>
          <a:xfrm>
            <a:off x="9617885" y="4656238"/>
            <a:ext cx="1925688" cy="1495204"/>
            <a:chOff x="9152477" y="5272543"/>
            <a:chExt cx="785152" cy="609631"/>
          </a:xfrm>
        </p:grpSpPr>
        <p:sp>
          <p:nvSpPr>
            <p:cNvPr id="37" name="任意多边形 36"/>
            <p:cNvSpPr/>
            <p:nvPr/>
          </p:nvSpPr>
          <p:spPr>
            <a:xfrm flipH="1">
              <a:off x="9397642" y="5273274"/>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flipH="1">
              <a:off x="9491954" y="5398008"/>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flipH="1">
              <a:off x="9317987" y="5399632"/>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userDrawn="1"/>
          </p:nvSpPr>
          <p:spPr>
            <a:xfrm flipH="1">
              <a:off x="9761330" y="5515027"/>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flipH="1">
              <a:off x="9584362" y="5514459"/>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flipH="1">
              <a:off x="9407394" y="5516651"/>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flipH="1">
              <a:off x="9653766" y="5272543"/>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flipH="1">
              <a:off x="9480706" y="5274034"/>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flipH="1">
              <a:off x="9576641" y="5397114"/>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flipH="1">
              <a:off x="9401534" y="5397829"/>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flipH="1">
              <a:off x="9226552" y="5401255"/>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flipH="1">
              <a:off x="9669724" y="5516651"/>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flipH="1">
              <a:off x="9492466" y="5516651"/>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flipH="1">
              <a:off x="9313333" y="5519493"/>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flipH="1">
              <a:off x="9762233" y="5636082"/>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flipH="1">
              <a:off x="9584225" y="5638518"/>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flipH="1">
              <a:off x="9501038" y="5640169"/>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flipH="1">
              <a:off x="9676556" y="5757897"/>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flipH="1">
              <a:off x="9407581" y="5641793"/>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flipH="1">
              <a:off x="9236477" y="5520384"/>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flipH="1">
              <a:off x="9152477" y="5643961"/>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flipH="1">
              <a:off x="9316975" y="5640169"/>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Straight Connector 15"/>
          <p:cNvCxnSpPr/>
          <p:nvPr userDrawn="1"/>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6"/>
          <p:cNvCxnSpPr/>
          <p:nvPr userDrawn="1"/>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8"/>
          <p:cNvCxnSpPr/>
          <p:nvPr userDrawn="1"/>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20"/>
          <p:cNvCxnSpPr/>
          <p:nvPr userDrawn="1"/>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22"/>
          <p:cNvCxnSpPr/>
          <p:nvPr userDrawn="1"/>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矩形 2"/>
          <p:cNvSpPr/>
          <p:nvPr userDrawn="1"/>
        </p:nvSpPr>
        <p:spPr>
          <a:xfrm>
            <a:off x="25993" y="-832"/>
            <a:ext cx="12169463" cy="6858000"/>
          </a:xfrm>
          <a:prstGeom prst="rect">
            <a:avLst/>
          </a:prstGeom>
          <a:solidFill>
            <a:schemeClr val="tx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
        <p:nvSpPr>
          <p:cNvPr id="5" name="任意多边形 4"/>
          <p:cNvSpPr/>
          <p:nvPr userDrawn="1"/>
        </p:nvSpPr>
        <p:spPr>
          <a:xfrm>
            <a:off x="9583838" y="4629874"/>
            <a:ext cx="1967695" cy="1516284"/>
          </a:xfrm>
          <a:custGeom>
            <a:avLst/>
            <a:gdLst>
              <a:gd name="connsiteX0" fmla="*/ 578735 w 1886674"/>
              <a:gd name="connsiteY0" fmla="*/ 277793 h 1481560"/>
              <a:gd name="connsiteX1" fmla="*/ 775504 w 1886674"/>
              <a:gd name="connsiteY1" fmla="*/ 23150 h 1481560"/>
              <a:gd name="connsiteX2" fmla="*/ 1597307 w 1886674"/>
              <a:gd name="connsiteY2" fmla="*/ 0 h 1481560"/>
              <a:gd name="connsiteX3" fmla="*/ 1238492 w 1886674"/>
              <a:gd name="connsiteY3" fmla="*/ 590309 h 1481560"/>
              <a:gd name="connsiteX4" fmla="*/ 1666755 w 1886674"/>
              <a:gd name="connsiteY4" fmla="*/ 567160 h 1481560"/>
              <a:gd name="connsiteX5" fmla="*/ 1886674 w 1886674"/>
              <a:gd name="connsiteY5" fmla="*/ 891251 h 1481560"/>
              <a:gd name="connsiteX6" fmla="*/ 1446836 w 1886674"/>
              <a:gd name="connsiteY6" fmla="*/ 1481560 h 1481560"/>
              <a:gd name="connsiteX7" fmla="*/ 1273216 w 1886674"/>
              <a:gd name="connsiteY7" fmla="*/ 1203767 h 1481560"/>
              <a:gd name="connsiteX8" fmla="*/ 0 w 1886674"/>
              <a:gd name="connsiteY8" fmla="*/ 1203767 h 1481560"/>
              <a:gd name="connsiteX9" fmla="*/ 381965 w 1886674"/>
              <a:gd name="connsiteY9" fmla="*/ 590309 h 1481560"/>
              <a:gd name="connsiteX10" fmla="*/ 185195 w 1886674"/>
              <a:gd name="connsiteY10" fmla="*/ 335666 h 1481560"/>
              <a:gd name="connsiteX11" fmla="*/ 578735 w 1886674"/>
              <a:gd name="connsiteY11" fmla="*/ 277793 h 1481560"/>
              <a:gd name="connsiteX0-1" fmla="*/ 613459 w 1921398"/>
              <a:gd name="connsiteY0-2" fmla="*/ 277793 h 1481560"/>
              <a:gd name="connsiteX1-3" fmla="*/ 810228 w 1921398"/>
              <a:gd name="connsiteY1-4" fmla="*/ 23150 h 1481560"/>
              <a:gd name="connsiteX2-5" fmla="*/ 1632031 w 1921398"/>
              <a:gd name="connsiteY2-6" fmla="*/ 0 h 1481560"/>
              <a:gd name="connsiteX3-7" fmla="*/ 1273216 w 1921398"/>
              <a:gd name="connsiteY3-8" fmla="*/ 590309 h 1481560"/>
              <a:gd name="connsiteX4-9" fmla="*/ 1701479 w 1921398"/>
              <a:gd name="connsiteY4-10" fmla="*/ 567160 h 1481560"/>
              <a:gd name="connsiteX5-11" fmla="*/ 1921398 w 1921398"/>
              <a:gd name="connsiteY5-12" fmla="*/ 891251 h 1481560"/>
              <a:gd name="connsiteX6-13" fmla="*/ 1481560 w 1921398"/>
              <a:gd name="connsiteY6-14" fmla="*/ 1481560 h 1481560"/>
              <a:gd name="connsiteX7-15" fmla="*/ 1307940 w 1921398"/>
              <a:gd name="connsiteY7-16" fmla="*/ 1203767 h 1481560"/>
              <a:gd name="connsiteX8-17" fmla="*/ 0 w 1921398"/>
              <a:gd name="connsiteY8-18" fmla="*/ 1238491 h 1481560"/>
              <a:gd name="connsiteX9-19" fmla="*/ 416689 w 1921398"/>
              <a:gd name="connsiteY9-20" fmla="*/ 590309 h 1481560"/>
              <a:gd name="connsiteX10-21" fmla="*/ 219919 w 1921398"/>
              <a:gd name="connsiteY10-22" fmla="*/ 335666 h 1481560"/>
              <a:gd name="connsiteX11-23" fmla="*/ 613459 w 1921398"/>
              <a:gd name="connsiteY11-24" fmla="*/ 277793 h 1481560"/>
              <a:gd name="connsiteX0-25" fmla="*/ 625033 w 1932972"/>
              <a:gd name="connsiteY0-26" fmla="*/ 277793 h 1481560"/>
              <a:gd name="connsiteX1-27" fmla="*/ 821802 w 1932972"/>
              <a:gd name="connsiteY1-28" fmla="*/ 23150 h 1481560"/>
              <a:gd name="connsiteX2-29" fmla="*/ 1643605 w 1932972"/>
              <a:gd name="connsiteY2-30" fmla="*/ 0 h 1481560"/>
              <a:gd name="connsiteX3-31" fmla="*/ 1284790 w 1932972"/>
              <a:gd name="connsiteY3-32" fmla="*/ 590309 h 1481560"/>
              <a:gd name="connsiteX4-33" fmla="*/ 1713053 w 1932972"/>
              <a:gd name="connsiteY4-34" fmla="*/ 567160 h 1481560"/>
              <a:gd name="connsiteX5-35" fmla="*/ 1932972 w 1932972"/>
              <a:gd name="connsiteY5-36" fmla="*/ 891251 h 1481560"/>
              <a:gd name="connsiteX6-37" fmla="*/ 1493134 w 1932972"/>
              <a:gd name="connsiteY6-38" fmla="*/ 1481560 h 1481560"/>
              <a:gd name="connsiteX7-39" fmla="*/ 1319514 w 1932972"/>
              <a:gd name="connsiteY7-40" fmla="*/ 1203767 h 1481560"/>
              <a:gd name="connsiteX8-41" fmla="*/ 0 w 1932972"/>
              <a:gd name="connsiteY8-42" fmla="*/ 1238491 h 1481560"/>
              <a:gd name="connsiteX9-43" fmla="*/ 428263 w 1932972"/>
              <a:gd name="connsiteY9-44" fmla="*/ 590309 h 1481560"/>
              <a:gd name="connsiteX10-45" fmla="*/ 231493 w 1932972"/>
              <a:gd name="connsiteY10-46" fmla="*/ 335666 h 1481560"/>
              <a:gd name="connsiteX11-47" fmla="*/ 625033 w 1932972"/>
              <a:gd name="connsiteY11-48" fmla="*/ 277793 h 1481560"/>
              <a:gd name="connsiteX0-49" fmla="*/ 636608 w 1944547"/>
              <a:gd name="connsiteY0-50" fmla="*/ 277793 h 1481560"/>
              <a:gd name="connsiteX1-51" fmla="*/ 833377 w 1944547"/>
              <a:gd name="connsiteY1-52" fmla="*/ 23150 h 1481560"/>
              <a:gd name="connsiteX2-53" fmla="*/ 1655180 w 1944547"/>
              <a:gd name="connsiteY2-54" fmla="*/ 0 h 1481560"/>
              <a:gd name="connsiteX3-55" fmla="*/ 1296365 w 1944547"/>
              <a:gd name="connsiteY3-56" fmla="*/ 590309 h 1481560"/>
              <a:gd name="connsiteX4-57" fmla="*/ 1724628 w 1944547"/>
              <a:gd name="connsiteY4-58" fmla="*/ 567160 h 1481560"/>
              <a:gd name="connsiteX5-59" fmla="*/ 1944547 w 1944547"/>
              <a:gd name="connsiteY5-60" fmla="*/ 891251 h 1481560"/>
              <a:gd name="connsiteX6-61" fmla="*/ 1504709 w 1944547"/>
              <a:gd name="connsiteY6-62" fmla="*/ 1481560 h 1481560"/>
              <a:gd name="connsiteX7-63" fmla="*/ 1331089 w 1944547"/>
              <a:gd name="connsiteY7-64" fmla="*/ 1203767 h 1481560"/>
              <a:gd name="connsiteX8-65" fmla="*/ 0 w 1944547"/>
              <a:gd name="connsiteY8-66" fmla="*/ 1226916 h 1481560"/>
              <a:gd name="connsiteX9-67" fmla="*/ 439838 w 1944547"/>
              <a:gd name="connsiteY9-68" fmla="*/ 590309 h 1481560"/>
              <a:gd name="connsiteX10-69" fmla="*/ 243068 w 1944547"/>
              <a:gd name="connsiteY10-70" fmla="*/ 335666 h 1481560"/>
              <a:gd name="connsiteX11-71" fmla="*/ 636608 w 1944547"/>
              <a:gd name="connsiteY11-72" fmla="*/ 277793 h 1481560"/>
              <a:gd name="connsiteX0-73" fmla="*/ 659757 w 1967696"/>
              <a:gd name="connsiteY0-74" fmla="*/ 277793 h 1481560"/>
              <a:gd name="connsiteX1-75" fmla="*/ 856526 w 1967696"/>
              <a:gd name="connsiteY1-76" fmla="*/ 23150 h 1481560"/>
              <a:gd name="connsiteX2-77" fmla="*/ 1678329 w 1967696"/>
              <a:gd name="connsiteY2-78" fmla="*/ 0 h 1481560"/>
              <a:gd name="connsiteX3-79" fmla="*/ 1319514 w 1967696"/>
              <a:gd name="connsiteY3-80" fmla="*/ 590309 h 1481560"/>
              <a:gd name="connsiteX4-81" fmla="*/ 1747777 w 1967696"/>
              <a:gd name="connsiteY4-82" fmla="*/ 567160 h 1481560"/>
              <a:gd name="connsiteX5-83" fmla="*/ 1967696 w 1967696"/>
              <a:gd name="connsiteY5-84" fmla="*/ 891251 h 1481560"/>
              <a:gd name="connsiteX6-85" fmla="*/ 1527858 w 1967696"/>
              <a:gd name="connsiteY6-86" fmla="*/ 1481560 h 1481560"/>
              <a:gd name="connsiteX7-87" fmla="*/ 1354238 w 1967696"/>
              <a:gd name="connsiteY7-88" fmla="*/ 1203767 h 1481560"/>
              <a:gd name="connsiteX8-89" fmla="*/ 0 w 1967696"/>
              <a:gd name="connsiteY8-90" fmla="*/ 1238491 h 1481560"/>
              <a:gd name="connsiteX9-91" fmla="*/ 462987 w 1967696"/>
              <a:gd name="connsiteY9-92" fmla="*/ 590309 h 1481560"/>
              <a:gd name="connsiteX10-93" fmla="*/ 266217 w 1967696"/>
              <a:gd name="connsiteY10-94" fmla="*/ 335666 h 1481560"/>
              <a:gd name="connsiteX11-95" fmla="*/ 659757 w 1967696"/>
              <a:gd name="connsiteY11-96" fmla="*/ 277793 h 1481560"/>
              <a:gd name="connsiteX0-97" fmla="*/ 636607 w 1944546"/>
              <a:gd name="connsiteY0-98" fmla="*/ 277793 h 1481560"/>
              <a:gd name="connsiteX1-99" fmla="*/ 833376 w 1944546"/>
              <a:gd name="connsiteY1-100" fmla="*/ 23150 h 1481560"/>
              <a:gd name="connsiteX2-101" fmla="*/ 1655179 w 1944546"/>
              <a:gd name="connsiteY2-102" fmla="*/ 0 h 1481560"/>
              <a:gd name="connsiteX3-103" fmla="*/ 1296364 w 1944546"/>
              <a:gd name="connsiteY3-104" fmla="*/ 590309 h 1481560"/>
              <a:gd name="connsiteX4-105" fmla="*/ 1724627 w 1944546"/>
              <a:gd name="connsiteY4-106" fmla="*/ 567160 h 1481560"/>
              <a:gd name="connsiteX5-107" fmla="*/ 1944546 w 1944546"/>
              <a:gd name="connsiteY5-108" fmla="*/ 891251 h 1481560"/>
              <a:gd name="connsiteX6-109" fmla="*/ 1504708 w 1944546"/>
              <a:gd name="connsiteY6-110" fmla="*/ 1481560 h 1481560"/>
              <a:gd name="connsiteX7-111" fmla="*/ 1331088 w 1944546"/>
              <a:gd name="connsiteY7-112" fmla="*/ 1203767 h 1481560"/>
              <a:gd name="connsiteX8-113" fmla="*/ 0 w 1944546"/>
              <a:gd name="connsiteY8-114" fmla="*/ 1215342 h 1481560"/>
              <a:gd name="connsiteX9-115" fmla="*/ 439837 w 1944546"/>
              <a:gd name="connsiteY9-116" fmla="*/ 590309 h 1481560"/>
              <a:gd name="connsiteX10-117" fmla="*/ 243067 w 1944546"/>
              <a:gd name="connsiteY10-118" fmla="*/ 335666 h 1481560"/>
              <a:gd name="connsiteX11-119" fmla="*/ 636607 w 1944546"/>
              <a:gd name="connsiteY11-120" fmla="*/ 277793 h 1481560"/>
              <a:gd name="connsiteX0-121" fmla="*/ 636607 w 1944546"/>
              <a:gd name="connsiteY0-122" fmla="*/ 277793 h 1481560"/>
              <a:gd name="connsiteX1-123" fmla="*/ 833376 w 1944546"/>
              <a:gd name="connsiteY1-124" fmla="*/ 23150 h 1481560"/>
              <a:gd name="connsiteX2-125" fmla="*/ 1655179 w 1944546"/>
              <a:gd name="connsiteY2-126" fmla="*/ 0 h 1481560"/>
              <a:gd name="connsiteX3-127" fmla="*/ 1296364 w 1944546"/>
              <a:gd name="connsiteY3-128" fmla="*/ 590309 h 1481560"/>
              <a:gd name="connsiteX4-129" fmla="*/ 1724627 w 1944546"/>
              <a:gd name="connsiteY4-130" fmla="*/ 567160 h 1481560"/>
              <a:gd name="connsiteX5-131" fmla="*/ 1944546 w 1944546"/>
              <a:gd name="connsiteY5-132" fmla="*/ 891251 h 1481560"/>
              <a:gd name="connsiteX6-133" fmla="*/ 1504708 w 1944546"/>
              <a:gd name="connsiteY6-134" fmla="*/ 1481560 h 1481560"/>
              <a:gd name="connsiteX7-135" fmla="*/ 1331088 w 1944546"/>
              <a:gd name="connsiteY7-136" fmla="*/ 1203767 h 1481560"/>
              <a:gd name="connsiteX8-137" fmla="*/ 0 w 1944546"/>
              <a:gd name="connsiteY8-138" fmla="*/ 1215342 h 1481560"/>
              <a:gd name="connsiteX9-139" fmla="*/ 439837 w 1944546"/>
              <a:gd name="connsiteY9-140" fmla="*/ 590309 h 1481560"/>
              <a:gd name="connsiteX10-141" fmla="*/ 196768 w 1944546"/>
              <a:gd name="connsiteY10-142" fmla="*/ 289367 h 1481560"/>
              <a:gd name="connsiteX11-143" fmla="*/ 636607 w 1944546"/>
              <a:gd name="connsiteY11-144" fmla="*/ 277793 h 1481560"/>
              <a:gd name="connsiteX0-145" fmla="*/ 636607 w 1944546"/>
              <a:gd name="connsiteY0-146" fmla="*/ 312517 h 1516284"/>
              <a:gd name="connsiteX1-147" fmla="*/ 833376 w 1944546"/>
              <a:gd name="connsiteY1-148" fmla="*/ 57874 h 1516284"/>
              <a:gd name="connsiteX2-149" fmla="*/ 1678328 w 1944546"/>
              <a:gd name="connsiteY2-150" fmla="*/ 0 h 1516284"/>
              <a:gd name="connsiteX3-151" fmla="*/ 1296364 w 1944546"/>
              <a:gd name="connsiteY3-152" fmla="*/ 625033 h 1516284"/>
              <a:gd name="connsiteX4-153" fmla="*/ 1724627 w 1944546"/>
              <a:gd name="connsiteY4-154" fmla="*/ 601884 h 1516284"/>
              <a:gd name="connsiteX5-155" fmla="*/ 1944546 w 1944546"/>
              <a:gd name="connsiteY5-156" fmla="*/ 925975 h 1516284"/>
              <a:gd name="connsiteX6-157" fmla="*/ 1504708 w 1944546"/>
              <a:gd name="connsiteY6-158" fmla="*/ 1516284 h 1516284"/>
              <a:gd name="connsiteX7-159" fmla="*/ 1331088 w 1944546"/>
              <a:gd name="connsiteY7-160" fmla="*/ 1238491 h 1516284"/>
              <a:gd name="connsiteX8-161" fmla="*/ 0 w 1944546"/>
              <a:gd name="connsiteY8-162" fmla="*/ 1250066 h 1516284"/>
              <a:gd name="connsiteX9-163" fmla="*/ 439837 w 1944546"/>
              <a:gd name="connsiteY9-164" fmla="*/ 625033 h 1516284"/>
              <a:gd name="connsiteX10-165" fmla="*/ 196768 w 1944546"/>
              <a:gd name="connsiteY10-166" fmla="*/ 324091 h 1516284"/>
              <a:gd name="connsiteX11-167" fmla="*/ 636607 w 1944546"/>
              <a:gd name="connsiteY11-168" fmla="*/ 312517 h 1516284"/>
              <a:gd name="connsiteX0-169" fmla="*/ 636607 w 1944546"/>
              <a:gd name="connsiteY0-170" fmla="*/ 312517 h 1516284"/>
              <a:gd name="connsiteX1-171" fmla="*/ 798652 w 1944546"/>
              <a:gd name="connsiteY1-172" fmla="*/ 23150 h 1516284"/>
              <a:gd name="connsiteX2-173" fmla="*/ 1678328 w 1944546"/>
              <a:gd name="connsiteY2-174" fmla="*/ 0 h 1516284"/>
              <a:gd name="connsiteX3-175" fmla="*/ 1296364 w 1944546"/>
              <a:gd name="connsiteY3-176" fmla="*/ 625033 h 1516284"/>
              <a:gd name="connsiteX4-177" fmla="*/ 1724627 w 1944546"/>
              <a:gd name="connsiteY4-178" fmla="*/ 601884 h 1516284"/>
              <a:gd name="connsiteX5-179" fmla="*/ 1944546 w 1944546"/>
              <a:gd name="connsiteY5-180" fmla="*/ 925975 h 1516284"/>
              <a:gd name="connsiteX6-181" fmla="*/ 1504708 w 1944546"/>
              <a:gd name="connsiteY6-182" fmla="*/ 1516284 h 1516284"/>
              <a:gd name="connsiteX7-183" fmla="*/ 1331088 w 1944546"/>
              <a:gd name="connsiteY7-184" fmla="*/ 1238491 h 1516284"/>
              <a:gd name="connsiteX8-185" fmla="*/ 0 w 1944546"/>
              <a:gd name="connsiteY8-186" fmla="*/ 1250066 h 1516284"/>
              <a:gd name="connsiteX9-187" fmla="*/ 439837 w 1944546"/>
              <a:gd name="connsiteY9-188" fmla="*/ 625033 h 1516284"/>
              <a:gd name="connsiteX10-189" fmla="*/ 196768 w 1944546"/>
              <a:gd name="connsiteY10-190" fmla="*/ 324091 h 1516284"/>
              <a:gd name="connsiteX11-191" fmla="*/ 636607 w 1944546"/>
              <a:gd name="connsiteY11-192" fmla="*/ 312517 h 1516284"/>
              <a:gd name="connsiteX0-193" fmla="*/ 636607 w 1944546"/>
              <a:gd name="connsiteY0-194" fmla="*/ 324091 h 1527858"/>
              <a:gd name="connsiteX1-195" fmla="*/ 798652 w 1944546"/>
              <a:gd name="connsiteY1-196" fmla="*/ 34724 h 1527858"/>
              <a:gd name="connsiteX2-197" fmla="*/ 1701477 w 1944546"/>
              <a:gd name="connsiteY2-198" fmla="*/ 0 h 1527858"/>
              <a:gd name="connsiteX3-199" fmla="*/ 1296364 w 1944546"/>
              <a:gd name="connsiteY3-200" fmla="*/ 636607 h 1527858"/>
              <a:gd name="connsiteX4-201" fmla="*/ 1724627 w 1944546"/>
              <a:gd name="connsiteY4-202" fmla="*/ 613458 h 1527858"/>
              <a:gd name="connsiteX5-203" fmla="*/ 1944546 w 1944546"/>
              <a:gd name="connsiteY5-204" fmla="*/ 937549 h 1527858"/>
              <a:gd name="connsiteX6-205" fmla="*/ 1504708 w 1944546"/>
              <a:gd name="connsiteY6-206" fmla="*/ 1527858 h 1527858"/>
              <a:gd name="connsiteX7-207" fmla="*/ 1331088 w 1944546"/>
              <a:gd name="connsiteY7-208" fmla="*/ 1250065 h 1527858"/>
              <a:gd name="connsiteX8-209" fmla="*/ 0 w 1944546"/>
              <a:gd name="connsiteY8-210" fmla="*/ 1261640 h 1527858"/>
              <a:gd name="connsiteX9-211" fmla="*/ 439837 w 1944546"/>
              <a:gd name="connsiteY9-212" fmla="*/ 636607 h 1527858"/>
              <a:gd name="connsiteX10-213" fmla="*/ 196768 w 1944546"/>
              <a:gd name="connsiteY10-214" fmla="*/ 335665 h 1527858"/>
              <a:gd name="connsiteX11-215" fmla="*/ 636607 w 1944546"/>
              <a:gd name="connsiteY11-216" fmla="*/ 324091 h 1527858"/>
              <a:gd name="connsiteX0-217" fmla="*/ 636607 w 1967695"/>
              <a:gd name="connsiteY0-218" fmla="*/ 324091 h 1527858"/>
              <a:gd name="connsiteX1-219" fmla="*/ 798652 w 1967695"/>
              <a:gd name="connsiteY1-220" fmla="*/ 34724 h 1527858"/>
              <a:gd name="connsiteX2-221" fmla="*/ 1701477 w 1967695"/>
              <a:gd name="connsiteY2-222" fmla="*/ 0 h 1527858"/>
              <a:gd name="connsiteX3-223" fmla="*/ 1296364 w 1967695"/>
              <a:gd name="connsiteY3-224" fmla="*/ 636607 h 1527858"/>
              <a:gd name="connsiteX4-225" fmla="*/ 1724627 w 1967695"/>
              <a:gd name="connsiteY4-226" fmla="*/ 613458 h 1527858"/>
              <a:gd name="connsiteX5-227" fmla="*/ 1967695 w 1967695"/>
              <a:gd name="connsiteY5-228" fmla="*/ 937549 h 1527858"/>
              <a:gd name="connsiteX6-229" fmla="*/ 1504708 w 1967695"/>
              <a:gd name="connsiteY6-230" fmla="*/ 1527858 h 1527858"/>
              <a:gd name="connsiteX7-231" fmla="*/ 1331088 w 1967695"/>
              <a:gd name="connsiteY7-232" fmla="*/ 1250065 h 1527858"/>
              <a:gd name="connsiteX8-233" fmla="*/ 0 w 1967695"/>
              <a:gd name="connsiteY8-234" fmla="*/ 1261640 h 1527858"/>
              <a:gd name="connsiteX9-235" fmla="*/ 439837 w 1967695"/>
              <a:gd name="connsiteY9-236" fmla="*/ 636607 h 1527858"/>
              <a:gd name="connsiteX10-237" fmla="*/ 196768 w 1967695"/>
              <a:gd name="connsiteY10-238" fmla="*/ 335665 h 1527858"/>
              <a:gd name="connsiteX11-239" fmla="*/ 636607 w 1967695"/>
              <a:gd name="connsiteY11-240" fmla="*/ 324091 h 1527858"/>
              <a:gd name="connsiteX0-241" fmla="*/ 636607 w 1967695"/>
              <a:gd name="connsiteY0-242" fmla="*/ 324091 h 1516284"/>
              <a:gd name="connsiteX1-243" fmla="*/ 798652 w 1967695"/>
              <a:gd name="connsiteY1-244" fmla="*/ 34724 h 1516284"/>
              <a:gd name="connsiteX2-245" fmla="*/ 1701477 w 1967695"/>
              <a:gd name="connsiteY2-246" fmla="*/ 0 h 1516284"/>
              <a:gd name="connsiteX3-247" fmla="*/ 1296364 w 1967695"/>
              <a:gd name="connsiteY3-248" fmla="*/ 636607 h 1516284"/>
              <a:gd name="connsiteX4-249" fmla="*/ 1724627 w 1967695"/>
              <a:gd name="connsiteY4-250" fmla="*/ 613458 h 1516284"/>
              <a:gd name="connsiteX5-251" fmla="*/ 1967695 w 1967695"/>
              <a:gd name="connsiteY5-252" fmla="*/ 937549 h 1516284"/>
              <a:gd name="connsiteX6-253" fmla="*/ 1551006 w 1967695"/>
              <a:gd name="connsiteY6-254" fmla="*/ 1516284 h 1516284"/>
              <a:gd name="connsiteX7-255" fmla="*/ 1331088 w 1967695"/>
              <a:gd name="connsiteY7-256" fmla="*/ 1250065 h 1516284"/>
              <a:gd name="connsiteX8-257" fmla="*/ 0 w 1967695"/>
              <a:gd name="connsiteY8-258" fmla="*/ 1261640 h 1516284"/>
              <a:gd name="connsiteX9-259" fmla="*/ 439837 w 1967695"/>
              <a:gd name="connsiteY9-260" fmla="*/ 636607 h 1516284"/>
              <a:gd name="connsiteX10-261" fmla="*/ 196768 w 1967695"/>
              <a:gd name="connsiteY10-262" fmla="*/ 335665 h 1516284"/>
              <a:gd name="connsiteX11-263" fmla="*/ 636607 w 1967695"/>
              <a:gd name="connsiteY11-264" fmla="*/ 324091 h 1516284"/>
              <a:gd name="connsiteX0-265" fmla="*/ 636607 w 1967695"/>
              <a:gd name="connsiteY0-266" fmla="*/ 324091 h 1516284"/>
              <a:gd name="connsiteX1-267" fmla="*/ 798652 w 1967695"/>
              <a:gd name="connsiteY1-268" fmla="*/ 34724 h 1516284"/>
              <a:gd name="connsiteX2-269" fmla="*/ 1701477 w 1967695"/>
              <a:gd name="connsiteY2-270" fmla="*/ 0 h 1516284"/>
              <a:gd name="connsiteX3-271" fmla="*/ 1296364 w 1967695"/>
              <a:gd name="connsiteY3-272" fmla="*/ 636607 h 1516284"/>
              <a:gd name="connsiteX4-273" fmla="*/ 1724627 w 1967695"/>
              <a:gd name="connsiteY4-274" fmla="*/ 601883 h 1516284"/>
              <a:gd name="connsiteX5-275" fmla="*/ 1967695 w 1967695"/>
              <a:gd name="connsiteY5-276" fmla="*/ 937549 h 1516284"/>
              <a:gd name="connsiteX6-277" fmla="*/ 1551006 w 1967695"/>
              <a:gd name="connsiteY6-278" fmla="*/ 1516284 h 1516284"/>
              <a:gd name="connsiteX7-279" fmla="*/ 1331088 w 1967695"/>
              <a:gd name="connsiteY7-280" fmla="*/ 1250065 h 1516284"/>
              <a:gd name="connsiteX8-281" fmla="*/ 0 w 1967695"/>
              <a:gd name="connsiteY8-282" fmla="*/ 1261640 h 1516284"/>
              <a:gd name="connsiteX9-283" fmla="*/ 439837 w 1967695"/>
              <a:gd name="connsiteY9-284" fmla="*/ 636607 h 1516284"/>
              <a:gd name="connsiteX10-285" fmla="*/ 196768 w 1967695"/>
              <a:gd name="connsiteY10-286" fmla="*/ 335665 h 1516284"/>
              <a:gd name="connsiteX11-287" fmla="*/ 636607 w 1967695"/>
              <a:gd name="connsiteY11-288" fmla="*/ 324091 h 15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67695" h="1516284">
                <a:moveTo>
                  <a:pt x="636607" y="324091"/>
                </a:moveTo>
                <a:lnTo>
                  <a:pt x="798652" y="34724"/>
                </a:lnTo>
                <a:lnTo>
                  <a:pt x="1701477" y="0"/>
                </a:lnTo>
                <a:lnTo>
                  <a:pt x="1296364" y="636607"/>
                </a:lnTo>
                <a:lnTo>
                  <a:pt x="1724627" y="601883"/>
                </a:lnTo>
                <a:lnTo>
                  <a:pt x="1967695" y="937549"/>
                </a:lnTo>
                <a:lnTo>
                  <a:pt x="1551006" y="1516284"/>
                </a:lnTo>
                <a:lnTo>
                  <a:pt x="1331088" y="1250065"/>
                </a:lnTo>
                <a:lnTo>
                  <a:pt x="0" y="1261640"/>
                </a:lnTo>
                <a:lnTo>
                  <a:pt x="439837" y="636607"/>
                </a:lnTo>
                <a:lnTo>
                  <a:pt x="196768" y="335665"/>
                </a:lnTo>
                <a:lnTo>
                  <a:pt x="636607" y="324091"/>
                </a:lnTo>
                <a:close/>
              </a:path>
            </a:pathLst>
          </a:cu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68352" y="457200"/>
            <a:ext cx="1050924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560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Line 4"/>
          <p:cNvSpPr>
            <a:spLocks noChangeShapeType="1"/>
          </p:cNvSpPr>
          <p:nvPr/>
        </p:nvSpPr>
        <p:spPr bwMode="auto">
          <a:xfrm>
            <a:off x="829734" y="1244600"/>
            <a:ext cx="10589684" cy="0"/>
          </a:xfrm>
          <a:prstGeom prst="line">
            <a:avLst/>
          </a:prstGeom>
          <a:noFill/>
          <a:ln w="57150">
            <a:solidFill>
              <a:srgbClr val="0063B0"/>
            </a:solidFill>
            <a:round/>
          </a:ln>
          <a:effectLst/>
        </p:spPr>
        <p:txBody>
          <a:bodyPr lIns="90000" tIns="46800" rIns="90000" bIns="46800"/>
          <a:lstStyle/>
          <a:p>
            <a:pPr fontAlgn="base">
              <a:spcBef>
                <a:spcPct val="0"/>
              </a:spcBef>
              <a:spcAft>
                <a:spcPct val="0"/>
              </a:spcAft>
              <a:defRPr/>
            </a:pPr>
            <a:endParaRPr lang="zh-CN" altLang="en-US" sz="1800">
              <a:solidFill>
                <a:srgbClr val="000000"/>
              </a:solidFill>
            </a:endParaRPr>
          </a:p>
        </p:txBody>
      </p:sp>
      <p:sp>
        <p:nvSpPr>
          <p:cNvPr id="3150853" name="Rectangle 5"/>
          <p:cNvSpPr>
            <a:spLocks noGrp="1" noChangeArrowheads="1"/>
          </p:cNvSpPr>
          <p:nvPr>
            <p:ph type="sldNum" sz="quarter" idx="4"/>
          </p:nvPr>
        </p:nvSpPr>
        <p:spPr bwMode="auto">
          <a:xfrm>
            <a:off x="4940300" y="6629401"/>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a:solidFill>
                  <a:srgbClr val="000000"/>
                </a:solidFill>
                <a:latin typeface="Times New Roman" panose="02020603050405020304" pitchFamily="18" charset="0"/>
              </a:defRPr>
            </a:lvl1pPr>
          </a:lstStyle>
          <a:p>
            <a:pPr fontAlgn="base">
              <a:spcBef>
                <a:spcPct val="0"/>
              </a:spcBef>
              <a:spcAft>
                <a:spcPct val="0"/>
              </a:spcAft>
            </a:pPr>
            <a:r>
              <a:rPr lang="zh-CN" altLang="en-US" smtClean="0"/>
              <a:t>第</a:t>
            </a:r>
            <a:fld id="{9939CB5E-02BB-44BE-9274-DB29A17EC36C}" type="slidenum">
              <a:rPr lang="zh-CN" altLang="en-US" smtClean="0"/>
            </a:fld>
            <a:r>
              <a:rPr lang="zh-CN" altLang="en-US" smtClean="0"/>
              <a:t>页</a:t>
            </a:r>
            <a:endParaRPr lang="zh-CN" altLang="en-US" smtClean="0"/>
          </a:p>
        </p:txBody>
      </p:sp>
      <p:pic>
        <p:nvPicPr>
          <p:cNvPr id="25606" name="Picture 6" descr="英文"/>
          <p:cNvPicPr>
            <a:picLocks noChangeAspect="1" noChangeArrowheads="1"/>
          </p:cNvPicPr>
          <p:nvPr/>
        </p:nvPicPr>
        <p:blipFill>
          <a:blip r:embed="rId14"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68352" y="457200"/>
            <a:ext cx="1050924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560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Line 4"/>
          <p:cNvSpPr>
            <a:spLocks noChangeShapeType="1"/>
          </p:cNvSpPr>
          <p:nvPr/>
        </p:nvSpPr>
        <p:spPr bwMode="auto">
          <a:xfrm>
            <a:off x="829734" y="1244600"/>
            <a:ext cx="10589684" cy="0"/>
          </a:xfrm>
          <a:prstGeom prst="line">
            <a:avLst/>
          </a:prstGeom>
          <a:noFill/>
          <a:ln w="57150">
            <a:solidFill>
              <a:srgbClr val="0063B0"/>
            </a:solidFill>
            <a:round/>
          </a:ln>
          <a:effectLst/>
        </p:spPr>
        <p:txBody>
          <a:bodyPr lIns="90000" tIns="46800" rIns="90000" bIns="46800"/>
          <a:lstStyle/>
          <a:p>
            <a:pPr fontAlgn="base">
              <a:spcBef>
                <a:spcPct val="0"/>
              </a:spcBef>
              <a:spcAft>
                <a:spcPct val="0"/>
              </a:spcAft>
              <a:defRPr/>
            </a:pPr>
            <a:endParaRPr lang="zh-CN" altLang="en-US" sz="1800">
              <a:solidFill>
                <a:srgbClr val="000000"/>
              </a:solidFill>
            </a:endParaRPr>
          </a:p>
        </p:txBody>
      </p:sp>
      <p:sp>
        <p:nvSpPr>
          <p:cNvPr id="3150853" name="Rectangle 5"/>
          <p:cNvSpPr>
            <a:spLocks noGrp="1" noChangeArrowheads="1"/>
          </p:cNvSpPr>
          <p:nvPr>
            <p:ph type="sldNum" sz="quarter" idx="4"/>
          </p:nvPr>
        </p:nvSpPr>
        <p:spPr bwMode="auto">
          <a:xfrm>
            <a:off x="4940300" y="6629401"/>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a:solidFill>
                  <a:srgbClr val="000000"/>
                </a:solidFill>
                <a:latin typeface="Times New Roman" panose="02020603050405020304" pitchFamily="18" charset="0"/>
              </a:defRPr>
            </a:lvl1pPr>
          </a:lstStyle>
          <a:p>
            <a:pPr fontAlgn="base">
              <a:spcBef>
                <a:spcPct val="0"/>
              </a:spcBef>
              <a:spcAft>
                <a:spcPct val="0"/>
              </a:spcAft>
            </a:pPr>
            <a:r>
              <a:rPr lang="zh-CN" altLang="en-US" smtClean="0"/>
              <a:t>第</a:t>
            </a:r>
            <a:fld id="{9939CB5E-02BB-44BE-9274-DB29A17EC36C}" type="slidenum">
              <a:rPr lang="zh-CN" altLang="en-US" smtClean="0"/>
            </a:fld>
            <a:r>
              <a:rPr lang="zh-CN" altLang="en-US" smtClean="0"/>
              <a:t>页</a:t>
            </a:r>
            <a:endParaRPr lang="zh-CN" altLang="en-US" smtClean="0"/>
          </a:p>
        </p:txBody>
      </p:sp>
      <p:pic>
        <p:nvPicPr>
          <p:cNvPr id="25606" name="Picture 6" descr="英文"/>
          <p:cNvPicPr>
            <a:picLocks noChangeAspect="1" noChangeArrowheads="1"/>
          </p:cNvPicPr>
          <p:nvPr/>
        </p:nvPicPr>
        <p:blipFill>
          <a:blip r:embed="rId14"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任意多边形 78"/>
          <p:cNvSpPr/>
          <p:nvPr/>
        </p:nvSpPr>
        <p:spPr>
          <a:xfrm flipV="1">
            <a:off x="7413337" y="3632502"/>
            <a:ext cx="2896" cy="8824"/>
          </a:xfrm>
          <a:custGeom>
            <a:avLst/>
            <a:gdLst>
              <a:gd name="connsiteX0" fmla="*/ 873 w 2896"/>
              <a:gd name="connsiteY0" fmla="*/ 8824 h 8824"/>
              <a:gd name="connsiteX1" fmla="*/ 2896 w 2896"/>
              <a:gd name="connsiteY1" fmla="*/ 1127 h 8824"/>
              <a:gd name="connsiteX2" fmla="*/ 2193 w 2896"/>
              <a:gd name="connsiteY2" fmla="*/ 0 h 8824"/>
              <a:gd name="connsiteX3" fmla="*/ 0 w 2896"/>
              <a:gd name="connsiteY3" fmla="*/ 3588 h 8824"/>
              <a:gd name="connsiteX4" fmla="*/ 873 w 2896"/>
              <a:gd name="connsiteY4" fmla="*/ 8824 h 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 h="8824">
                <a:moveTo>
                  <a:pt x="873" y="8824"/>
                </a:moveTo>
                <a:lnTo>
                  <a:pt x="2896" y="1127"/>
                </a:lnTo>
                <a:lnTo>
                  <a:pt x="2193" y="0"/>
                </a:lnTo>
                <a:lnTo>
                  <a:pt x="0" y="3588"/>
                </a:lnTo>
                <a:lnTo>
                  <a:pt x="873" y="8824"/>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flipV="1">
            <a:off x="7416233" y="3638222"/>
            <a:ext cx="1232" cy="4138"/>
          </a:xfrm>
          <a:custGeom>
            <a:avLst/>
            <a:gdLst>
              <a:gd name="connsiteX0" fmla="*/ 1232 w 1232"/>
              <a:gd name="connsiteY0" fmla="*/ 4138 h 4138"/>
              <a:gd name="connsiteX1" fmla="*/ 567 w 1232"/>
              <a:gd name="connsiteY1" fmla="*/ 0 h 4138"/>
              <a:gd name="connsiteX2" fmla="*/ 0 w 1232"/>
              <a:gd name="connsiteY2" fmla="*/ 2161 h 4138"/>
              <a:gd name="connsiteX3" fmla="*/ 1232 w 1232"/>
              <a:gd name="connsiteY3" fmla="*/ 4138 h 4138"/>
            </a:gdLst>
            <a:ahLst/>
            <a:cxnLst>
              <a:cxn ang="0">
                <a:pos x="connsiteX0" y="connsiteY0"/>
              </a:cxn>
              <a:cxn ang="0">
                <a:pos x="connsiteX1" y="connsiteY1"/>
              </a:cxn>
              <a:cxn ang="0">
                <a:pos x="connsiteX2" y="connsiteY2"/>
              </a:cxn>
              <a:cxn ang="0">
                <a:pos x="connsiteX3" y="connsiteY3"/>
              </a:cxn>
            </a:cxnLst>
            <a:rect l="l" t="t" r="r" b="b"/>
            <a:pathLst>
              <a:path w="1232" h="4138">
                <a:moveTo>
                  <a:pt x="1232" y="4138"/>
                </a:moveTo>
                <a:lnTo>
                  <a:pt x="567" y="0"/>
                </a:lnTo>
                <a:lnTo>
                  <a:pt x="0" y="2161"/>
                </a:lnTo>
                <a:lnTo>
                  <a:pt x="1232" y="4138"/>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flipV="1">
            <a:off x="7411720" y="3637738"/>
            <a:ext cx="3810" cy="9702"/>
          </a:xfrm>
          <a:custGeom>
            <a:avLst/>
            <a:gdLst>
              <a:gd name="connsiteX0" fmla="*/ 1617 w 3810"/>
              <a:gd name="connsiteY0" fmla="*/ 9702 h 9702"/>
              <a:gd name="connsiteX1" fmla="*/ 3810 w 3810"/>
              <a:gd name="connsiteY1" fmla="*/ 6114 h 9702"/>
              <a:gd name="connsiteX2" fmla="*/ 0 w 3810"/>
              <a:gd name="connsiteY2" fmla="*/ 0 h 9702"/>
              <a:gd name="connsiteX3" fmla="*/ 1617 w 3810"/>
              <a:gd name="connsiteY3" fmla="*/ 9702 h 9702"/>
            </a:gdLst>
            <a:ahLst/>
            <a:cxnLst>
              <a:cxn ang="0">
                <a:pos x="connsiteX0" y="connsiteY0"/>
              </a:cxn>
              <a:cxn ang="0">
                <a:pos x="connsiteX1" y="connsiteY1"/>
              </a:cxn>
              <a:cxn ang="0">
                <a:pos x="connsiteX2" y="connsiteY2"/>
              </a:cxn>
              <a:cxn ang="0">
                <a:pos x="connsiteX3" y="connsiteY3"/>
              </a:cxn>
            </a:cxnLst>
            <a:rect l="l" t="t" r="r" b="b"/>
            <a:pathLst>
              <a:path w="3810" h="9702">
                <a:moveTo>
                  <a:pt x="1617" y="9702"/>
                </a:moveTo>
                <a:lnTo>
                  <a:pt x="3810" y="6114"/>
                </a:lnTo>
                <a:lnTo>
                  <a:pt x="0" y="0"/>
                </a:lnTo>
                <a:lnTo>
                  <a:pt x="1617" y="9702"/>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4355614" y="392745"/>
            <a:ext cx="6526331" cy="1069845"/>
          </a:xfrm>
          <a:prstGeom prst="rect">
            <a:avLst/>
          </a:prstGeom>
          <a:noFill/>
        </p:spPr>
        <p:txBody>
          <a:bodyPr wrap="square" rtlCol="0" anchor="ctr">
            <a:spAutoFit/>
          </a:bodyPr>
          <a:lstStyle/>
          <a:p>
            <a:pPr>
              <a:lnSpc>
                <a:spcPct val="150000"/>
              </a:lnSpc>
            </a:pPr>
            <a:r>
              <a:rPr lang="zh-CN" altLang="en-US" sz="4800" b="1" dirty="0" smtClean="0">
                <a:solidFill>
                  <a:srgbClr val="0E5671"/>
                </a:solidFill>
                <a:latin typeface="微软雅黑" panose="020B0503020204020204" pitchFamily="34" charset="-122"/>
                <a:ea typeface="微软雅黑" panose="020B0503020204020204" pitchFamily="34" charset="-122"/>
              </a:rPr>
              <a:t>学前卫生学</a:t>
            </a:r>
            <a:endParaRPr lang="en-US" altLang="zh-CN" sz="4800" b="1" dirty="0" smtClean="0">
              <a:solidFill>
                <a:srgbClr val="0E5671"/>
              </a:solidFill>
              <a:latin typeface="微软雅黑" panose="020B0503020204020204" pitchFamily="34" charset="-122"/>
              <a:ea typeface="微软雅黑" panose="020B0503020204020204" pitchFamily="34" charset="-122"/>
            </a:endParaRPr>
          </a:p>
        </p:txBody>
      </p:sp>
      <p:sp>
        <p:nvSpPr>
          <p:cNvPr id="112" name="任意多边形 111"/>
          <p:cNvSpPr/>
          <p:nvPr/>
        </p:nvSpPr>
        <p:spPr>
          <a:xfrm rot="16200000">
            <a:off x="3957717" y="832560"/>
            <a:ext cx="527954" cy="3041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直角三角形 117"/>
          <p:cNvSpPr/>
          <p:nvPr/>
        </p:nvSpPr>
        <p:spPr>
          <a:xfrm flipH="1" flipV="1">
            <a:off x="4181048" y="-1547"/>
            <a:ext cx="8010952" cy="980733"/>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组合 119"/>
          <p:cNvGrpSpPr/>
          <p:nvPr/>
        </p:nvGrpSpPr>
        <p:grpSpPr>
          <a:xfrm>
            <a:off x="0" y="260363"/>
            <a:ext cx="5096789" cy="5564211"/>
            <a:chOff x="279130" y="1340768"/>
            <a:chExt cx="5096789" cy="5564211"/>
          </a:xfrm>
        </p:grpSpPr>
        <p:sp>
          <p:nvSpPr>
            <p:cNvPr id="121" name="任意多边形 120"/>
            <p:cNvSpPr/>
            <p:nvPr/>
          </p:nvSpPr>
          <p:spPr>
            <a:xfrm>
              <a:off x="1571704" y="13945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a:off x="2738021"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122"/>
            <p:cNvSpPr/>
            <p:nvPr/>
          </p:nvSpPr>
          <p:spPr>
            <a:xfrm>
              <a:off x="3323243"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123"/>
            <p:cNvSpPr/>
            <p:nvPr/>
          </p:nvSpPr>
          <p:spPr>
            <a:xfrm>
              <a:off x="1836852"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3001026"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1541276"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126"/>
            <p:cNvSpPr/>
            <p:nvPr/>
          </p:nvSpPr>
          <p:spPr>
            <a:xfrm>
              <a:off x="2122319"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127"/>
            <p:cNvSpPr/>
            <p:nvPr/>
          </p:nvSpPr>
          <p:spPr>
            <a:xfrm>
              <a:off x="2711721"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128"/>
            <p:cNvSpPr/>
            <p:nvPr/>
          </p:nvSpPr>
          <p:spPr>
            <a:xfrm>
              <a:off x="3288583" y="21370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a:off x="238714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130"/>
            <p:cNvSpPr/>
            <p:nvPr/>
          </p:nvSpPr>
          <p:spPr>
            <a:xfrm>
              <a:off x="298647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131"/>
            <p:cNvSpPr/>
            <p:nvPr/>
          </p:nvSpPr>
          <p:spPr>
            <a:xfrm>
              <a:off x="3557586"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132"/>
            <p:cNvSpPr/>
            <p:nvPr/>
          </p:nvSpPr>
          <p:spPr>
            <a:xfrm>
              <a:off x="2678599"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a:off x="3254297"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p:nvSpPr>
          <p:spPr>
            <a:xfrm>
              <a:off x="2654680" y="365030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a:off x="2949910" y="4030331"/>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p:nvSpPr>
          <p:spPr>
            <a:xfrm>
              <a:off x="2342597" y="477514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137"/>
            <p:cNvSpPr/>
            <p:nvPr/>
          </p:nvSpPr>
          <p:spPr>
            <a:xfrm>
              <a:off x="2925279" y="478657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a:off x="2023265" y="51653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139"/>
            <p:cNvSpPr/>
            <p:nvPr/>
          </p:nvSpPr>
          <p:spPr>
            <a:xfrm>
              <a:off x="2612297" y="51704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a:off x="3222919" y="515516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141"/>
            <p:cNvSpPr/>
            <p:nvPr/>
          </p:nvSpPr>
          <p:spPr>
            <a:xfrm>
              <a:off x="1111192" y="55313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142"/>
            <p:cNvSpPr/>
            <p:nvPr/>
          </p:nvSpPr>
          <p:spPr>
            <a:xfrm>
              <a:off x="1710385" y="552960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143"/>
            <p:cNvSpPr/>
            <p:nvPr/>
          </p:nvSpPr>
          <p:spPr>
            <a:xfrm>
              <a:off x="2309577" y="553645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p:nvSpPr>
          <p:spPr>
            <a:xfrm>
              <a:off x="2931629" y="554153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145"/>
            <p:cNvSpPr/>
            <p:nvPr/>
          </p:nvSpPr>
          <p:spPr>
            <a:xfrm>
              <a:off x="1876908" y="13888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146"/>
            <p:cNvSpPr/>
            <p:nvPr/>
          </p:nvSpPr>
          <p:spPr>
            <a:xfrm>
              <a:off x="2455860" y="13930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147"/>
            <p:cNvSpPr/>
            <p:nvPr/>
          </p:nvSpPr>
          <p:spPr>
            <a:xfrm>
              <a:off x="2144093"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148"/>
            <p:cNvSpPr/>
            <p:nvPr/>
          </p:nvSpPr>
          <p:spPr>
            <a:xfrm>
              <a:off x="2718865"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149"/>
            <p:cNvSpPr/>
            <p:nvPr/>
          </p:nvSpPr>
          <p:spPr>
            <a:xfrm>
              <a:off x="1850608" y="214962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150"/>
            <p:cNvSpPr/>
            <p:nvPr/>
          </p:nvSpPr>
          <p:spPr>
            <a:xfrm>
              <a:off x="2429560" y="215764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a:off x="3587465" y="214544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a:off x="2690203" y="252166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1821666"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154"/>
            <p:cNvSpPr/>
            <p:nvPr/>
          </p:nvSpPr>
          <p:spPr>
            <a:xfrm>
              <a:off x="2971210"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a:off x="2678835" y="3276727"/>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156"/>
            <p:cNvSpPr/>
            <p:nvPr/>
          </p:nvSpPr>
          <p:spPr>
            <a:xfrm>
              <a:off x="3266856" y="32752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157"/>
            <p:cNvSpPr/>
            <p:nvPr/>
          </p:nvSpPr>
          <p:spPr>
            <a:xfrm>
              <a:off x="1795744" y="36614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9" name="任意多边形 158"/>
            <p:cNvSpPr/>
            <p:nvPr/>
          </p:nvSpPr>
          <p:spPr>
            <a:xfrm>
              <a:off x="2965847" y="365689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p:nvSpPr>
          <p:spPr>
            <a:xfrm>
              <a:off x="2657299" y="403541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160"/>
            <p:cNvSpPr/>
            <p:nvPr/>
          </p:nvSpPr>
          <p:spPr>
            <a:xfrm>
              <a:off x="3253661" y="402652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161"/>
            <p:cNvSpPr/>
            <p:nvPr/>
          </p:nvSpPr>
          <p:spPr>
            <a:xfrm>
              <a:off x="2949990" y="440511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p:nvSpPr>
          <p:spPr>
            <a:xfrm>
              <a:off x="1461534" y="47728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163"/>
            <p:cNvSpPr/>
            <p:nvPr/>
          </p:nvSpPr>
          <p:spPr>
            <a:xfrm>
              <a:off x="2654258" y="477895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1739870" y="5162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165"/>
            <p:cNvSpPr/>
            <p:nvPr/>
          </p:nvSpPr>
          <p:spPr>
            <a:xfrm>
              <a:off x="2332763" y="51647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166"/>
            <p:cNvSpPr/>
            <p:nvPr/>
          </p:nvSpPr>
          <p:spPr>
            <a:xfrm>
              <a:off x="2925228" y="51754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167"/>
            <p:cNvSpPr/>
            <p:nvPr/>
          </p:nvSpPr>
          <p:spPr>
            <a:xfrm>
              <a:off x="1424704"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168"/>
            <p:cNvSpPr/>
            <p:nvPr/>
          </p:nvSpPr>
          <p:spPr>
            <a:xfrm>
              <a:off x="2024876"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169"/>
            <p:cNvSpPr/>
            <p:nvPr/>
          </p:nvSpPr>
          <p:spPr>
            <a:xfrm>
              <a:off x="2631398" y="554534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170"/>
            <p:cNvSpPr/>
            <p:nvPr/>
          </p:nvSpPr>
          <p:spPr>
            <a:xfrm>
              <a:off x="1111480" y="591005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171"/>
            <p:cNvSpPr/>
            <p:nvPr/>
          </p:nvSpPr>
          <p:spPr>
            <a:xfrm>
              <a:off x="1714192" y="591767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172"/>
            <p:cNvSpPr/>
            <p:nvPr/>
          </p:nvSpPr>
          <p:spPr>
            <a:xfrm>
              <a:off x="2336227"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173"/>
            <p:cNvSpPr/>
            <p:nvPr/>
          </p:nvSpPr>
          <p:spPr>
            <a:xfrm>
              <a:off x="1401570" y="629110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174"/>
            <p:cNvSpPr/>
            <p:nvPr/>
          </p:nvSpPr>
          <p:spPr>
            <a:xfrm>
              <a:off x="2656005" y="63139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175"/>
            <p:cNvSpPr/>
            <p:nvPr/>
          </p:nvSpPr>
          <p:spPr>
            <a:xfrm>
              <a:off x="1226381"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176"/>
            <p:cNvSpPr/>
            <p:nvPr/>
          </p:nvSpPr>
          <p:spPr>
            <a:xfrm>
              <a:off x="1527701" y="252425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177"/>
            <p:cNvSpPr/>
            <p:nvPr/>
          </p:nvSpPr>
          <p:spPr>
            <a:xfrm>
              <a:off x="632162"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p:nvSpPr>
          <p:spPr>
            <a:xfrm>
              <a:off x="1231937"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179"/>
            <p:cNvSpPr/>
            <p:nvPr/>
          </p:nvSpPr>
          <p:spPr>
            <a:xfrm>
              <a:off x="1797377" y="327904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180"/>
            <p:cNvSpPr/>
            <p:nvPr/>
          </p:nvSpPr>
          <p:spPr>
            <a:xfrm>
              <a:off x="1513614" y="32764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181"/>
            <p:cNvSpPr/>
            <p:nvPr/>
          </p:nvSpPr>
          <p:spPr>
            <a:xfrm>
              <a:off x="3231998" y="593418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182"/>
            <p:cNvSpPr/>
            <p:nvPr/>
          </p:nvSpPr>
          <p:spPr>
            <a:xfrm>
              <a:off x="3516412" y="632075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183"/>
            <p:cNvSpPr/>
            <p:nvPr/>
          </p:nvSpPr>
          <p:spPr>
            <a:xfrm>
              <a:off x="1819642" y="2526505"/>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184"/>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185"/>
            <p:cNvSpPr/>
            <p:nvPr/>
          </p:nvSpPr>
          <p:spPr>
            <a:xfrm>
              <a:off x="647941" y="135121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186"/>
            <p:cNvSpPr/>
            <p:nvPr/>
          </p:nvSpPr>
          <p:spPr>
            <a:xfrm>
              <a:off x="331368" y="17483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p:nvSpPr>
          <p:spPr>
            <a:xfrm>
              <a:off x="623745"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p:nvSpPr>
          <p:spPr>
            <a:xfrm>
              <a:off x="1219418"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189"/>
            <p:cNvSpPr/>
            <p:nvPr/>
          </p:nvSpPr>
          <p:spPr>
            <a:xfrm>
              <a:off x="602221" y="29282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190"/>
            <p:cNvSpPr/>
            <p:nvPr/>
          </p:nvSpPr>
          <p:spPr>
            <a:xfrm>
              <a:off x="281682" y="33406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p:nvSpPr>
          <p:spPr>
            <a:xfrm>
              <a:off x="579361" y="37377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p:nvSpPr>
          <p:spPr>
            <a:xfrm>
              <a:off x="589731"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193"/>
            <p:cNvSpPr/>
            <p:nvPr/>
          </p:nvSpPr>
          <p:spPr>
            <a:xfrm>
              <a:off x="1185404"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194"/>
            <p:cNvSpPr/>
            <p:nvPr/>
          </p:nvSpPr>
          <p:spPr>
            <a:xfrm>
              <a:off x="352822" y="134318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p:nvSpPr>
          <p:spPr>
            <a:xfrm>
              <a:off x="961453" y="13407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196"/>
            <p:cNvSpPr/>
            <p:nvPr/>
          </p:nvSpPr>
          <p:spPr>
            <a:xfrm>
              <a:off x="644880" y="173788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197"/>
            <p:cNvSpPr/>
            <p:nvPr/>
          </p:nvSpPr>
          <p:spPr>
            <a:xfrm>
              <a:off x="936372" y="213499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198"/>
            <p:cNvSpPr/>
            <p:nvPr/>
          </p:nvSpPr>
          <p:spPr>
            <a:xfrm>
              <a:off x="938593" y="253211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199"/>
            <p:cNvSpPr/>
            <p:nvPr/>
          </p:nvSpPr>
          <p:spPr>
            <a:xfrm>
              <a:off x="908113" y="290255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200"/>
            <p:cNvSpPr/>
            <p:nvPr/>
          </p:nvSpPr>
          <p:spPr>
            <a:xfrm>
              <a:off x="595194" y="33301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201"/>
            <p:cNvSpPr/>
            <p:nvPr/>
          </p:nvSpPr>
          <p:spPr>
            <a:xfrm>
              <a:off x="286750" y="372726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202"/>
            <p:cNvSpPr/>
            <p:nvPr/>
          </p:nvSpPr>
          <p:spPr>
            <a:xfrm>
              <a:off x="584338" y="41243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p:nvSpPr>
          <p:spPr>
            <a:xfrm>
              <a:off x="279130" y="451769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204"/>
            <p:cNvSpPr/>
            <p:nvPr/>
          </p:nvSpPr>
          <p:spPr>
            <a:xfrm>
              <a:off x="355330"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205"/>
            <p:cNvSpPr/>
            <p:nvPr/>
          </p:nvSpPr>
          <p:spPr>
            <a:xfrm>
              <a:off x="961453"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206"/>
            <p:cNvSpPr/>
            <p:nvPr/>
          </p:nvSpPr>
          <p:spPr>
            <a:xfrm>
              <a:off x="637295"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207"/>
            <p:cNvSpPr/>
            <p:nvPr/>
          </p:nvSpPr>
          <p:spPr>
            <a:xfrm>
              <a:off x="1243418"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208"/>
            <p:cNvSpPr/>
            <p:nvPr/>
          </p:nvSpPr>
          <p:spPr>
            <a:xfrm>
              <a:off x="328660" y="570522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209"/>
            <p:cNvSpPr/>
            <p:nvPr/>
          </p:nvSpPr>
          <p:spPr>
            <a:xfrm>
              <a:off x="930973" y="570903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210"/>
            <p:cNvSpPr/>
            <p:nvPr/>
          </p:nvSpPr>
          <p:spPr>
            <a:xfrm>
              <a:off x="612631" y="6098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211"/>
            <p:cNvSpPr/>
            <p:nvPr/>
          </p:nvSpPr>
          <p:spPr>
            <a:xfrm>
              <a:off x="892793" y="65032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212"/>
            <p:cNvSpPr/>
            <p:nvPr/>
          </p:nvSpPr>
          <p:spPr>
            <a:xfrm>
              <a:off x="1498916" y="649564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213"/>
            <p:cNvSpPr/>
            <p:nvPr/>
          </p:nvSpPr>
          <p:spPr>
            <a:xfrm>
              <a:off x="1500932" y="6099157"/>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214"/>
            <p:cNvSpPr/>
            <p:nvPr/>
          </p:nvSpPr>
          <p:spPr>
            <a:xfrm>
              <a:off x="4778992"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 name="文本框 110"/>
          <p:cNvSpPr txBox="1"/>
          <p:nvPr/>
        </p:nvSpPr>
        <p:spPr>
          <a:xfrm>
            <a:off x="4403714" y="2199998"/>
            <a:ext cx="7164171" cy="1753235"/>
          </a:xfrm>
          <a:prstGeom prst="rect">
            <a:avLst/>
          </a:prstGeom>
          <a:noFill/>
        </p:spPr>
        <p:txBody>
          <a:bodyPr wrap="square" rtlCol="0" anchor="ctr">
            <a:spAutoFit/>
          </a:bodyPr>
          <a:lstStyle/>
          <a:p>
            <a:pPr>
              <a:lnSpc>
                <a:spcPct val="150000"/>
              </a:lnSpc>
            </a:pPr>
            <a:r>
              <a:rPr lang="zh-CN" altLang="en-US" sz="3600" b="1" dirty="0" smtClean="0">
                <a:solidFill>
                  <a:srgbClr val="0E5671"/>
                </a:solidFill>
                <a:latin typeface="微软雅黑" panose="020B0503020204020204" pitchFamily="34" charset="-122"/>
                <a:ea typeface="微软雅黑" panose="020B0503020204020204" pitchFamily="34" charset="-122"/>
              </a:rPr>
              <a:t>主题</a:t>
            </a:r>
            <a:r>
              <a:rPr lang="en-US" altLang="zh-CN" sz="3600" b="1" dirty="0" smtClean="0">
                <a:solidFill>
                  <a:srgbClr val="0E5671"/>
                </a:solidFill>
                <a:latin typeface="微软雅黑" panose="020B0503020204020204" pitchFamily="34" charset="-122"/>
                <a:ea typeface="微软雅黑" panose="020B0503020204020204" pitchFamily="34" charset="-122"/>
              </a:rPr>
              <a:t>6  </a:t>
            </a:r>
            <a:r>
              <a:rPr lang="zh-CN" altLang="en-US" sz="3600" b="1" dirty="0" smtClean="0">
                <a:solidFill>
                  <a:srgbClr val="0E5671"/>
                </a:solidFill>
                <a:latin typeface="微软雅黑" panose="020B0503020204020204" pitchFamily="34" charset="-122"/>
                <a:ea typeface="微软雅黑" panose="020B0503020204020204" pitchFamily="34" charset="-122"/>
              </a:rPr>
              <a:t>幼儿园的生活</a:t>
            </a:r>
            <a:endParaRPr lang="zh-CN" altLang="en-US" sz="3600" b="1" dirty="0" smtClean="0">
              <a:solidFill>
                <a:srgbClr val="0E5671"/>
              </a:solidFill>
              <a:latin typeface="微软雅黑" panose="020B0503020204020204" pitchFamily="34" charset="-122"/>
              <a:ea typeface="微软雅黑" panose="020B0503020204020204" pitchFamily="34" charset="-122"/>
            </a:endParaRPr>
          </a:p>
          <a:p>
            <a:pPr>
              <a:lnSpc>
                <a:spcPct val="150000"/>
              </a:lnSpc>
            </a:pPr>
            <a:r>
              <a:rPr lang="zh-CN" altLang="en-US" sz="3600" b="1" dirty="0" smtClean="0">
                <a:solidFill>
                  <a:srgbClr val="0E5671"/>
                </a:solidFill>
                <a:latin typeface="微软雅黑" panose="020B0503020204020204" pitchFamily="34" charset="-122"/>
                <a:ea typeface="微软雅黑" panose="020B0503020204020204" pitchFamily="34" charset="-122"/>
              </a:rPr>
              <a:t>                         制度及卫生</a:t>
            </a:r>
            <a:endParaRPr lang="zh-CN" altLang="en-US" sz="3600" b="1" dirty="0" smtClean="0">
              <a:solidFill>
                <a:srgbClr val="0E567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ircle(in)">
                                      <p:cBhvr>
                                        <p:cTn id="7" dur="11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circle(in)">
                                      <p:cBhvr>
                                        <p:cTn id="12" dur="11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5615" y="1106805"/>
            <a:ext cx="7253605" cy="138493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2000" dirty="0">
                <a:solidFill>
                  <a:schemeClr val="bg1"/>
                </a:solidFill>
              </a:rPr>
              <a:t>对于初入园的低龄幼儿，应引导他们用语言来表达要大、小便的要求，教他们使用痰盂或蹲坑，对于中、大班的幼儿要引导他们逐步学会独立如厕，并学会便后由前向后擦屁股。</a:t>
            </a:r>
            <a:endParaRPr sz="2000" dirty="0">
              <a:solidFill>
                <a:schemeClr val="bg1"/>
              </a:solidFill>
            </a:endParaRPr>
          </a:p>
        </p:txBody>
      </p:sp>
      <p:sp>
        <p:nvSpPr>
          <p:cNvPr id="8" name="TextBox 7"/>
          <p:cNvSpPr txBox="1"/>
          <p:nvPr/>
        </p:nvSpPr>
        <p:spPr>
          <a:xfrm>
            <a:off x="4849495" y="3098165"/>
            <a:ext cx="6689725" cy="138493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2000" dirty="0">
                <a:solidFill>
                  <a:schemeClr val="bg1"/>
                </a:solidFill>
              </a:rPr>
              <a:t>教师应在活动间歇和午睡前提醒幼儿如厕，个别有尿频习惯的幼儿可设法转移其注意力，尽量延长如厕间隔时间，但不得限制幼儿如厕次数和时间。</a:t>
            </a:r>
            <a:endParaRPr sz="2000" dirty="0">
              <a:solidFill>
                <a:schemeClr val="bg1"/>
              </a:solidFill>
            </a:endParaRPr>
          </a:p>
        </p:txBody>
      </p:sp>
      <p:sp>
        <p:nvSpPr>
          <p:cNvPr id="9" name="TextBox 8"/>
          <p:cNvSpPr txBox="1"/>
          <p:nvPr/>
        </p:nvSpPr>
        <p:spPr>
          <a:xfrm>
            <a:off x="4565015" y="5082540"/>
            <a:ext cx="4662170" cy="92329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2000" dirty="0">
                <a:solidFill>
                  <a:schemeClr val="bg1"/>
                </a:solidFill>
              </a:rPr>
              <a:t>教师要观察了解幼儿的排便情况，以便及时发现疾病。</a:t>
            </a:r>
            <a:endParaRPr sz="2000" dirty="0">
              <a:solidFill>
                <a:schemeClr val="bg1"/>
              </a:solidFill>
            </a:endParaRPr>
          </a:p>
        </p:txBody>
      </p:sp>
      <p:sp>
        <p:nvSpPr>
          <p:cNvPr id="10" name="Freeform 5"/>
          <p:cNvSpPr/>
          <p:nvPr/>
        </p:nvSpPr>
        <p:spPr bwMode="auto">
          <a:xfrm>
            <a:off x="2895832" y="4483376"/>
            <a:ext cx="1557867" cy="1564217"/>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4">
              <a:lumMod val="40000"/>
              <a:lumOff val="60000"/>
            </a:schemeClr>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11" name="Freeform 6"/>
          <p:cNvSpPr/>
          <p:nvPr/>
        </p:nvSpPr>
        <p:spPr bwMode="auto">
          <a:xfrm>
            <a:off x="3607032" y="3020759"/>
            <a:ext cx="1126067" cy="1678517"/>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4">
              <a:lumMod val="60000"/>
              <a:lumOff val="40000"/>
            </a:schemeClr>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12" name="Freeform 7"/>
          <p:cNvSpPr/>
          <p:nvPr/>
        </p:nvSpPr>
        <p:spPr bwMode="auto">
          <a:xfrm>
            <a:off x="2893292" y="1607248"/>
            <a:ext cx="1559984" cy="1568451"/>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rgbClr val="92D050"/>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13" name="Oval 8"/>
          <p:cNvSpPr>
            <a:spLocks noChangeArrowheads="1"/>
          </p:cNvSpPr>
          <p:nvPr/>
        </p:nvSpPr>
        <p:spPr bwMode="auto">
          <a:xfrm>
            <a:off x="1050100" y="2633408"/>
            <a:ext cx="2442633" cy="2448984"/>
          </a:xfrm>
          <a:prstGeom prst="ellipse">
            <a:avLst/>
          </a:prstGeom>
          <a:solidFill>
            <a:schemeClr val="accent4"/>
          </a:solidFill>
          <a:ln w="4" cap="flat">
            <a:noFill/>
            <a:prstDash val="solid"/>
            <a:miter lim="800000"/>
          </a:ln>
        </p:spPr>
        <p:txBody>
          <a:bodyPr vert="horz" wrap="square" lIns="121917" tIns="60958" rIns="121917" bIns="60958" numCol="1" anchor="t" anchorCtr="0" compatLnSpc="1"/>
          <a:lstStyle/>
          <a:p>
            <a:endParaRPr lang="zh-CN" altLang="en-US"/>
          </a:p>
        </p:txBody>
      </p:sp>
      <p:cxnSp>
        <p:nvCxnSpPr>
          <p:cNvPr id="14" name="直接连接符 13"/>
          <p:cNvCxnSpPr/>
          <p:nvPr/>
        </p:nvCxnSpPr>
        <p:spPr>
          <a:xfrm>
            <a:off x="4547215" y="2239641"/>
            <a:ext cx="1860085"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80161" y="3860017"/>
            <a:ext cx="122713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64969" y="5475023"/>
            <a:ext cx="1842332"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77253" y="3580900"/>
            <a:ext cx="1614170" cy="535940"/>
          </a:xfrm>
          <a:prstGeom prst="rect">
            <a:avLst/>
          </a:prstGeom>
          <a:noFill/>
        </p:spPr>
        <p:txBody>
          <a:bodyPr wrap="none" lIns="121917" tIns="60958" rIns="121917" bIns="60958">
            <a:spAutoFit/>
          </a:bodyPr>
          <a:lstStyle/>
          <a:p>
            <a:pPr algn="ctr">
              <a:defRPr/>
            </a:pPr>
            <a:r>
              <a:rPr lang="zh-CN" altLang="en-US" sz="2700" b="1" dirty="0" smtClean="0">
                <a:solidFill>
                  <a:schemeClr val="bg1"/>
                </a:solidFill>
                <a:latin typeface="微软雅黑" panose="020B0503020204020204" pitchFamily="34" charset="-122"/>
                <a:ea typeface="微软雅黑" panose="020B0503020204020204" pitchFamily="34" charset="-122"/>
              </a:rPr>
              <a:t>如厕卫生</a:t>
            </a:r>
            <a:endParaRPr lang="zh-CN" altLang="en-US" sz="2700" b="1" dirty="0" smtClean="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000100" y="2345527"/>
            <a:ext cx="779993" cy="322580"/>
          </a:xfrm>
          <a:prstGeom prst="rect">
            <a:avLst/>
          </a:prstGeom>
          <a:noFill/>
        </p:spPr>
        <p:txBody>
          <a:bodyPr wrap="square" lIns="0" tIns="0" rIns="0" bIns="0">
            <a:spAutoFit/>
          </a:bodyPr>
          <a:lstStyle/>
          <a:p>
            <a:pPr algn="ctr">
              <a:defRPr/>
            </a:pPr>
            <a:r>
              <a:rPr lang="en-US" altLang="zh-CN" sz="2100" dirty="0">
                <a:solidFill>
                  <a:schemeClr val="bg1"/>
                </a:solidFill>
                <a:latin typeface="微软雅黑" panose="020B0503020204020204" pitchFamily="34" charset="-122"/>
                <a:ea typeface="微软雅黑" panose="020B0503020204020204" pitchFamily="34" charset="-122"/>
              </a:rPr>
              <a:t>1</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780069" y="3743559"/>
            <a:ext cx="779993" cy="322580"/>
          </a:xfrm>
          <a:prstGeom prst="rect">
            <a:avLst/>
          </a:prstGeom>
          <a:noFill/>
        </p:spPr>
        <p:txBody>
          <a:bodyPr wrap="square" lIns="0" tIns="0" rIns="0" bIns="0">
            <a:spAutoFit/>
          </a:bodyPr>
          <a:lstStyle/>
          <a:p>
            <a:pPr algn="ctr">
              <a:defRPr/>
            </a:pP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205840" y="5068046"/>
            <a:ext cx="779993" cy="322580"/>
          </a:xfrm>
          <a:prstGeom prst="rect">
            <a:avLst/>
          </a:prstGeom>
          <a:noFill/>
        </p:spPr>
        <p:txBody>
          <a:bodyPr wrap="square" lIns="0" tIns="0" rIns="0" bIns="0">
            <a:spAutoFit/>
          </a:bodyPr>
          <a:lstStyle/>
          <a:p>
            <a:pPr algn="ctr">
              <a:defRPr/>
            </a:pPr>
            <a:r>
              <a:rPr lang="en-US" altLang="zh-CN" sz="2100" dirty="0">
                <a:solidFill>
                  <a:schemeClr val="bg1"/>
                </a:solidFill>
                <a:latin typeface="微软雅黑" panose="020B0503020204020204" pitchFamily="34" charset="-122"/>
                <a:ea typeface="微软雅黑" panose="020B0503020204020204" pitchFamily="34" charset="-122"/>
              </a:rPr>
              <a:t>3</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35" name="组合 15"/>
          <p:cNvGrpSpPr/>
          <p:nvPr/>
        </p:nvGrpSpPr>
        <p:grpSpPr bwMode="auto">
          <a:xfrm>
            <a:off x="-51435" y="52070"/>
            <a:ext cx="5622290" cy="525780"/>
            <a:chOff x="6168776" y="1221671"/>
            <a:chExt cx="4455682" cy="606624"/>
          </a:xfrm>
        </p:grpSpPr>
        <p:sp>
          <p:nvSpPr>
            <p:cNvPr id="36" name="圆角矩形 3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幼儿园保育活动卫生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2" name="标题 1"/>
          <p:cNvSpPr>
            <a:spLocks noGrp="1"/>
          </p:cNvSpPr>
          <p:nvPr/>
        </p:nvSpPr>
        <p:spPr>
          <a:xfrm>
            <a:off x="223520" y="648970"/>
            <a:ext cx="3596640" cy="746125"/>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solidFill>
                  <a:schemeClr val="bg1"/>
                </a:solidFill>
              </a:rPr>
              <a:t>四</a:t>
            </a:r>
            <a:r>
              <a:rPr>
                <a:solidFill>
                  <a:schemeClr val="bg1"/>
                </a:solidFill>
              </a:rPr>
              <a:t>、</a:t>
            </a:r>
            <a:r>
              <a:rPr lang="zh-CN">
                <a:solidFill>
                  <a:schemeClr val="bg1"/>
                </a:solidFill>
              </a:rPr>
              <a:t>如厕卫生</a:t>
            </a:r>
            <a:endParaRPr lang="zh-CN">
              <a:solidFill>
                <a:schemeClr val="bg1"/>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fltVal val="0.5"/>
                                          </p:val>
                                        </p:tav>
                                        <p:tav tm="100000">
                                          <p:val>
                                            <p:strVal val="#ppt_x"/>
                                          </p:val>
                                        </p:tav>
                                      </p:tavLst>
                                    </p:anim>
                                    <p:anim calcmode="lin" valueType="num">
                                      <p:cBhvr>
                                        <p:cTn id="18" dur="500" fill="hold"/>
                                        <p:tgtEl>
                                          <p:spTgt spid="1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150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75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0-#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bldLvl="0" animBg="1"/>
      <p:bldP spid="11" grpId="0" bldLvl="0" animBg="1"/>
      <p:bldP spid="12" grpId="0" bldLvl="0" animBg="1"/>
      <p:bldP spid="13" grpId="0" bldLvl="0" animBg="1"/>
      <p:bldP spid="17" grpId="0"/>
      <p:bldP spid="18" grpId="0"/>
      <p:bldP spid="19" grpId="0"/>
      <p:bldP spid="2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2"/>
          <p:cNvSpPr/>
          <p:nvPr/>
        </p:nvSpPr>
        <p:spPr bwMode="auto">
          <a:xfrm>
            <a:off x="6155395" y="3739253"/>
            <a:ext cx="1889740" cy="1897992"/>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2">
              <a:lumMod val="40000"/>
              <a:lumOff val="60000"/>
            </a:schemeClr>
          </a:solidFill>
          <a:ln>
            <a:noFill/>
          </a:ln>
        </p:spPr>
        <p:txBody>
          <a:bodyPr vert="horz" wrap="square" lIns="121917" tIns="60958" rIns="121917" bIns="60958" numCol="1" anchor="t" anchorCtr="0" compatLnSpc="1"/>
          <a:lstStyle/>
          <a:p>
            <a:endParaRPr lang="zh-CN" altLang="en-US" dirty="0"/>
          </a:p>
        </p:txBody>
      </p:sp>
      <p:sp>
        <p:nvSpPr>
          <p:cNvPr id="8" name="Freeform 13"/>
          <p:cNvSpPr/>
          <p:nvPr/>
        </p:nvSpPr>
        <p:spPr bwMode="auto">
          <a:xfrm>
            <a:off x="4146866" y="3739253"/>
            <a:ext cx="1889740" cy="1897992"/>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tx2">
              <a:lumMod val="60000"/>
              <a:lumOff val="40000"/>
            </a:schemeClr>
          </a:solidFill>
          <a:ln>
            <a:noFill/>
          </a:ln>
        </p:spPr>
        <p:txBody>
          <a:bodyPr vert="horz" wrap="square" lIns="121917" tIns="60958" rIns="121917" bIns="60958" numCol="1" anchor="t" anchorCtr="0" compatLnSpc="1"/>
          <a:lstStyle/>
          <a:p>
            <a:endParaRPr lang="zh-CN" altLang="en-US"/>
          </a:p>
        </p:txBody>
      </p:sp>
      <p:sp>
        <p:nvSpPr>
          <p:cNvPr id="9" name="Freeform 14"/>
          <p:cNvSpPr/>
          <p:nvPr/>
        </p:nvSpPr>
        <p:spPr bwMode="auto">
          <a:xfrm>
            <a:off x="6155395" y="1730310"/>
            <a:ext cx="1889740" cy="1893868"/>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accent4">
              <a:lumMod val="60000"/>
              <a:lumOff val="40000"/>
            </a:schemeClr>
          </a:solidFill>
          <a:ln>
            <a:noFill/>
          </a:ln>
        </p:spPr>
        <p:txBody>
          <a:bodyPr vert="horz" wrap="square" lIns="121917" tIns="60958" rIns="121917" bIns="60958" numCol="1" anchor="t" anchorCtr="0" compatLnSpc="1"/>
          <a:lstStyle/>
          <a:p>
            <a:endParaRPr lang="zh-CN" altLang="en-US"/>
          </a:p>
        </p:txBody>
      </p:sp>
      <p:sp>
        <p:nvSpPr>
          <p:cNvPr id="10" name="Freeform 15"/>
          <p:cNvSpPr/>
          <p:nvPr/>
        </p:nvSpPr>
        <p:spPr bwMode="auto">
          <a:xfrm>
            <a:off x="4147501" y="1730310"/>
            <a:ext cx="1889740" cy="1893868"/>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tx1">
              <a:lumMod val="95000"/>
            </a:schemeClr>
          </a:solidFill>
          <a:ln>
            <a:noFill/>
          </a:ln>
        </p:spPr>
        <p:txBody>
          <a:bodyPr vert="horz" wrap="square" lIns="121917" tIns="60958" rIns="121917" bIns="60958" numCol="1" anchor="t" anchorCtr="0" compatLnSpc="1"/>
          <a:lstStyle/>
          <a:p>
            <a:endParaRPr lang="zh-CN" altLang="en-US"/>
          </a:p>
        </p:txBody>
      </p:sp>
      <p:sp>
        <p:nvSpPr>
          <p:cNvPr id="11" name="Freeform 16"/>
          <p:cNvSpPr/>
          <p:nvPr/>
        </p:nvSpPr>
        <p:spPr bwMode="auto">
          <a:xfrm>
            <a:off x="5582738" y="3166182"/>
            <a:ext cx="453868" cy="457996"/>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tx2">
              <a:lumMod val="40000"/>
              <a:lumOff val="60000"/>
            </a:schemeClr>
          </a:solidFill>
          <a:ln>
            <a:noFill/>
          </a:ln>
        </p:spPr>
        <p:txBody>
          <a:bodyPr vert="horz" wrap="square" lIns="121917" tIns="60958" rIns="121917" bIns="60958" numCol="1" anchor="t" anchorCtr="0" compatLnSpc="1"/>
          <a:lstStyle/>
          <a:p>
            <a:pPr algn="r"/>
            <a:endParaRPr lang="zh-CN" altLang="en-US" dirty="0">
              <a:latin typeface="微软雅黑" panose="020B0503020204020204" pitchFamily="34" charset="-122"/>
              <a:ea typeface="微软雅黑" panose="020B0503020204020204" pitchFamily="34" charset="-122"/>
            </a:endParaRPr>
          </a:p>
        </p:txBody>
      </p:sp>
      <p:sp>
        <p:nvSpPr>
          <p:cNvPr id="12" name="Freeform 17"/>
          <p:cNvSpPr/>
          <p:nvPr/>
        </p:nvSpPr>
        <p:spPr bwMode="auto">
          <a:xfrm>
            <a:off x="6155394" y="3166182"/>
            <a:ext cx="453868" cy="457996"/>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tx1">
              <a:lumMod val="85000"/>
            </a:schemeClr>
          </a:solidFill>
          <a:ln>
            <a:noFill/>
          </a:ln>
        </p:spPr>
        <p:txBody>
          <a:bodyPr vert="horz" wrap="square" lIns="121917" tIns="60958" rIns="121917" bIns="60958" numCol="1" anchor="t" anchorCtr="0" compatLnSpc="1"/>
          <a:lstStyle/>
          <a:p>
            <a:endParaRPr lang="zh-CN" altLang="en-US"/>
          </a:p>
        </p:txBody>
      </p:sp>
      <p:sp>
        <p:nvSpPr>
          <p:cNvPr id="13" name="Freeform 18"/>
          <p:cNvSpPr/>
          <p:nvPr/>
        </p:nvSpPr>
        <p:spPr bwMode="auto">
          <a:xfrm>
            <a:off x="5582738" y="3739254"/>
            <a:ext cx="453868" cy="457996"/>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accent2">
              <a:lumMod val="40000"/>
              <a:lumOff val="60000"/>
            </a:schemeClr>
          </a:solidFill>
          <a:ln>
            <a:noFill/>
          </a:ln>
        </p:spPr>
        <p:txBody>
          <a:bodyPr vert="horz" wrap="square" lIns="121917" tIns="60958" rIns="121917" bIns="60958" numCol="1" anchor="t" anchorCtr="0" compatLnSpc="1"/>
          <a:lstStyle/>
          <a:p>
            <a:endParaRPr lang="zh-CN" altLang="en-US"/>
          </a:p>
        </p:txBody>
      </p:sp>
      <p:sp>
        <p:nvSpPr>
          <p:cNvPr id="14" name="Freeform 19"/>
          <p:cNvSpPr/>
          <p:nvPr/>
        </p:nvSpPr>
        <p:spPr bwMode="auto">
          <a:xfrm>
            <a:off x="6155394" y="3739254"/>
            <a:ext cx="453868" cy="457996"/>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accent4">
              <a:lumMod val="40000"/>
              <a:lumOff val="60000"/>
            </a:schemeClr>
          </a:solidFill>
          <a:ln>
            <a:noFill/>
          </a:ln>
        </p:spPr>
        <p:txBody>
          <a:bodyPr vert="horz" wrap="square" lIns="121917" tIns="60958" rIns="121917" bIns="60958" numCol="1" anchor="t" anchorCtr="0" compatLnSpc="1"/>
          <a:lstStyle/>
          <a:p>
            <a:endParaRPr lang="zh-CN" altLang="en-US"/>
          </a:p>
        </p:txBody>
      </p:sp>
      <p:sp>
        <p:nvSpPr>
          <p:cNvPr id="15" name="矩形 14"/>
          <p:cNvSpPr/>
          <p:nvPr/>
        </p:nvSpPr>
        <p:spPr>
          <a:xfrm>
            <a:off x="5797661"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1</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226177"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2</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797659" y="3762235"/>
            <a:ext cx="156792"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3</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226177" y="3762236"/>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4</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032933" y="1760323"/>
            <a:ext cx="2839675" cy="14770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注意活动场所的地面是否整洁，周围环境有无噪声、空气等污染，活动时所用的玩具、材料、器械是否符合安全卫生要求。</a:t>
            </a:r>
            <a:endParaRPr sz="1600" dirty="0">
              <a:solidFill>
                <a:schemeClr val="bg1"/>
              </a:solidFill>
            </a:endParaRPr>
          </a:p>
        </p:txBody>
      </p:sp>
      <p:sp>
        <p:nvSpPr>
          <p:cNvPr id="24" name="TextBox 23"/>
          <p:cNvSpPr txBox="1"/>
          <p:nvPr/>
        </p:nvSpPr>
        <p:spPr>
          <a:xfrm>
            <a:off x="8400256" y="1633323"/>
            <a:ext cx="2839675" cy="221551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活动内容及方法应符合幼儿的年龄特点，注意动静交替，控制好幼儿的活动量；注意照顾特殊幼儿，如体弱儿应随天气变化及时增减衣物，使用吸汗巾等。</a:t>
            </a:r>
            <a:endParaRPr sz="1600" dirty="0">
              <a:solidFill>
                <a:schemeClr val="bg1"/>
              </a:solidFill>
            </a:endParaRPr>
          </a:p>
        </p:txBody>
      </p:sp>
      <p:sp>
        <p:nvSpPr>
          <p:cNvPr id="25" name="TextBox 24"/>
          <p:cNvSpPr txBox="1"/>
          <p:nvPr/>
        </p:nvSpPr>
        <p:spPr>
          <a:xfrm>
            <a:off x="1095446" y="4288140"/>
            <a:ext cx="2759861" cy="110744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外出游戏和散步前，要做好充分的准备，包括喝水、如厕、穿衣戴帽等，说明注意事项。</a:t>
            </a:r>
            <a:endParaRPr sz="1600" dirty="0">
              <a:solidFill>
                <a:schemeClr val="bg1"/>
              </a:solidFill>
            </a:endParaRPr>
          </a:p>
        </p:txBody>
      </p:sp>
      <p:sp>
        <p:nvSpPr>
          <p:cNvPr id="26" name="TextBox 25"/>
          <p:cNvSpPr txBox="1"/>
          <p:nvPr/>
        </p:nvSpPr>
        <p:spPr>
          <a:xfrm>
            <a:off x="8400256" y="4288140"/>
            <a:ext cx="2839675" cy="73850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集合和分散活动前要清点幼儿人数，防止走丢。</a:t>
            </a:r>
            <a:endParaRPr sz="1600" dirty="0">
              <a:solidFill>
                <a:schemeClr val="bg1"/>
              </a:solidFill>
            </a:endParaRPr>
          </a:p>
        </p:txBody>
      </p:sp>
      <p:sp>
        <p:nvSpPr>
          <p:cNvPr id="30" name="文本框 29"/>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35" name="组合 15"/>
          <p:cNvGrpSpPr/>
          <p:nvPr/>
        </p:nvGrpSpPr>
        <p:grpSpPr bwMode="auto">
          <a:xfrm>
            <a:off x="-39370" y="25400"/>
            <a:ext cx="5622290" cy="525780"/>
            <a:chOff x="6168776" y="1221671"/>
            <a:chExt cx="4455682" cy="606624"/>
          </a:xfrm>
        </p:grpSpPr>
        <p:sp>
          <p:nvSpPr>
            <p:cNvPr id="36" name="圆角矩形 3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幼儿园保育活动卫生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2" name="文本框 1"/>
          <p:cNvSpPr txBox="1"/>
          <p:nvPr/>
        </p:nvSpPr>
        <p:spPr>
          <a:xfrm>
            <a:off x="197485" y="939165"/>
            <a:ext cx="4093210" cy="583565"/>
          </a:xfrm>
          <a:prstGeom prst="rect">
            <a:avLst/>
          </a:prstGeom>
          <a:noFill/>
        </p:spPr>
        <p:txBody>
          <a:bodyPr wrap="square" rtlCol="0" anchor="t">
            <a:spAutoFit/>
          </a:bodyPr>
          <a:p>
            <a:r>
              <a:rPr lang="zh-CN" altLang="en-US" sz="3200">
                <a:solidFill>
                  <a:schemeClr val="bg1"/>
                </a:solidFill>
                <a:latin typeface="微软雅黑" panose="020B0503020204020204" pitchFamily="34" charset="-122"/>
                <a:ea typeface="微软雅黑" panose="020B0503020204020204" pitchFamily="34" charset="-122"/>
              </a:rPr>
              <a:t>五、户外活动卫生</a:t>
            </a:r>
            <a:endParaRPr lang="zh-CN" altLang="en-US" sz="3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repeatCount="2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anim calcmode="lin" valueType="num">
                                      <p:cBhvr>
                                        <p:cTn id="10" dur="400" fill="hold"/>
                                        <p:tgtEl>
                                          <p:spTgt spid="10"/>
                                        </p:tgtEl>
                                        <p:attrNameLst>
                                          <p:attrName>ppt_x</p:attrName>
                                        </p:attrNameLst>
                                      </p:cBhvr>
                                      <p:tavLst>
                                        <p:tav tm="0">
                                          <p:val>
                                            <p:fltVal val="0.5"/>
                                          </p:val>
                                        </p:tav>
                                        <p:tav tm="100000">
                                          <p:val>
                                            <p:strVal val="#ppt_x"/>
                                          </p:val>
                                        </p:tav>
                                      </p:tavLst>
                                    </p:anim>
                                    <p:anim calcmode="lin" valueType="num">
                                      <p:cBhvr>
                                        <p:cTn id="11" dur="4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repeatCount="2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400" fill="hold"/>
                                        <p:tgtEl>
                                          <p:spTgt spid="11"/>
                                        </p:tgtEl>
                                        <p:attrNameLst>
                                          <p:attrName>ppt_w</p:attrName>
                                        </p:attrNameLst>
                                      </p:cBhvr>
                                      <p:tavLst>
                                        <p:tav tm="0">
                                          <p:val>
                                            <p:fltVal val="0"/>
                                          </p:val>
                                        </p:tav>
                                        <p:tav tm="100000">
                                          <p:val>
                                            <p:strVal val="#ppt_w"/>
                                          </p:val>
                                        </p:tav>
                                      </p:tavLst>
                                    </p:anim>
                                    <p:anim calcmode="lin" valueType="num">
                                      <p:cBhvr>
                                        <p:cTn id="15" dur="400" fill="hold"/>
                                        <p:tgtEl>
                                          <p:spTgt spid="11"/>
                                        </p:tgtEl>
                                        <p:attrNameLst>
                                          <p:attrName>ppt_h</p:attrName>
                                        </p:attrNameLst>
                                      </p:cBhvr>
                                      <p:tavLst>
                                        <p:tav tm="0">
                                          <p:val>
                                            <p:fltVal val="0"/>
                                          </p:val>
                                        </p:tav>
                                        <p:tav tm="100000">
                                          <p:val>
                                            <p:strVal val="#ppt_h"/>
                                          </p:val>
                                        </p:tav>
                                      </p:tavLst>
                                    </p:anim>
                                    <p:animEffect transition="in" filter="fade">
                                      <p:cBhvr>
                                        <p:cTn id="16" dur="400"/>
                                        <p:tgtEl>
                                          <p:spTgt spid="11"/>
                                        </p:tgtEl>
                                      </p:cBhvr>
                                    </p:animEffect>
                                    <p:anim calcmode="lin" valueType="num">
                                      <p:cBhvr>
                                        <p:cTn id="17" dur="400" fill="hold"/>
                                        <p:tgtEl>
                                          <p:spTgt spid="11"/>
                                        </p:tgtEl>
                                        <p:attrNameLst>
                                          <p:attrName>ppt_x</p:attrName>
                                        </p:attrNameLst>
                                      </p:cBhvr>
                                      <p:tavLst>
                                        <p:tav tm="0">
                                          <p:val>
                                            <p:fltVal val="0.5"/>
                                          </p:val>
                                        </p:tav>
                                        <p:tav tm="100000">
                                          <p:val>
                                            <p:strVal val="#ppt_x"/>
                                          </p:val>
                                        </p:tav>
                                      </p:tavLst>
                                    </p:anim>
                                    <p:anim calcmode="lin" valueType="num">
                                      <p:cBhvr>
                                        <p:cTn id="18" dur="400" fill="hold"/>
                                        <p:tgtEl>
                                          <p:spTgt spid="11"/>
                                        </p:tgtEl>
                                        <p:attrNameLst>
                                          <p:attrName>ppt_y</p:attrName>
                                        </p:attrNameLst>
                                      </p:cBhvr>
                                      <p:tavLst>
                                        <p:tav tm="0">
                                          <p:val>
                                            <p:fltVal val="0.5"/>
                                          </p:val>
                                        </p:tav>
                                        <p:tav tm="100000">
                                          <p:val>
                                            <p:strVal val="#ppt_y"/>
                                          </p:val>
                                        </p:tav>
                                      </p:tavLst>
                                    </p:anim>
                                  </p:childTnLst>
                                </p:cTn>
                              </p:par>
                              <p:par>
                                <p:cTn id="19" presetID="53" presetClass="entr" presetSubtype="528" repeatCount="200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400" fill="hold"/>
                                        <p:tgtEl>
                                          <p:spTgt spid="15"/>
                                        </p:tgtEl>
                                        <p:attrNameLst>
                                          <p:attrName>ppt_w</p:attrName>
                                        </p:attrNameLst>
                                      </p:cBhvr>
                                      <p:tavLst>
                                        <p:tav tm="0">
                                          <p:val>
                                            <p:fltVal val="0"/>
                                          </p:val>
                                        </p:tav>
                                        <p:tav tm="100000">
                                          <p:val>
                                            <p:strVal val="#ppt_w"/>
                                          </p:val>
                                        </p:tav>
                                      </p:tavLst>
                                    </p:anim>
                                    <p:anim calcmode="lin" valueType="num">
                                      <p:cBhvr>
                                        <p:cTn id="22" dur="400" fill="hold"/>
                                        <p:tgtEl>
                                          <p:spTgt spid="15"/>
                                        </p:tgtEl>
                                        <p:attrNameLst>
                                          <p:attrName>ppt_h</p:attrName>
                                        </p:attrNameLst>
                                      </p:cBhvr>
                                      <p:tavLst>
                                        <p:tav tm="0">
                                          <p:val>
                                            <p:fltVal val="0"/>
                                          </p:val>
                                        </p:tav>
                                        <p:tav tm="100000">
                                          <p:val>
                                            <p:strVal val="#ppt_h"/>
                                          </p:val>
                                        </p:tav>
                                      </p:tavLst>
                                    </p:anim>
                                    <p:animEffect transition="in" filter="fade">
                                      <p:cBhvr>
                                        <p:cTn id="23" dur="400"/>
                                        <p:tgtEl>
                                          <p:spTgt spid="15"/>
                                        </p:tgtEl>
                                      </p:cBhvr>
                                    </p:animEffect>
                                    <p:anim calcmode="lin" valueType="num">
                                      <p:cBhvr>
                                        <p:cTn id="24" dur="400" fill="hold"/>
                                        <p:tgtEl>
                                          <p:spTgt spid="15"/>
                                        </p:tgtEl>
                                        <p:attrNameLst>
                                          <p:attrName>ppt_x</p:attrName>
                                        </p:attrNameLst>
                                      </p:cBhvr>
                                      <p:tavLst>
                                        <p:tav tm="0">
                                          <p:val>
                                            <p:fltVal val="0.5"/>
                                          </p:val>
                                        </p:tav>
                                        <p:tav tm="100000">
                                          <p:val>
                                            <p:strVal val="#ppt_x"/>
                                          </p:val>
                                        </p:tav>
                                      </p:tavLst>
                                    </p:anim>
                                    <p:anim calcmode="lin" valueType="num">
                                      <p:cBhvr>
                                        <p:cTn id="25" dur="400" fill="hold"/>
                                        <p:tgtEl>
                                          <p:spTgt spid="15"/>
                                        </p:tgtEl>
                                        <p:attrNameLst>
                                          <p:attrName>ppt_y</p:attrName>
                                        </p:attrNameLst>
                                      </p:cBhvr>
                                      <p:tavLst>
                                        <p:tav tm="0">
                                          <p:val>
                                            <p:fltVal val="0.5"/>
                                          </p:val>
                                        </p:tav>
                                        <p:tav tm="100000">
                                          <p:val>
                                            <p:strVal val="#ppt_y"/>
                                          </p:val>
                                        </p:tav>
                                      </p:tavLst>
                                    </p:anim>
                                  </p:childTnLst>
                                </p:cTn>
                              </p:par>
                              <p:par>
                                <p:cTn id="26" presetID="53" presetClass="entr" presetSubtype="528" repeatCount="200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400" fill="hold"/>
                                        <p:tgtEl>
                                          <p:spTgt spid="9"/>
                                        </p:tgtEl>
                                        <p:attrNameLst>
                                          <p:attrName>ppt_w</p:attrName>
                                        </p:attrNameLst>
                                      </p:cBhvr>
                                      <p:tavLst>
                                        <p:tav tm="0">
                                          <p:val>
                                            <p:fltVal val="0"/>
                                          </p:val>
                                        </p:tav>
                                        <p:tav tm="100000">
                                          <p:val>
                                            <p:strVal val="#ppt_w"/>
                                          </p:val>
                                        </p:tav>
                                      </p:tavLst>
                                    </p:anim>
                                    <p:anim calcmode="lin" valueType="num">
                                      <p:cBhvr>
                                        <p:cTn id="29" dur="400" fill="hold"/>
                                        <p:tgtEl>
                                          <p:spTgt spid="9"/>
                                        </p:tgtEl>
                                        <p:attrNameLst>
                                          <p:attrName>ppt_h</p:attrName>
                                        </p:attrNameLst>
                                      </p:cBhvr>
                                      <p:tavLst>
                                        <p:tav tm="0">
                                          <p:val>
                                            <p:fltVal val="0"/>
                                          </p:val>
                                        </p:tav>
                                        <p:tav tm="100000">
                                          <p:val>
                                            <p:strVal val="#ppt_h"/>
                                          </p:val>
                                        </p:tav>
                                      </p:tavLst>
                                    </p:anim>
                                    <p:animEffect transition="in" filter="fade">
                                      <p:cBhvr>
                                        <p:cTn id="30" dur="400"/>
                                        <p:tgtEl>
                                          <p:spTgt spid="9"/>
                                        </p:tgtEl>
                                      </p:cBhvr>
                                    </p:animEffect>
                                    <p:anim calcmode="lin" valueType="num">
                                      <p:cBhvr>
                                        <p:cTn id="31" dur="400" fill="hold"/>
                                        <p:tgtEl>
                                          <p:spTgt spid="9"/>
                                        </p:tgtEl>
                                        <p:attrNameLst>
                                          <p:attrName>ppt_x</p:attrName>
                                        </p:attrNameLst>
                                      </p:cBhvr>
                                      <p:tavLst>
                                        <p:tav tm="0">
                                          <p:val>
                                            <p:fltVal val="0.5"/>
                                          </p:val>
                                        </p:tav>
                                        <p:tav tm="100000">
                                          <p:val>
                                            <p:strVal val="#ppt_x"/>
                                          </p:val>
                                        </p:tav>
                                      </p:tavLst>
                                    </p:anim>
                                    <p:anim calcmode="lin" valueType="num">
                                      <p:cBhvr>
                                        <p:cTn id="32" dur="4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repeatCount="2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400" fill="hold"/>
                                        <p:tgtEl>
                                          <p:spTgt spid="12"/>
                                        </p:tgtEl>
                                        <p:attrNameLst>
                                          <p:attrName>ppt_w</p:attrName>
                                        </p:attrNameLst>
                                      </p:cBhvr>
                                      <p:tavLst>
                                        <p:tav tm="0">
                                          <p:val>
                                            <p:fltVal val="0"/>
                                          </p:val>
                                        </p:tav>
                                        <p:tav tm="100000">
                                          <p:val>
                                            <p:strVal val="#ppt_w"/>
                                          </p:val>
                                        </p:tav>
                                      </p:tavLst>
                                    </p:anim>
                                    <p:anim calcmode="lin" valueType="num">
                                      <p:cBhvr>
                                        <p:cTn id="36" dur="400" fill="hold"/>
                                        <p:tgtEl>
                                          <p:spTgt spid="12"/>
                                        </p:tgtEl>
                                        <p:attrNameLst>
                                          <p:attrName>ppt_h</p:attrName>
                                        </p:attrNameLst>
                                      </p:cBhvr>
                                      <p:tavLst>
                                        <p:tav tm="0">
                                          <p:val>
                                            <p:fltVal val="0"/>
                                          </p:val>
                                        </p:tav>
                                        <p:tav tm="100000">
                                          <p:val>
                                            <p:strVal val="#ppt_h"/>
                                          </p:val>
                                        </p:tav>
                                      </p:tavLst>
                                    </p:anim>
                                    <p:animEffect transition="in" filter="fade">
                                      <p:cBhvr>
                                        <p:cTn id="37" dur="400"/>
                                        <p:tgtEl>
                                          <p:spTgt spid="12"/>
                                        </p:tgtEl>
                                      </p:cBhvr>
                                    </p:animEffect>
                                    <p:anim calcmode="lin" valueType="num">
                                      <p:cBhvr>
                                        <p:cTn id="38" dur="400" fill="hold"/>
                                        <p:tgtEl>
                                          <p:spTgt spid="12"/>
                                        </p:tgtEl>
                                        <p:attrNameLst>
                                          <p:attrName>ppt_x</p:attrName>
                                        </p:attrNameLst>
                                      </p:cBhvr>
                                      <p:tavLst>
                                        <p:tav tm="0">
                                          <p:val>
                                            <p:fltVal val="0.5"/>
                                          </p:val>
                                        </p:tav>
                                        <p:tav tm="100000">
                                          <p:val>
                                            <p:strVal val="#ppt_x"/>
                                          </p:val>
                                        </p:tav>
                                      </p:tavLst>
                                    </p:anim>
                                    <p:anim calcmode="lin" valueType="num">
                                      <p:cBhvr>
                                        <p:cTn id="39" dur="400" fill="hold"/>
                                        <p:tgtEl>
                                          <p:spTgt spid="12"/>
                                        </p:tgtEl>
                                        <p:attrNameLst>
                                          <p:attrName>ppt_y</p:attrName>
                                        </p:attrNameLst>
                                      </p:cBhvr>
                                      <p:tavLst>
                                        <p:tav tm="0">
                                          <p:val>
                                            <p:fltVal val="0.5"/>
                                          </p:val>
                                        </p:tav>
                                        <p:tav tm="100000">
                                          <p:val>
                                            <p:strVal val="#ppt_y"/>
                                          </p:val>
                                        </p:tav>
                                      </p:tavLst>
                                    </p:anim>
                                  </p:childTnLst>
                                </p:cTn>
                              </p:par>
                              <p:par>
                                <p:cTn id="40" presetID="53" presetClass="entr" presetSubtype="528" repeatCount="200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400" fill="hold"/>
                                        <p:tgtEl>
                                          <p:spTgt spid="16"/>
                                        </p:tgtEl>
                                        <p:attrNameLst>
                                          <p:attrName>ppt_w</p:attrName>
                                        </p:attrNameLst>
                                      </p:cBhvr>
                                      <p:tavLst>
                                        <p:tav tm="0">
                                          <p:val>
                                            <p:fltVal val="0"/>
                                          </p:val>
                                        </p:tav>
                                        <p:tav tm="100000">
                                          <p:val>
                                            <p:strVal val="#ppt_w"/>
                                          </p:val>
                                        </p:tav>
                                      </p:tavLst>
                                    </p:anim>
                                    <p:anim calcmode="lin" valueType="num">
                                      <p:cBhvr>
                                        <p:cTn id="43" dur="400" fill="hold"/>
                                        <p:tgtEl>
                                          <p:spTgt spid="16"/>
                                        </p:tgtEl>
                                        <p:attrNameLst>
                                          <p:attrName>ppt_h</p:attrName>
                                        </p:attrNameLst>
                                      </p:cBhvr>
                                      <p:tavLst>
                                        <p:tav tm="0">
                                          <p:val>
                                            <p:fltVal val="0"/>
                                          </p:val>
                                        </p:tav>
                                        <p:tav tm="100000">
                                          <p:val>
                                            <p:strVal val="#ppt_h"/>
                                          </p:val>
                                        </p:tav>
                                      </p:tavLst>
                                    </p:anim>
                                    <p:animEffect transition="in" filter="fade">
                                      <p:cBhvr>
                                        <p:cTn id="44" dur="400"/>
                                        <p:tgtEl>
                                          <p:spTgt spid="16"/>
                                        </p:tgtEl>
                                      </p:cBhvr>
                                    </p:animEffect>
                                    <p:anim calcmode="lin" valueType="num">
                                      <p:cBhvr>
                                        <p:cTn id="45" dur="400" fill="hold"/>
                                        <p:tgtEl>
                                          <p:spTgt spid="16"/>
                                        </p:tgtEl>
                                        <p:attrNameLst>
                                          <p:attrName>ppt_x</p:attrName>
                                        </p:attrNameLst>
                                      </p:cBhvr>
                                      <p:tavLst>
                                        <p:tav tm="0">
                                          <p:val>
                                            <p:fltVal val="0.5"/>
                                          </p:val>
                                        </p:tav>
                                        <p:tav tm="100000">
                                          <p:val>
                                            <p:strVal val="#ppt_x"/>
                                          </p:val>
                                        </p:tav>
                                      </p:tavLst>
                                    </p:anim>
                                    <p:anim calcmode="lin" valueType="num">
                                      <p:cBhvr>
                                        <p:cTn id="46" dur="400" fill="hold"/>
                                        <p:tgtEl>
                                          <p:spTgt spid="16"/>
                                        </p:tgtEl>
                                        <p:attrNameLst>
                                          <p:attrName>ppt_y</p:attrName>
                                        </p:attrNameLst>
                                      </p:cBhvr>
                                      <p:tavLst>
                                        <p:tav tm="0">
                                          <p:val>
                                            <p:fltVal val="0.5"/>
                                          </p:val>
                                        </p:tav>
                                        <p:tav tm="100000">
                                          <p:val>
                                            <p:strVal val="#ppt_y"/>
                                          </p:val>
                                        </p:tav>
                                      </p:tavLst>
                                    </p:anim>
                                  </p:childTnLst>
                                </p:cTn>
                              </p:par>
                              <p:par>
                                <p:cTn id="47" presetID="53" presetClass="entr" presetSubtype="528" repeatCount="200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400" fill="hold"/>
                                        <p:tgtEl>
                                          <p:spTgt spid="8"/>
                                        </p:tgtEl>
                                        <p:attrNameLst>
                                          <p:attrName>ppt_w</p:attrName>
                                        </p:attrNameLst>
                                      </p:cBhvr>
                                      <p:tavLst>
                                        <p:tav tm="0">
                                          <p:val>
                                            <p:fltVal val="0"/>
                                          </p:val>
                                        </p:tav>
                                        <p:tav tm="100000">
                                          <p:val>
                                            <p:strVal val="#ppt_w"/>
                                          </p:val>
                                        </p:tav>
                                      </p:tavLst>
                                    </p:anim>
                                    <p:anim calcmode="lin" valueType="num">
                                      <p:cBhvr>
                                        <p:cTn id="50" dur="400" fill="hold"/>
                                        <p:tgtEl>
                                          <p:spTgt spid="8"/>
                                        </p:tgtEl>
                                        <p:attrNameLst>
                                          <p:attrName>ppt_h</p:attrName>
                                        </p:attrNameLst>
                                      </p:cBhvr>
                                      <p:tavLst>
                                        <p:tav tm="0">
                                          <p:val>
                                            <p:fltVal val="0"/>
                                          </p:val>
                                        </p:tav>
                                        <p:tav tm="100000">
                                          <p:val>
                                            <p:strVal val="#ppt_h"/>
                                          </p:val>
                                        </p:tav>
                                      </p:tavLst>
                                    </p:anim>
                                    <p:animEffect transition="in" filter="fade">
                                      <p:cBhvr>
                                        <p:cTn id="51" dur="400"/>
                                        <p:tgtEl>
                                          <p:spTgt spid="8"/>
                                        </p:tgtEl>
                                      </p:cBhvr>
                                    </p:animEffect>
                                    <p:anim calcmode="lin" valueType="num">
                                      <p:cBhvr>
                                        <p:cTn id="52" dur="400" fill="hold"/>
                                        <p:tgtEl>
                                          <p:spTgt spid="8"/>
                                        </p:tgtEl>
                                        <p:attrNameLst>
                                          <p:attrName>ppt_x</p:attrName>
                                        </p:attrNameLst>
                                      </p:cBhvr>
                                      <p:tavLst>
                                        <p:tav tm="0">
                                          <p:val>
                                            <p:fltVal val="0.5"/>
                                          </p:val>
                                        </p:tav>
                                        <p:tav tm="100000">
                                          <p:val>
                                            <p:strVal val="#ppt_x"/>
                                          </p:val>
                                        </p:tav>
                                      </p:tavLst>
                                    </p:anim>
                                    <p:anim calcmode="lin" valueType="num">
                                      <p:cBhvr>
                                        <p:cTn id="53" dur="4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repeatCount="200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400" fill="hold"/>
                                        <p:tgtEl>
                                          <p:spTgt spid="13"/>
                                        </p:tgtEl>
                                        <p:attrNameLst>
                                          <p:attrName>ppt_w</p:attrName>
                                        </p:attrNameLst>
                                      </p:cBhvr>
                                      <p:tavLst>
                                        <p:tav tm="0">
                                          <p:val>
                                            <p:fltVal val="0"/>
                                          </p:val>
                                        </p:tav>
                                        <p:tav tm="100000">
                                          <p:val>
                                            <p:strVal val="#ppt_w"/>
                                          </p:val>
                                        </p:tav>
                                      </p:tavLst>
                                    </p:anim>
                                    <p:anim calcmode="lin" valueType="num">
                                      <p:cBhvr>
                                        <p:cTn id="57" dur="400" fill="hold"/>
                                        <p:tgtEl>
                                          <p:spTgt spid="13"/>
                                        </p:tgtEl>
                                        <p:attrNameLst>
                                          <p:attrName>ppt_h</p:attrName>
                                        </p:attrNameLst>
                                      </p:cBhvr>
                                      <p:tavLst>
                                        <p:tav tm="0">
                                          <p:val>
                                            <p:fltVal val="0"/>
                                          </p:val>
                                        </p:tav>
                                        <p:tav tm="100000">
                                          <p:val>
                                            <p:strVal val="#ppt_h"/>
                                          </p:val>
                                        </p:tav>
                                      </p:tavLst>
                                    </p:anim>
                                    <p:animEffect transition="in" filter="fade">
                                      <p:cBhvr>
                                        <p:cTn id="58" dur="400"/>
                                        <p:tgtEl>
                                          <p:spTgt spid="13"/>
                                        </p:tgtEl>
                                      </p:cBhvr>
                                    </p:animEffect>
                                    <p:anim calcmode="lin" valueType="num">
                                      <p:cBhvr>
                                        <p:cTn id="59" dur="400" fill="hold"/>
                                        <p:tgtEl>
                                          <p:spTgt spid="13"/>
                                        </p:tgtEl>
                                        <p:attrNameLst>
                                          <p:attrName>ppt_x</p:attrName>
                                        </p:attrNameLst>
                                      </p:cBhvr>
                                      <p:tavLst>
                                        <p:tav tm="0">
                                          <p:val>
                                            <p:fltVal val="0.5"/>
                                          </p:val>
                                        </p:tav>
                                        <p:tav tm="100000">
                                          <p:val>
                                            <p:strVal val="#ppt_x"/>
                                          </p:val>
                                        </p:tav>
                                      </p:tavLst>
                                    </p:anim>
                                    <p:anim calcmode="lin" valueType="num">
                                      <p:cBhvr>
                                        <p:cTn id="60" dur="40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repeatCount="200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400" fill="hold"/>
                                        <p:tgtEl>
                                          <p:spTgt spid="17"/>
                                        </p:tgtEl>
                                        <p:attrNameLst>
                                          <p:attrName>ppt_w</p:attrName>
                                        </p:attrNameLst>
                                      </p:cBhvr>
                                      <p:tavLst>
                                        <p:tav tm="0">
                                          <p:val>
                                            <p:fltVal val="0"/>
                                          </p:val>
                                        </p:tav>
                                        <p:tav tm="100000">
                                          <p:val>
                                            <p:strVal val="#ppt_w"/>
                                          </p:val>
                                        </p:tav>
                                      </p:tavLst>
                                    </p:anim>
                                    <p:anim calcmode="lin" valueType="num">
                                      <p:cBhvr>
                                        <p:cTn id="64" dur="400" fill="hold"/>
                                        <p:tgtEl>
                                          <p:spTgt spid="17"/>
                                        </p:tgtEl>
                                        <p:attrNameLst>
                                          <p:attrName>ppt_h</p:attrName>
                                        </p:attrNameLst>
                                      </p:cBhvr>
                                      <p:tavLst>
                                        <p:tav tm="0">
                                          <p:val>
                                            <p:fltVal val="0"/>
                                          </p:val>
                                        </p:tav>
                                        <p:tav tm="100000">
                                          <p:val>
                                            <p:strVal val="#ppt_h"/>
                                          </p:val>
                                        </p:tav>
                                      </p:tavLst>
                                    </p:anim>
                                    <p:animEffect transition="in" filter="fade">
                                      <p:cBhvr>
                                        <p:cTn id="65" dur="400"/>
                                        <p:tgtEl>
                                          <p:spTgt spid="17"/>
                                        </p:tgtEl>
                                      </p:cBhvr>
                                    </p:animEffect>
                                    <p:anim calcmode="lin" valueType="num">
                                      <p:cBhvr>
                                        <p:cTn id="66" dur="400" fill="hold"/>
                                        <p:tgtEl>
                                          <p:spTgt spid="17"/>
                                        </p:tgtEl>
                                        <p:attrNameLst>
                                          <p:attrName>ppt_x</p:attrName>
                                        </p:attrNameLst>
                                      </p:cBhvr>
                                      <p:tavLst>
                                        <p:tav tm="0">
                                          <p:val>
                                            <p:fltVal val="0.5"/>
                                          </p:val>
                                        </p:tav>
                                        <p:tav tm="100000">
                                          <p:val>
                                            <p:strVal val="#ppt_x"/>
                                          </p:val>
                                        </p:tav>
                                      </p:tavLst>
                                    </p:anim>
                                    <p:anim calcmode="lin" valueType="num">
                                      <p:cBhvr>
                                        <p:cTn id="67" dur="400" fill="hold"/>
                                        <p:tgtEl>
                                          <p:spTgt spid="17"/>
                                        </p:tgtEl>
                                        <p:attrNameLst>
                                          <p:attrName>ppt_y</p:attrName>
                                        </p:attrNameLst>
                                      </p:cBhvr>
                                      <p:tavLst>
                                        <p:tav tm="0">
                                          <p:val>
                                            <p:fltVal val="0.5"/>
                                          </p:val>
                                        </p:tav>
                                        <p:tav tm="100000">
                                          <p:val>
                                            <p:strVal val="#ppt_y"/>
                                          </p:val>
                                        </p:tav>
                                      </p:tavLst>
                                    </p:anim>
                                  </p:childTnLst>
                                </p:cTn>
                              </p:par>
                              <p:par>
                                <p:cTn id="68" presetID="53" presetClass="entr" presetSubtype="528" repeatCount="200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400" fill="hold"/>
                                        <p:tgtEl>
                                          <p:spTgt spid="7"/>
                                        </p:tgtEl>
                                        <p:attrNameLst>
                                          <p:attrName>ppt_w</p:attrName>
                                        </p:attrNameLst>
                                      </p:cBhvr>
                                      <p:tavLst>
                                        <p:tav tm="0">
                                          <p:val>
                                            <p:fltVal val="0"/>
                                          </p:val>
                                        </p:tav>
                                        <p:tav tm="100000">
                                          <p:val>
                                            <p:strVal val="#ppt_w"/>
                                          </p:val>
                                        </p:tav>
                                      </p:tavLst>
                                    </p:anim>
                                    <p:anim calcmode="lin" valueType="num">
                                      <p:cBhvr>
                                        <p:cTn id="71" dur="400" fill="hold"/>
                                        <p:tgtEl>
                                          <p:spTgt spid="7"/>
                                        </p:tgtEl>
                                        <p:attrNameLst>
                                          <p:attrName>ppt_h</p:attrName>
                                        </p:attrNameLst>
                                      </p:cBhvr>
                                      <p:tavLst>
                                        <p:tav tm="0">
                                          <p:val>
                                            <p:fltVal val="0"/>
                                          </p:val>
                                        </p:tav>
                                        <p:tav tm="100000">
                                          <p:val>
                                            <p:strVal val="#ppt_h"/>
                                          </p:val>
                                        </p:tav>
                                      </p:tavLst>
                                    </p:anim>
                                    <p:animEffect transition="in" filter="fade">
                                      <p:cBhvr>
                                        <p:cTn id="72" dur="400"/>
                                        <p:tgtEl>
                                          <p:spTgt spid="7"/>
                                        </p:tgtEl>
                                      </p:cBhvr>
                                    </p:animEffect>
                                    <p:anim calcmode="lin" valueType="num">
                                      <p:cBhvr>
                                        <p:cTn id="73" dur="400" fill="hold"/>
                                        <p:tgtEl>
                                          <p:spTgt spid="7"/>
                                        </p:tgtEl>
                                        <p:attrNameLst>
                                          <p:attrName>ppt_x</p:attrName>
                                        </p:attrNameLst>
                                      </p:cBhvr>
                                      <p:tavLst>
                                        <p:tav tm="0">
                                          <p:val>
                                            <p:fltVal val="0.5"/>
                                          </p:val>
                                        </p:tav>
                                        <p:tav tm="100000">
                                          <p:val>
                                            <p:strVal val="#ppt_x"/>
                                          </p:val>
                                        </p:tav>
                                      </p:tavLst>
                                    </p:anim>
                                    <p:anim calcmode="lin" valueType="num">
                                      <p:cBhvr>
                                        <p:cTn id="74" dur="400" fill="hold"/>
                                        <p:tgtEl>
                                          <p:spTgt spid="7"/>
                                        </p:tgtEl>
                                        <p:attrNameLst>
                                          <p:attrName>ppt_y</p:attrName>
                                        </p:attrNameLst>
                                      </p:cBhvr>
                                      <p:tavLst>
                                        <p:tav tm="0">
                                          <p:val>
                                            <p:fltVal val="0.5"/>
                                          </p:val>
                                        </p:tav>
                                        <p:tav tm="100000">
                                          <p:val>
                                            <p:strVal val="#ppt_y"/>
                                          </p:val>
                                        </p:tav>
                                      </p:tavLst>
                                    </p:anim>
                                  </p:childTnLst>
                                </p:cTn>
                              </p:par>
                              <p:par>
                                <p:cTn id="75" presetID="53" presetClass="entr" presetSubtype="528" repeatCount="200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400" fill="hold"/>
                                        <p:tgtEl>
                                          <p:spTgt spid="14"/>
                                        </p:tgtEl>
                                        <p:attrNameLst>
                                          <p:attrName>ppt_w</p:attrName>
                                        </p:attrNameLst>
                                      </p:cBhvr>
                                      <p:tavLst>
                                        <p:tav tm="0">
                                          <p:val>
                                            <p:fltVal val="0"/>
                                          </p:val>
                                        </p:tav>
                                        <p:tav tm="100000">
                                          <p:val>
                                            <p:strVal val="#ppt_w"/>
                                          </p:val>
                                        </p:tav>
                                      </p:tavLst>
                                    </p:anim>
                                    <p:anim calcmode="lin" valueType="num">
                                      <p:cBhvr>
                                        <p:cTn id="78" dur="400" fill="hold"/>
                                        <p:tgtEl>
                                          <p:spTgt spid="14"/>
                                        </p:tgtEl>
                                        <p:attrNameLst>
                                          <p:attrName>ppt_h</p:attrName>
                                        </p:attrNameLst>
                                      </p:cBhvr>
                                      <p:tavLst>
                                        <p:tav tm="0">
                                          <p:val>
                                            <p:fltVal val="0"/>
                                          </p:val>
                                        </p:tav>
                                        <p:tav tm="100000">
                                          <p:val>
                                            <p:strVal val="#ppt_h"/>
                                          </p:val>
                                        </p:tav>
                                      </p:tavLst>
                                    </p:anim>
                                    <p:animEffect transition="in" filter="fade">
                                      <p:cBhvr>
                                        <p:cTn id="79" dur="400"/>
                                        <p:tgtEl>
                                          <p:spTgt spid="14"/>
                                        </p:tgtEl>
                                      </p:cBhvr>
                                    </p:animEffect>
                                    <p:anim calcmode="lin" valueType="num">
                                      <p:cBhvr>
                                        <p:cTn id="80" dur="400" fill="hold"/>
                                        <p:tgtEl>
                                          <p:spTgt spid="14"/>
                                        </p:tgtEl>
                                        <p:attrNameLst>
                                          <p:attrName>ppt_x</p:attrName>
                                        </p:attrNameLst>
                                      </p:cBhvr>
                                      <p:tavLst>
                                        <p:tav tm="0">
                                          <p:val>
                                            <p:fltVal val="0.5"/>
                                          </p:val>
                                        </p:tav>
                                        <p:tav tm="100000">
                                          <p:val>
                                            <p:strVal val="#ppt_x"/>
                                          </p:val>
                                        </p:tav>
                                      </p:tavLst>
                                    </p:anim>
                                    <p:anim calcmode="lin" valueType="num">
                                      <p:cBhvr>
                                        <p:cTn id="81" dur="400" fill="hold"/>
                                        <p:tgtEl>
                                          <p:spTgt spid="14"/>
                                        </p:tgtEl>
                                        <p:attrNameLst>
                                          <p:attrName>ppt_y</p:attrName>
                                        </p:attrNameLst>
                                      </p:cBhvr>
                                      <p:tavLst>
                                        <p:tav tm="0">
                                          <p:val>
                                            <p:fltVal val="0.5"/>
                                          </p:val>
                                        </p:tav>
                                        <p:tav tm="100000">
                                          <p:val>
                                            <p:strVal val="#ppt_y"/>
                                          </p:val>
                                        </p:tav>
                                      </p:tavLst>
                                    </p:anim>
                                  </p:childTnLst>
                                </p:cTn>
                              </p:par>
                              <p:par>
                                <p:cTn id="82" presetID="53" presetClass="entr" presetSubtype="528" repeatCount="200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400" fill="hold"/>
                                        <p:tgtEl>
                                          <p:spTgt spid="18"/>
                                        </p:tgtEl>
                                        <p:attrNameLst>
                                          <p:attrName>ppt_w</p:attrName>
                                        </p:attrNameLst>
                                      </p:cBhvr>
                                      <p:tavLst>
                                        <p:tav tm="0">
                                          <p:val>
                                            <p:fltVal val="0"/>
                                          </p:val>
                                        </p:tav>
                                        <p:tav tm="100000">
                                          <p:val>
                                            <p:strVal val="#ppt_w"/>
                                          </p:val>
                                        </p:tav>
                                      </p:tavLst>
                                    </p:anim>
                                    <p:anim calcmode="lin" valueType="num">
                                      <p:cBhvr>
                                        <p:cTn id="85" dur="400" fill="hold"/>
                                        <p:tgtEl>
                                          <p:spTgt spid="18"/>
                                        </p:tgtEl>
                                        <p:attrNameLst>
                                          <p:attrName>ppt_h</p:attrName>
                                        </p:attrNameLst>
                                      </p:cBhvr>
                                      <p:tavLst>
                                        <p:tav tm="0">
                                          <p:val>
                                            <p:fltVal val="0"/>
                                          </p:val>
                                        </p:tav>
                                        <p:tav tm="100000">
                                          <p:val>
                                            <p:strVal val="#ppt_h"/>
                                          </p:val>
                                        </p:tav>
                                      </p:tavLst>
                                    </p:anim>
                                    <p:animEffect transition="in" filter="fade">
                                      <p:cBhvr>
                                        <p:cTn id="86" dur="400"/>
                                        <p:tgtEl>
                                          <p:spTgt spid="18"/>
                                        </p:tgtEl>
                                      </p:cBhvr>
                                    </p:animEffect>
                                    <p:anim calcmode="lin" valueType="num">
                                      <p:cBhvr>
                                        <p:cTn id="87" dur="400" fill="hold"/>
                                        <p:tgtEl>
                                          <p:spTgt spid="18"/>
                                        </p:tgtEl>
                                        <p:attrNameLst>
                                          <p:attrName>ppt_x</p:attrName>
                                        </p:attrNameLst>
                                      </p:cBhvr>
                                      <p:tavLst>
                                        <p:tav tm="0">
                                          <p:val>
                                            <p:fltVal val="0.5"/>
                                          </p:val>
                                        </p:tav>
                                        <p:tav tm="100000">
                                          <p:val>
                                            <p:strVal val="#ppt_x"/>
                                          </p:val>
                                        </p:tav>
                                      </p:tavLst>
                                    </p:anim>
                                    <p:anim calcmode="lin" valueType="num">
                                      <p:cBhvr>
                                        <p:cTn id="88" dur="400" fill="hold"/>
                                        <p:tgtEl>
                                          <p:spTgt spid="18"/>
                                        </p:tgtEl>
                                        <p:attrNameLst>
                                          <p:attrName>ppt_y</p:attrName>
                                        </p:attrNameLst>
                                      </p:cBhvr>
                                      <p:tavLst>
                                        <p:tav tm="0">
                                          <p:val>
                                            <p:fltVal val="0.5"/>
                                          </p:val>
                                        </p:tav>
                                        <p:tav tm="100000">
                                          <p:val>
                                            <p:strVal val="#ppt_y"/>
                                          </p:val>
                                        </p:tav>
                                      </p:tavLst>
                                    </p:anim>
                                  </p:childTnLst>
                                </p:cTn>
                              </p:par>
                            </p:childTnLst>
                          </p:cTn>
                        </p:par>
                        <p:par>
                          <p:cTn id="89" fill="hold">
                            <p:stCondLst>
                              <p:cond delay="500"/>
                            </p:stCondLst>
                            <p:childTnLst>
                              <p:par>
                                <p:cTn id="90" presetID="22" presetClass="entr" presetSubtype="2"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right)">
                                      <p:cBhvr>
                                        <p:cTn id="92" dur="500"/>
                                        <p:tgtEl>
                                          <p:spTgt spid="1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right)">
                                      <p:cBhvr>
                                        <p:cTn id="98" dur="500"/>
                                        <p:tgtEl>
                                          <p:spTgt spid="2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down)">
                                      <p:cBhvr>
                                        <p:cTn id="106" dur="75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additive="base">
                                        <p:cTn id="111" dur="500" fill="hold"/>
                                        <p:tgtEl>
                                          <p:spTgt spid="35"/>
                                        </p:tgtEl>
                                        <p:attrNameLst>
                                          <p:attrName>ppt_x</p:attrName>
                                        </p:attrNameLst>
                                      </p:cBhvr>
                                      <p:tavLst>
                                        <p:tav tm="0">
                                          <p:val>
                                            <p:strVal val="0-#ppt_w/2"/>
                                          </p:val>
                                        </p:tav>
                                        <p:tav tm="100000">
                                          <p:val>
                                            <p:strVal val="#ppt_x"/>
                                          </p:val>
                                        </p:tav>
                                      </p:tavLst>
                                    </p:anim>
                                    <p:anim calcmode="lin" valueType="num">
                                      <p:cBhvr additive="base">
                                        <p:cTn id="1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P spid="19" grpId="0"/>
      <p:bldP spid="24" grpId="0"/>
      <p:bldP spid="25" grpId="0"/>
      <p:bldP spid="26"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572770"/>
            <a:ext cx="3596640" cy="746125"/>
          </a:xfrm>
        </p:spPr>
        <p:txBody>
          <a:bodyPr/>
          <a:p>
            <a:r>
              <a:rPr>
                <a:solidFill>
                  <a:schemeClr val="bg1"/>
                </a:solidFill>
              </a:rPr>
              <a:t>六、入园与离园</a:t>
            </a:r>
            <a:endParaRPr>
              <a:solidFill>
                <a:schemeClr val="bg1"/>
              </a:solidFill>
            </a:endParaRPr>
          </a:p>
        </p:txBody>
      </p:sp>
      <p:sp>
        <p:nvSpPr>
          <p:cNvPr id="10" name="文本框 9"/>
          <p:cNvSpPr txBox="1"/>
          <p:nvPr/>
        </p:nvSpPr>
        <p:spPr>
          <a:xfrm>
            <a:off x="544195" y="1061085"/>
            <a:ext cx="10629900" cy="1660525"/>
          </a:xfrm>
          <a:prstGeom prst="rect">
            <a:avLst/>
          </a:prstGeom>
          <a:noFill/>
        </p:spPr>
        <p:txBody>
          <a:bodyPr wrap="square" rtlCol="0" anchor="t">
            <a:spAutoFit/>
          </a:bodyPr>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幼儿来园时教师和保健医生应做好接待和晨检工作，及时向家长了解幼儿的健康状况。离园前教师可组织一些室内较为安静的桌面游戏，在离园时引导幼儿将玩具收拾好，并穿好衣服等候家长来接。</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35" name="组合 15"/>
          <p:cNvGrpSpPr/>
          <p:nvPr/>
        </p:nvGrpSpPr>
        <p:grpSpPr bwMode="auto">
          <a:xfrm>
            <a:off x="-39370" y="25400"/>
            <a:ext cx="5622290" cy="525780"/>
            <a:chOff x="6168776" y="1221671"/>
            <a:chExt cx="4455682" cy="606624"/>
          </a:xfrm>
        </p:grpSpPr>
        <p:sp>
          <p:nvSpPr>
            <p:cNvPr id="36" name="圆角矩形 3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幼儿园保育活动卫生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pic>
        <p:nvPicPr>
          <p:cNvPr id="4" name="图片 3"/>
          <p:cNvPicPr>
            <a:picLocks noChangeAspect="1"/>
          </p:cNvPicPr>
          <p:nvPr/>
        </p:nvPicPr>
        <p:blipFill>
          <a:blip r:embed="rId1"/>
          <a:stretch>
            <a:fillRect/>
          </a:stretch>
        </p:blipFill>
        <p:spPr>
          <a:xfrm>
            <a:off x="223520" y="3034030"/>
            <a:ext cx="5805805" cy="3281045"/>
          </a:xfrm>
          <a:prstGeom prst="rect">
            <a:avLst/>
          </a:prstGeom>
        </p:spPr>
      </p:pic>
      <p:pic>
        <p:nvPicPr>
          <p:cNvPr id="3" name="图片 2"/>
          <p:cNvPicPr>
            <a:picLocks noChangeAspect="1"/>
          </p:cNvPicPr>
          <p:nvPr/>
        </p:nvPicPr>
        <p:blipFill>
          <a:blip r:embed="rId2"/>
          <a:stretch>
            <a:fillRect/>
          </a:stretch>
        </p:blipFill>
        <p:spPr>
          <a:xfrm>
            <a:off x="6612255" y="3034030"/>
            <a:ext cx="4561840" cy="3171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3"/>
          <p:cNvSpPr/>
          <p:nvPr/>
        </p:nvSpPr>
        <p:spPr>
          <a:xfrm>
            <a:off x="3516291" y="1892829"/>
            <a:ext cx="3480328" cy="2884688"/>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4" name="椭圆 5"/>
          <p:cNvSpPr/>
          <p:nvPr/>
        </p:nvSpPr>
        <p:spPr>
          <a:xfrm>
            <a:off x="6189524" y="3272710"/>
            <a:ext cx="2659261" cy="2204141"/>
          </a:xfrm>
          <a:custGeom>
            <a:avLst/>
            <a:gdLst/>
            <a:ahLst/>
            <a:cxnLst/>
            <a:rect l="l" t="t"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gradFill>
            <a:gsLst>
              <a:gs pos="0">
                <a:srgbClr val="14CD68"/>
              </a:gs>
              <a:gs pos="100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TextBox 10"/>
          <p:cNvSpPr txBox="1"/>
          <p:nvPr/>
        </p:nvSpPr>
        <p:spPr>
          <a:xfrm>
            <a:off x="3858334" y="3028209"/>
            <a:ext cx="2299970" cy="535940"/>
          </a:xfrm>
          <a:prstGeom prst="rect">
            <a:avLst/>
          </a:prstGeom>
          <a:noFill/>
        </p:spPr>
        <p:txBody>
          <a:bodyPr wrap="none" lIns="121917" tIns="60958" rIns="121917" bIns="60958">
            <a:spAutoFit/>
          </a:bodyPr>
          <a:lstStyle/>
          <a:p>
            <a:pPr algn="ctr">
              <a:defRPr/>
            </a:pPr>
            <a:r>
              <a:rPr lang="zh-CN" altLang="en-US" sz="2700" b="1" dirty="0" smtClean="0">
                <a:solidFill>
                  <a:schemeClr val="bg1"/>
                </a:solidFill>
                <a:latin typeface="微软雅黑" panose="020B0503020204020204" pitchFamily="34" charset="-122"/>
                <a:ea typeface="微软雅黑" panose="020B0503020204020204" pitchFamily="34" charset="-122"/>
              </a:rPr>
              <a:t>游戏活动卫生</a:t>
            </a:r>
            <a:endParaRPr lang="zh-CN" altLang="en-US" sz="2700" b="1" dirty="0" smtClean="0">
              <a:solidFill>
                <a:schemeClr val="bg1"/>
              </a:solidFill>
              <a:latin typeface="微软雅黑" panose="020B0503020204020204" pitchFamily="34" charset="-122"/>
              <a:ea typeface="微软雅黑" panose="020B0503020204020204" pitchFamily="34" charset="-122"/>
            </a:endParaRPr>
          </a:p>
        </p:txBody>
      </p:sp>
      <p:sp>
        <p:nvSpPr>
          <p:cNvPr id="29" name="TextBox 12"/>
          <p:cNvSpPr txBox="1"/>
          <p:nvPr/>
        </p:nvSpPr>
        <p:spPr>
          <a:xfrm>
            <a:off x="6790392" y="4088223"/>
            <a:ext cx="1842770" cy="443230"/>
          </a:xfrm>
          <a:prstGeom prst="rect">
            <a:avLst/>
          </a:prstGeom>
          <a:noFill/>
        </p:spPr>
        <p:txBody>
          <a:bodyPr wrap="none" lIns="121917" tIns="60958" rIns="121917" bIns="60958">
            <a:spAutoFit/>
          </a:bodyPr>
          <a:lstStyle/>
          <a:p>
            <a:pPr algn="ctr">
              <a:defRPr/>
            </a:pPr>
            <a:r>
              <a:rPr lang="zh-CN" altLang="en-US" sz="2100" b="1" dirty="0" smtClean="0">
                <a:solidFill>
                  <a:schemeClr val="bg1"/>
                </a:solidFill>
                <a:latin typeface="微软雅黑" panose="020B0503020204020204" pitchFamily="34" charset="-122"/>
                <a:ea typeface="微软雅黑" panose="020B0503020204020204" pitchFamily="34" charset="-122"/>
              </a:rPr>
              <a:t>教学活动卫生</a:t>
            </a:r>
            <a:endParaRPr lang="zh-CN" altLang="en-US" sz="2100" b="1" dirty="0" smtClean="0">
              <a:solidFill>
                <a:schemeClr val="bg1"/>
              </a:solidFill>
              <a:latin typeface="微软雅黑" panose="020B0503020204020204" pitchFamily="34" charset="-122"/>
              <a:ea typeface="微软雅黑" panose="020B0503020204020204" pitchFamily="34" charset="-122"/>
            </a:endParaRPr>
          </a:p>
        </p:txBody>
      </p:sp>
      <p:sp>
        <p:nvSpPr>
          <p:cNvPr id="31" name="椭圆 30"/>
          <p:cNvSpPr/>
          <p:nvPr/>
        </p:nvSpPr>
        <p:spPr>
          <a:xfrm>
            <a:off x="3628740" y="2001104"/>
            <a:ext cx="768085" cy="76808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3200" dirty="0" smtClean="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32" name="椭圆 31"/>
          <p:cNvSpPr/>
          <p:nvPr/>
        </p:nvSpPr>
        <p:spPr>
          <a:xfrm>
            <a:off x="8270888" y="3316896"/>
            <a:ext cx="620445" cy="62044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400" dirty="0" smtClean="0">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35" name="组合 15"/>
          <p:cNvGrpSpPr/>
          <p:nvPr/>
        </p:nvGrpSpPr>
        <p:grpSpPr bwMode="auto">
          <a:xfrm>
            <a:off x="-94615" y="62230"/>
            <a:ext cx="5622290" cy="525780"/>
            <a:chOff x="6134556" y="1233393"/>
            <a:chExt cx="4455682" cy="606624"/>
          </a:xfrm>
        </p:grpSpPr>
        <p:sp>
          <p:nvSpPr>
            <p:cNvPr id="36" name="圆角矩形 35"/>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strVal val="4*#ppt_w"/>
                                          </p:val>
                                        </p:tav>
                                        <p:tav tm="100000">
                                          <p:val>
                                            <p:strVal val="#ppt_w"/>
                                          </p:val>
                                        </p:tav>
                                      </p:tavLst>
                                    </p:anim>
                                    <p:anim calcmode="lin" valueType="num">
                                      <p:cBhvr>
                                        <p:cTn id="17" dur="500" fill="hold"/>
                                        <p:tgtEl>
                                          <p:spTgt spid="31"/>
                                        </p:tgtEl>
                                        <p:attrNameLst>
                                          <p:attrName>ppt_h</p:attrName>
                                        </p:attrNameLst>
                                      </p:cBhvr>
                                      <p:tavLst>
                                        <p:tav tm="0">
                                          <p:val>
                                            <p:strVal val="4*#ppt_h"/>
                                          </p:val>
                                        </p:tav>
                                        <p:tav tm="100000">
                                          <p:val>
                                            <p:strVal val="#ppt_h"/>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1500"/>
                            </p:stCondLst>
                            <p:childTnLst>
                              <p:par>
                                <p:cTn id="25" presetID="23" presetClass="entr" presetSubtype="3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strVal val="4*#ppt_w"/>
                                          </p:val>
                                        </p:tav>
                                        <p:tav tm="100000">
                                          <p:val>
                                            <p:strVal val="#ppt_w"/>
                                          </p:val>
                                        </p:tav>
                                      </p:tavLst>
                                    </p:anim>
                                    <p:anim calcmode="lin" valueType="num">
                                      <p:cBhvr>
                                        <p:cTn id="28" dur="500" fill="hold"/>
                                        <p:tgtEl>
                                          <p:spTgt spid="32"/>
                                        </p:tgtEl>
                                        <p:attrNameLst>
                                          <p:attrName>ppt_h</p:attrName>
                                        </p:attrNameLst>
                                      </p:cBhvr>
                                      <p:tavLst>
                                        <p:tav tm="0">
                                          <p:val>
                                            <p:strVal val="4*#ppt_h"/>
                                          </p:val>
                                        </p:tav>
                                        <p:tav tm="100000">
                                          <p:val>
                                            <p:strVal val="#ppt_h"/>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75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0-#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7" grpId="0"/>
      <p:bldP spid="29" grpId="0"/>
      <p:bldP spid="31" grpId="0" bldLvl="0" animBg="1"/>
      <p:bldP spid="32" grpId="0" bldLvl="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1251312" y="5740367"/>
            <a:ext cx="3744416"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10845" y="1395730"/>
            <a:ext cx="7202805" cy="799465"/>
          </a:xfrm>
          <a:prstGeom prst="roundRect">
            <a:avLst/>
          </a:prstGeom>
          <a:solidFill>
            <a:schemeClr val="accent5">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a:p>
            <a:pPr algn="ctr"/>
            <a:endParaRPr lang="zh-CN" altLang="en-US"/>
          </a:p>
        </p:txBody>
      </p:sp>
      <p:sp>
        <p:nvSpPr>
          <p:cNvPr id="37" name="圆角矩形 36"/>
          <p:cNvSpPr/>
          <p:nvPr/>
        </p:nvSpPr>
        <p:spPr>
          <a:xfrm>
            <a:off x="3615055" y="2332355"/>
            <a:ext cx="7183120" cy="798195"/>
          </a:xfrm>
          <a:prstGeom prst="roundRect">
            <a:avLst/>
          </a:prstGeom>
          <a:solidFill>
            <a:schemeClr val="accent5">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p:txBody>
      </p:sp>
      <p:sp>
        <p:nvSpPr>
          <p:cNvPr id="39" name="圆角矩形 38"/>
          <p:cNvSpPr/>
          <p:nvPr/>
        </p:nvSpPr>
        <p:spPr>
          <a:xfrm>
            <a:off x="528320" y="3278505"/>
            <a:ext cx="7099935" cy="1016000"/>
          </a:xfrm>
          <a:prstGeom prst="roundRect">
            <a:avLst/>
          </a:prstGeom>
          <a:solidFill>
            <a:schemeClr val="accent5">
              <a:lumMod val="60000"/>
              <a:lumOff val="4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0" name="圆角矩形 39"/>
          <p:cNvSpPr/>
          <p:nvPr/>
        </p:nvSpPr>
        <p:spPr>
          <a:xfrm>
            <a:off x="2747645" y="4533900"/>
            <a:ext cx="7073900" cy="799465"/>
          </a:xfrm>
          <a:prstGeom prst="roundRect">
            <a:avLst/>
          </a:prstGeom>
          <a:solidFill>
            <a:schemeClr val="accent5">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1" name="圆角矩形 40"/>
          <p:cNvSpPr/>
          <p:nvPr/>
        </p:nvSpPr>
        <p:spPr>
          <a:xfrm>
            <a:off x="1167765" y="5598795"/>
            <a:ext cx="7100570" cy="799465"/>
          </a:xfrm>
          <a:prstGeom prst="roundRect">
            <a:avLst/>
          </a:prstGeom>
          <a:solidFill>
            <a:schemeClr val="accent5">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2" name="TextBox 23"/>
          <p:cNvSpPr txBox="1"/>
          <p:nvPr/>
        </p:nvSpPr>
        <p:spPr>
          <a:xfrm>
            <a:off x="1139190" y="1763395"/>
            <a:ext cx="6243320" cy="276860"/>
          </a:xfrm>
          <a:prstGeom prst="rect">
            <a:avLst/>
          </a:prstGeom>
          <a:noFill/>
        </p:spPr>
        <p:txBody>
          <a:bodyPr wrap="square" lIns="0" tIns="0" rIns="0" bIns="0" rtlCol="0">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幼儿园应保证幼儿每天都有充足的游戏时间。</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4" name="TextBox 25"/>
          <p:cNvSpPr txBox="1"/>
          <p:nvPr/>
        </p:nvSpPr>
        <p:spPr>
          <a:xfrm>
            <a:off x="3836670" y="2408555"/>
            <a:ext cx="6939915" cy="553720"/>
          </a:xfrm>
          <a:prstGeom prst="rect">
            <a:avLst/>
          </a:prstGeom>
          <a:noFill/>
        </p:spPr>
        <p:txBody>
          <a:bodyPr wrap="square" lIns="0" tIns="0" rIns="0" bIns="0" rtlCol="0">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游戏场所要通风良好、空气新鲜，采光或照明良好。活动量大的游戏尽量安排在户外进行，以便在游戏时得到充足的阳光和新鲜的空气。</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6" name="TextBox 27"/>
          <p:cNvSpPr txBox="1"/>
          <p:nvPr/>
        </p:nvSpPr>
        <p:spPr>
          <a:xfrm>
            <a:off x="693420" y="3425825"/>
            <a:ext cx="6677660" cy="830580"/>
          </a:xfrm>
          <a:prstGeom prst="rect">
            <a:avLst/>
          </a:prstGeom>
          <a:noFill/>
        </p:spPr>
        <p:txBody>
          <a:bodyPr wrap="square" lIns="0" tIns="0" rIns="0" bIns="0" rtlCol="0">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游戏场地应保持清洁，游戏活动前可根据需要洒水或湿擦地板，以免尘土飞扬；游戏场地应平整，周围无危险物，附近也不能存在会导致意外的物品。</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 name="TextBox 28"/>
          <p:cNvSpPr txBox="1"/>
          <p:nvPr/>
        </p:nvSpPr>
        <p:spPr>
          <a:xfrm>
            <a:off x="2857500" y="4671060"/>
            <a:ext cx="6678295" cy="553720"/>
          </a:xfrm>
          <a:prstGeom prst="rect">
            <a:avLst/>
          </a:prstGeom>
          <a:noFill/>
        </p:spPr>
        <p:txBody>
          <a:bodyPr wrap="square" lIns="0" tIns="0" rIns="0" bIns="0" rtlCol="0">
            <a:spAutoFit/>
          </a:bodyPr>
          <a:lstStyle/>
          <a:p>
            <a:pPr algn="just"/>
            <a:r>
              <a:rPr lang="zh-CN" altLang="en-US" dirty="0">
                <a:solidFill>
                  <a:schemeClr val="tx1"/>
                </a:solidFill>
                <a:latin typeface="微软雅黑" panose="020B0503020204020204" pitchFamily="34" charset="-122"/>
                <a:ea typeface="微软雅黑" panose="020B0503020204020204" pitchFamily="34" charset="-122"/>
              </a:rPr>
              <a:t>游戏前应根据游戏类型、内容和气温情况给幼儿增减衣服，以免着凉或受热。</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8" name="TextBox 29"/>
          <p:cNvSpPr txBox="1"/>
          <p:nvPr/>
        </p:nvSpPr>
        <p:spPr>
          <a:xfrm>
            <a:off x="1548765" y="5859780"/>
            <a:ext cx="6217285" cy="276860"/>
          </a:xfrm>
          <a:prstGeom prst="rect">
            <a:avLst/>
          </a:prstGeom>
          <a:noFill/>
        </p:spPr>
        <p:txBody>
          <a:bodyPr wrap="square" lIns="0" tIns="0" rIns="0" bIns="0" rtlCol="0">
            <a:spAutoFit/>
          </a:bodyPr>
          <a:lstStyle/>
          <a:p>
            <a:pPr algn="just"/>
            <a:r>
              <a:rPr lang="zh-CN" altLang="en-US" dirty="0">
                <a:solidFill>
                  <a:schemeClr val="tx1"/>
                </a:solidFill>
                <a:latin typeface="微软雅黑" panose="020B0503020204020204" pitchFamily="34" charset="-122"/>
                <a:ea typeface="微软雅黑" panose="020B0503020204020204" pitchFamily="34" charset="-122"/>
              </a:rPr>
              <a:t>幼儿在游戏中使用的玩具和材料要经常消毒，以免传播疾病。</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2" name="组合 15"/>
          <p:cNvGrpSpPr/>
          <p:nvPr/>
        </p:nvGrpSpPr>
        <p:grpSpPr bwMode="auto">
          <a:xfrm>
            <a:off x="-94615" y="62230"/>
            <a:ext cx="5622290" cy="525780"/>
            <a:chOff x="6134556" y="1233393"/>
            <a:chExt cx="4455682" cy="606624"/>
          </a:xfrm>
        </p:grpSpPr>
        <p:sp>
          <p:nvSpPr>
            <p:cNvPr id="3" name="圆角矩形 2"/>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4"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7" name="TextBox 6"/>
          <p:cNvSpPr txBox="1"/>
          <p:nvPr/>
        </p:nvSpPr>
        <p:spPr>
          <a:xfrm>
            <a:off x="410845" y="796925"/>
            <a:ext cx="3425825" cy="43053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800" b="0" dirty="0">
                <a:solidFill>
                  <a:schemeClr val="bg1">
                    <a:lumMod val="50000"/>
                  </a:schemeClr>
                </a:solidFill>
              </a:rPr>
              <a:t>一、游戏活动卫生</a:t>
            </a:r>
            <a:endParaRPr lang="zh-CN" altLang="en-US" sz="2800" b="0" dirty="0">
              <a:solidFill>
                <a:schemeClr val="bg1">
                  <a:lumMod val="50000"/>
                </a:schemeClr>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300"/>
                                        <p:tgtEl>
                                          <p:spTgt spid="4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300"/>
                                        <p:tgtEl>
                                          <p:spTgt spid="3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300"/>
                                        <p:tgtEl>
                                          <p:spTgt spid="4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300"/>
                                        <p:tgtEl>
                                          <p:spTgt spid="3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300"/>
                                        <p:tgtEl>
                                          <p:spTgt spid="4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300"/>
                                        <p:tgtEl>
                                          <p:spTgt spid="3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300"/>
                                        <p:tgtEl>
                                          <p:spTgt spid="4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300"/>
                                        <p:tgtEl>
                                          <p:spTgt spid="4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300"/>
                                        <p:tgtEl>
                                          <p:spTgt spid="4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3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75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0-#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righ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7" grpId="0" bldLvl="0" animBg="1"/>
      <p:bldP spid="39" grpId="0" bldLvl="0" animBg="1"/>
      <p:bldP spid="40" grpId="0" bldLvl="0" animBg="1"/>
      <p:bldP spid="41" grpId="0" bldLvl="0" animBg="1"/>
      <p:bldP spid="42" grpId="0"/>
      <p:bldP spid="44" grpId="0"/>
      <p:bldP spid="46" grpId="0"/>
      <p:bldP spid="47" grpId="0"/>
      <p:bldP spid="48" grpId="0"/>
      <p:bldP spid="5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960" y="948690"/>
            <a:ext cx="3425825" cy="43053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800" b="0" dirty="0">
                <a:solidFill>
                  <a:schemeClr val="bg1">
                    <a:lumMod val="50000"/>
                  </a:schemeClr>
                </a:solidFill>
              </a:rPr>
              <a:t>二、教学活动卫生</a:t>
            </a:r>
            <a:endParaRPr lang="zh-CN" altLang="en-US" sz="2800" b="0" dirty="0">
              <a:solidFill>
                <a:schemeClr val="bg1">
                  <a:lumMod val="50000"/>
                </a:schemeClr>
              </a:solidFill>
            </a:endParaRPr>
          </a:p>
        </p:txBody>
      </p:sp>
      <p:grpSp>
        <p:nvGrpSpPr>
          <p:cNvPr id="9" name="组合 8"/>
          <p:cNvGrpSpPr/>
          <p:nvPr/>
        </p:nvGrpSpPr>
        <p:grpSpPr>
          <a:xfrm>
            <a:off x="1391286" y="3040001"/>
            <a:ext cx="4671483" cy="1746251"/>
            <a:chOff x="1042988" y="2273002"/>
            <a:chExt cx="3503612" cy="1309688"/>
          </a:xfrm>
        </p:grpSpPr>
        <p:sp>
          <p:nvSpPr>
            <p:cNvPr id="10" name="Freeform 7"/>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chemeClr val="bg2">
                <a:lumMod val="60000"/>
                <a:lumOff val="40000"/>
              </a:schemeClr>
            </a:solidFill>
            <a:ln>
              <a:noFill/>
            </a:ln>
          </p:spPr>
          <p:txBody>
            <a:bodyPr vert="horz" wrap="square" lIns="91440" tIns="45720" rIns="91440" bIns="45720" numCol="1" anchor="t" anchorCtr="0" compatLnSpc="1"/>
            <a:lstStyle/>
            <a:p>
              <a:endParaRPr lang="zh-CN" altLang="en-US"/>
            </a:p>
          </p:txBody>
        </p:sp>
        <p:sp>
          <p:nvSpPr>
            <p:cNvPr id="11" name="TextBox 10"/>
            <p:cNvSpPr txBox="1"/>
            <p:nvPr/>
          </p:nvSpPr>
          <p:spPr>
            <a:xfrm>
              <a:off x="1749987" y="2493615"/>
              <a:ext cx="2088231" cy="345281"/>
            </a:xfrm>
            <a:prstGeom prst="rect">
              <a:avLst/>
            </a:prstGeom>
            <a:noFill/>
          </p:spPr>
          <p:txBody>
            <a:bodyPr wrap="square" rtlCol="0">
              <a:spAutoFit/>
            </a:bodyPr>
            <a:lstStyle/>
            <a:p>
              <a:pPr algn="just"/>
              <a:r>
                <a:rPr lang="zh-CN" altLang="en-US" sz="2400" dirty="0">
                  <a:solidFill>
                    <a:schemeClr val="tx1"/>
                  </a:solidFill>
                  <a:latin typeface="微软雅黑" panose="020B0503020204020204" pitchFamily="34" charset="-122"/>
                  <a:ea typeface="微软雅黑" panose="020B0503020204020204" pitchFamily="34" charset="-122"/>
                </a:rPr>
                <a:t> 体育教学卫生</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1151814" y="2393960"/>
              <a:ext cx="578524" cy="496290"/>
            </a:xfrm>
            <a:prstGeom prst="rect">
              <a:avLst/>
            </a:prstGeom>
          </p:spPr>
          <p:txBody>
            <a:bodyPr wrap="none">
              <a:spAutoFit/>
            </a:bodyPr>
            <a:lstStyle/>
            <a:p>
              <a:r>
                <a:rPr lang="en-US" altLang="zh-CN" sz="3700" b="1" dirty="0">
                  <a:solidFill>
                    <a:schemeClr val="bg1"/>
                  </a:solidFill>
                  <a:latin typeface="微软雅黑" panose="020B0503020204020204" pitchFamily="34" charset="-122"/>
                  <a:ea typeface="微软雅黑" panose="020B0503020204020204" pitchFamily="34" charset="-122"/>
                </a:rPr>
                <a:t>01</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390651" y="4441659"/>
            <a:ext cx="4671483" cy="1746251"/>
            <a:chOff x="1042988" y="3331865"/>
            <a:chExt cx="3503612" cy="1309688"/>
          </a:xfrm>
          <a:solidFill>
            <a:srgbClr val="92D050"/>
          </a:solidFill>
        </p:grpSpPr>
        <p:sp>
          <p:nvSpPr>
            <p:cNvPr id="14" name="Freeform 8"/>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1760203" y="3580010"/>
              <a:ext cx="2088231" cy="345281"/>
            </a:xfrm>
            <a:prstGeom prst="rect">
              <a:avLst/>
            </a:prstGeom>
            <a:grp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tx1"/>
                  </a:solidFill>
                </a:rPr>
                <a:t>阅读卫生</a:t>
              </a:r>
              <a:endParaRPr lang="zh-CN" altLang="en-US" sz="2400" dirty="0">
                <a:solidFill>
                  <a:schemeClr val="tx1"/>
                </a:solidFill>
              </a:endParaRPr>
            </a:p>
          </p:txBody>
        </p:sp>
        <p:sp>
          <p:nvSpPr>
            <p:cNvPr id="16" name="矩形 15"/>
            <p:cNvSpPr/>
            <p:nvPr/>
          </p:nvSpPr>
          <p:spPr>
            <a:xfrm>
              <a:off x="1151814" y="3445916"/>
              <a:ext cx="578524" cy="496290"/>
            </a:xfrm>
            <a:prstGeom prst="rect">
              <a:avLst/>
            </a:prstGeom>
            <a:grpFill/>
          </p:spPr>
          <p:txBody>
            <a:bodyPr wrap="none">
              <a:spAutoFit/>
            </a:bodyPr>
            <a:lstStyle/>
            <a:p>
              <a:r>
                <a:rPr lang="en-US" altLang="zh-CN" sz="3700" b="1" dirty="0">
                  <a:solidFill>
                    <a:schemeClr val="bg1"/>
                  </a:solidFill>
                  <a:latin typeface="微软雅黑" panose="020B0503020204020204" pitchFamily="34" charset="-122"/>
                  <a:ea typeface="微软雅黑" panose="020B0503020204020204" pitchFamily="34" charset="-122"/>
                </a:rPr>
                <a:t>02</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180667" y="2293241"/>
            <a:ext cx="4671483" cy="1746251"/>
            <a:chOff x="4635500" y="1720552"/>
            <a:chExt cx="3503612" cy="1309688"/>
          </a:xfrm>
          <a:solidFill>
            <a:schemeClr val="accent1">
              <a:lumMod val="40000"/>
              <a:lumOff val="60000"/>
            </a:schemeClr>
          </a:solidFill>
        </p:grpSpPr>
        <p:sp>
          <p:nvSpPr>
            <p:cNvPr id="18" name="Freeform 5"/>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grpFill/>
            <a:ln>
              <a:noFill/>
            </a:ln>
          </p:spPr>
          <p:txBody>
            <a:bodyPr vert="horz" wrap="square" lIns="91440" tIns="45720" rIns="91440" bIns="45720" numCol="1" anchor="t" anchorCtr="0" compatLnSpc="1"/>
            <a:lstStyle/>
            <a:p>
              <a:endParaRPr lang="zh-CN" altLang="en-US"/>
            </a:p>
          </p:txBody>
        </p:sp>
        <p:sp>
          <p:nvSpPr>
            <p:cNvPr id="19" name="TextBox 18"/>
            <p:cNvSpPr txBox="1"/>
            <p:nvPr/>
          </p:nvSpPr>
          <p:spPr>
            <a:xfrm>
              <a:off x="5780228" y="1889055"/>
              <a:ext cx="2088231" cy="345281"/>
            </a:xfrm>
            <a:prstGeom prst="rect">
              <a:avLst/>
            </a:prstGeom>
            <a:grp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tx1"/>
                  </a:solidFill>
                </a:rPr>
                <a:t>绘画、写字卫生</a:t>
              </a:r>
              <a:endParaRPr lang="zh-CN" altLang="en-US" sz="2400" dirty="0">
                <a:solidFill>
                  <a:schemeClr val="tx1"/>
                </a:solidFill>
              </a:endParaRPr>
            </a:p>
          </p:txBody>
        </p:sp>
        <p:sp>
          <p:nvSpPr>
            <p:cNvPr id="20" name="矩形 19"/>
            <p:cNvSpPr/>
            <p:nvPr/>
          </p:nvSpPr>
          <p:spPr>
            <a:xfrm>
              <a:off x="5159007" y="1828562"/>
              <a:ext cx="578524" cy="496290"/>
            </a:xfrm>
            <a:prstGeom prst="rect">
              <a:avLst/>
            </a:prstGeom>
            <a:grpFill/>
          </p:spPr>
          <p:txBody>
            <a:bodyPr wrap="none">
              <a:spAutoFit/>
            </a:bodyPr>
            <a:lstStyle/>
            <a:p>
              <a:r>
                <a:rPr lang="en-US" altLang="zh-CN" sz="3700" b="1" dirty="0">
                  <a:solidFill>
                    <a:schemeClr val="bg1"/>
                  </a:solidFill>
                  <a:latin typeface="微软雅黑" panose="020B0503020204020204" pitchFamily="34" charset="-122"/>
                  <a:ea typeface="微软雅黑" panose="020B0503020204020204" pitchFamily="34" charset="-122"/>
                </a:rPr>
                <a:t>03</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180667" y="3702730"/>
            <a:ext cx="4671483" cy="1746251"/>
            <a:chOff x="4635500" y="2781002"/>
            <a:chExt cx="3503612" cy="1309688"/>
          </a:xfrm>
          <a:solidFill>
            <a:srgbClr val="92D050"/>
          </a:solidFill>
        </p:grpSpPr>
        <p:sp>
          <p:nvSpPr>
            <p:cNvPr id="22" name="Freeform 6"/>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TextBox 22"/>
            <p:cNvSpPr txBox="1"/>
            <p:nvPr/>
          </p:nvSpPr>
          <p:spPr>
            <a:xfrm>
              <a:off x="5780227" y="2969175"/>
              <a:ext cx="2088231" cy="345281"/>
            </a:xfrm>
            <a:prstGeom prst="rect">
              <a:avLst/>
            </a:prstGeom>
            <a:grp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tx1"/>
                  </a:solidFill>
                </a:rPr>
                <a:t>歌唱卫生</a:t>
              </a:r>
              <a:endParaRPr lang="zh-CN" altLang="en-US" sz="2400" dirty="0">
                <a:solidFill>
                  <a:schemeClr val="tx1"/>
                </a:solidFill>
              </a:endParaRPr>
            </a:p>
          </p:txBody>
        </p:sp>
        <p:sp>
          <p:nvSpPr>
            <p:cNvPr id="24" name="矩形 23"/>
            <p:cNvSpPr/>
            <p:nvPr/>
          </p:nvSpPr>
          <p:spPr>
            <a:xfrm>
              <a:off x="5159007" y="2899082"/>
              <a:ext cx="578524" cy="496290"/>
            </a:xfrm>
            <a:prstGeom prst="rect">
              <a:avLst/>
            </a:prstGeom>
            <a:grpFill/>
          </p:spPr>
          <p:txBody>
            <a:bodyPr wrap="none">
              <a:spAutoFit/>
            </a:bodyPr>
            <a:lstStyle/>
            <a:p>
              <a:r>
                <a:rPr lang="en-US" altLang="zh-CN" sz="3700" b="1" dirty="0">
                  <a:solidFill>
                    <a:schemeClr val="bg1"/>
                  </a:solidFill>
                  <a:latin typeface="微软雅黑" panose="020B0503020204020204" pitchFamily="34" charset="-122"/>
                  <a:ea typeface="微软雅黑" panose="020B0503020204020204" pitchFamily="34" charset="-122"/>
                </a:rPr>
                <a:t>04</a:t>
              </a:r>
              <a:endParaRPr lang="zh-CN" altLang="en-US" sz="3700" b="1" dirty="0">
                <a:solidFill>
                  <a:schemeClr val="bg1"/>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2" name="组合 15"/>
          <p:cNvGrpSpPr/>
          <p:nvPr/>
        </p:nvGrpSpPr>
        <p:grpSpPr bwMode="auto">
          <a:xfrm>
            <a:off x="-92075" y="49530"/>
            <a:ext cx="5622290" cy="525780"/>
            <a:chOff x="6134556" y="1233393"/>
            <a:chExt cx="4455682" cy="606624"/>
          </a:xfrm>
        </p:grpSpPr>
        <p:sp>
          <p:nvSpPr>
            <p:cNvPr id="3" name="圆角矩形 2"/>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4"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75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rot="16200000">
            <a:off x="5020692" y="3489289"/>
            <a:ext cx="1979680" cy="2709369"/>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平行四边形 7"/>
          <p:cNvSpPr/>
          <p:nvPr/>
        </p:nvSpPr>
        <p:spPr>
          <a:xfrm rot="16200000">
            <a:off x="5020689" y="1372281"/>
            <a:ext cx="1979680" cy="2709369"/>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 name="右箭头 8"/>
          <p:cNvSpPr/>
          <p:nvPr/>
        </p:nvSpPr>
        <p:spPr>
          <a:xfrm>
            <a:off x="4655840" y="1508786"/>
            <a:ext cx="3528253" cy="1380471"/>
          </a:xfrm>
          <a:prstGeom prst="rightArrow">
            <a:avLst>
              <a:gd name="adj1" fmla="val 66953"/>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右箭头 9"/>
          <p:cNvSpPr/>
          <p:nvPr/>
        </p:nvSpPr>
        <p:spPr>
          <a:xfrm rot="10800000">
            <a:off x="3836955" y="2564903"/>
            <a:ext cx="3528253" cy="1380471"/>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右箭头 10"/>
          <p:cNvSpPr/>
          <p:nvPr/>
        </p:nvSpPr>
        <p:spPr>
          <a:xfrm>
            <a:off x="4655840" y="3621021"/>
            <a:ext cx="3528253" cy="1380471"/>
          </a:xfrm>
          <a:prstGeom prst="rightArrow">
            <a:avLst>
              <a:gd name="adj1" fmla="val 66953"/>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 name="右箭头 11"/>
          <p:cNvSpPr/>
          <p:nvPr/>
        </p:nvSpPr>
        <p:spPr>
          <a:xfrm rot="10800000">
            <a:off x="3836955" y="4677138"/>
            <a:ext cx="3528253" cy="1380471"/>
          </a:xfrm>
          <a:prstGeom prst="rightArrow">
            <a:avLst>
              <a:gd name="adj1" fmla="val 66953"/>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TextBox 7"/>
          <p:cNvSpPr txBox="1"/>
          <p:nvPr/>
        </p:nvSpPr>
        <p:spPr>
          <a:xfrm>
            <a:off x="5067141" y="1993834"/>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smtClean="0">
                <a:solidFill>
                  <a:schemeClr val="tx1"/>
                </a:solidFill>
              </a:rPr>
              <a:t>1、全面性</a:t>
            </a:r>
            <a:endParaRPr lang="zh-CN" altLang="en-US" dirty="0" smtClean="0">
              <a:solidFill>
                <a:schemeClr val="tx1"/>
              </a:solidFill>
            </a:endParaRPr>
          </a:p>
        </p:txBody>
      </p:sp>
      <p:sp>
        <p:nvSpPr>
          <p:cNvPr id="14" name="TextBox 8"/>
          <p:cNvSpPr txBox="1"/>
          <p:nvPr/>
        </p:nvSpPr>
        <p:spPr>
          <a:xfrm>
            <a:off x="8304246" y="1089656"/>
            <a:ext cx="2784308" cy="226187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幼儿园进行体育活动的目的是促进幼儿身体各器官、各系统都能得到发育。因此，幼儿园应对走、跑、跳、投掷、攀登、平衡、体操等各种教学内容作科学的搭配，在教学中注重发展幼儿的平衡性、灵敏性等，体现全面性原则。</a:t>
            </a:r>
            <a:endParaRPr lang="zh-CN" altLang="en-US" sz="1400" dirty="0">
              <a:solidFill>
                <a:schemeClr val="bg1"/>
              </a:solidFill>
            </a:endParaRPr>
          </a:p>
        </p:txBody>
      </p:sp>
      <p:sp>
        <p:nvSpPr>
          <p:cNvPr id="15" name="TextBox 9"/>
          <p:cNvSpPr txBox="1"/>
          <p:nvPr/>
        </p:nvSpPr>
        <p:spPr>
          <a:xfrm>
            <a:off x="4655840" y="3049954"/>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smtClean="0">
                <a:solidFill>
                  <a:schemeClr val="tx1"/>
                </a:solidFill>
              </a:rPr>
              <a:t>2、循序渐进性</a:t>
            </a:r>
            <a:endParaRPr lang="zh-CN" altLang="en-US" dirty="0" smtClean="0">
              <a:solidFill>
                <a:schemeClr val="tx1"/>
              </a:solidFill>
            </a:endParaRPr>
          </a:p>
        </p:txBody>
      </p:sp>
      <p:sp>
        <p:nvSpPr>
          <p:cNvPr id="16" name="TextBox 10"/>
          <p:cNvSpPr txBox="1"/>
          <p:nvPr/>
        </p:nvSpPr>
        <p:spPr>
          <a:xfrm>
            <a:off x="5067141" y="4106072"/>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smtClean="0">
                <a:solidFill>
                  <a:schemeClr val="tx1"/>
                </a:solidFill>
              </a:rPr>
              <a:t>3、区别性</a:t>
            </a:r>
            <a:endParaRPr lang="zh-CN" altLang="en-US" dirty="0" smtClean="0">
              <a:solidFill>
                <a:schemeClr val="tx1"/>
              </a:solidFill>
            </a:endParaRPr>
          </a:p>
        </p:txBody>
      </p:sp>
      <p:sp>
        <p:nvSpPr>
          <p:cNvPr id="17" name="TextBox 11"/>
          <p:cNvSpPr txBox="1"/>
          <p:nvPr/>
        </p:nvSpPr>
        <p:spPr>
          <a:xfrm>
            <a:off x="4655840" y="5162189"/>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smtClean="0">
                <a:solidFill>
                  <a:schemeClr val="tx1"/>
                </a:solidFill>
              </a:rPr>
              <a:t>4、与游戏相结合</a:t>
            </a:r>
            <a:endParaRPr lang="zh-CN" altLang="en-US" dirty="0" smtClean="0">
              <a:solidFill>
                <a:schemeClr val="tx1"/>
              </a:solidFill>
            </a:endParaRPr>
          </a:p>
        </p:txBody>
      </p:sp>
      <p:sp>
        <p:nvSpPr>
          <p:cNvPr id="18" name="TextBox 12"/>
          <p:cNvSpPr txBox="1"/>
          <p:nvPr/>
        </p:nvSpPr>
        <p:spPr>
          <a:xfrm>
            <a:off x="911425" y="2590274"/>
            <a:ext cx="2784308" cy="129222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在体育教学中应有计划、有步骤地增加体育活动的运动量和运动的复杂程度，由易到难，由小量到大量，循序渐进地逐步提高。</a:t>
            </a:r>
            <a:endParaRPr lang="zh-CN" altLang="en-US" sz="1400" dirty="0">
              <a:solidFill>
                <a:schemeClr val="bg1"/>
              </a:solidFill>
            </a:endParaRPr>
          </a:p>
        </p:txBody>
      </p:sp>
      <p:sp>
        <p:nvSpPr>
          <p:cNvPr id="19" name="TextBox 13"/>
          <p:cNvSpPr txBox="1"/>
          <p:nvPr/>
        </p:nvSpPr>
        <p:spPr>
          <a:xfrm>
            <a:off x="8304246" y="3517420"/>
            <a:ext cx="2784308" cy="193865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实施体育教学时，不仅要考虑幼儿的年龄特征，还要考虑幼儿的个体差异。每个幼儿的健康状况、体质条件、家庭生活环境和教育、营养状况、运动能力等各不相同，应区别对待。</a:t>
            </a:r>
            <a:endParaRPr lang="zh-CN" altLang="en-US" sz="1400" dirty="0">
              <a:solidFill>
                <a:schemeClr val="bg1"/>
              </a:solidFill>
            </a:endParaRPr>
          </a:p>
        </p:txBody>
      </p:sp>
      <p:sp>
        <p:nvSpPr>
          <p:cNvPr id="20" name="TextBox 14"/>
          <p:cNvSpPr txBox="1"/>
          <p:nvPr/>
        </p:nvSpPr>
        <p:spPr>
          <a:xfrm>
            <a:off x="911425" y="4586238"/>
            <a:ext cx="2784308" cy="161544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rPr>
              <a:t>在幼儿园的体育教学中实现教学与游戏的结合，是从幼儿的年龄特征出发，旨在使体育活动与幼儿的发展水平和需要相适应，使每个幼儿的身体发展潜力得到充分的发掘。</a:t>
            </a:r>
            <a:endParaRPr lang="zh-CN" altLang="en-US" sz="1400" dirty="0">
              <a:solidFill>
                <a:schemeClr val="bg1"/>
              </a:solidFill>
            </a:endParaRPr>
          </a:p>
        </p:txBody>
      </p:sp>
      <p:sp>
        <p:nvSpPr>
          <p:cNvPr id="24" name="文本框 23"/>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2" name="组合 15"/>
          <p:cNvGrpSpPr/>
          <p:nvPr/>
        </p:nvGrpSpPr>
        <p:grpSpPr bwMode="auto">
          <a:xfrm>
            <a:off x="-92075" y="49530"/>
            <a:ext cx="5622290" cy="525780"/>
            <a:chOff x="6134556" y="1233393"/>
            <a:chExt cx="4455682" cy="606624"/>
          </a:xfrm>
        </p:grpSpPr>
        <p:sp>
          <p:nvSpPr>
            <p:cNvPr id="3" name="圆角矩形 2"/>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4"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5" name="TextBox 6"/>
          <p:cNvSpPr txBox="1"/>
          <p:nvPr/>
        </p:nvSpPr>
        <p:spPr>
          <a:xfrm>
            <a:off x="699770" y="1089660"/>
            <a:ext cx="299656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en-US" altLang="zh-CN" sz="2400" b="0" dirty="0">
                <a:solidFill>
                  <a:schemeClr val="bg1">
                    <a:lumMod val="50000"/>
                  </a:schemeClr>
                </a:solidFill>
              </a:rPr>
              <a:t>1</a:t>
            </a:r>
            <a:r>
              <a:rPr lang="zh-CN" altLang="en-US" sz="2400" b="0" dirty="0">
                <a:solidFill>
                  <a:schemeClr val="bg1">
                    <a:lumMod val="50000"/>
                  </a:schemeClr>
                </a:solidFill>
              </a:rPr>
              <a:t>、体育教学卫生</a:t>
            </a:r>
            <a:endParaRPr lang="zh-CN" altLang="en-US" sz="2400" b="0" dirty="0">
              <a:solidFill>
                <a:schemeClr val="bg1">
                  <a:lumMod val="50000"/>
                </a:schemeClr>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16" presetClass="entr" presetSubtype="21"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righ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75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0-#ppt_w/2"/>
                                          </p:val>
                                        </p:tav>
                                        <p:tav tm="100000">
                                          <p:val>
                                            <p:strVal val="#ppt_x"/>
                                          </p:val>
                                        </p:tav>
                                      </p:tavLst>
                                    </p:anim>
                                    <p:anim calcmode="lin" valueType="num">
                                      <p:cBhvr additive="base">
                                        <p:cTn id="78" dur="500" fill="hold"/>
                                        <p:tgtEl>
                                          <p:spTgt spid="2"/>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22" presetClass="entr" presetSubtype="2"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right)">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p:bldP spid="14" grpId="0"/>
      <p:bldP spid="15" grpId="0"/>
      <p:bldP spid="16" grpId="0"/>
      <p:bldP spid="17" grpId="0"/>
      <p:bldP spid="18" grpId="0"/>
      <p:bldP spid="19" grpId="0"/>
      <p:bldP spid="20" grpId="0"/>
      <p:bldP spid="2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五边形 7"/>
          <p:cNvSpPr/>
          <p:nvPr/>
        </p:nvSpPr>
        <p:spPr>
          <a:xfrm>
            <a:off x="1496153" y="1276498"/>
            <a:ext cx="2810968" cy="864096"/>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 name="五边形 8"/>
          <p:cNvSpPr/>
          <p:nvPr/>
        </p:nvSpPr>
        <p:spPr>
          <a:xfrm>
            <a:off x="1483453" y="2221589"/>
            <a:ext cx="2810968" cy="864096"/>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五边形 9"/>
          <p:cNvSpPr/>
          <p:nvPr/>
        </p:nvSpPr>
        <p:spPr>
          <a:xfrm>
            <a:off x="1470753" y="3218116"/>
            <a:ext cx="2810968" cy="864096"/>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五边形 10"/>
          <p:cNvSpPr/>
          <p:nvPr/>
        </p:nvSpPr>
        <p:spPr>
          <a:xfrm>
            <a:off x="1470753" y="4201943"/>
            <a:ext cx="2810968" cy="864096"/>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2" name="组合 11"/>
          <p:cNvGrpSpPr/>
          <p:nvPr/>
        </p:nvGrpSpPr>
        <p:grpSpPr>
          <a:xfrm>
            <a:off x="4179393" y="1237763"/>
            <a:ext cx="6772275" cy="864096"/>
            <a:chOff x="3372669" y="1383617"/>
            <a:chExt cx="5079206" cy="648072"/>
          </a:xfrm>
          <a:solidFill>
            <a:srgbClr val="92D050"/>
          </a:solidFill>
        </p:grpSpPr>
        <p:sp>
          <p:nvSpPr>
            <p:cNvPr id="13" name="矩形 17"/>
            <p:cNvSpPr/>
            <p:nvPr/>
          </p:nvSpPr>
          <p:spPr>
            <a:xfrm>
              <a:off x="3372669" y="138361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655561" y="1412668"/>
              <a:ext cx="4796314" cy="55387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dirty="0">
                  <a:solidFill>
                    <a:schemeClr val="bg1"/>
                  </a:solidFill>
                </a:rPr>
                <a:t>照度一般不低于 50 lx①，阅读时光线必须从阅读者左上方射入。室内光线应分布均匀，不炫目，避免让幼儿在直射的阳光下阅读。</a:t>
              </a:r>
              <a:endParaRPr lang="zh-CN" altLang="en-US" sz="1600" dirty="0">
                <a:solidFill>
                  <a:schemeClr val="bg1"/>
                </a:solidFill>
              </a:endParaRPr>
            </a:p>
          </p:txBody>
        </p:sp>
      </p:grpSp>
      <p:sp>
        <p:nvSpPr>
          <p:cNvPr id="15" name="TextBox 14"/>
          <p:cNvSpPr txBox="1"/>
          <p:nvPr/>
        </p:nvSpPr>
        <p:spPr>
          <a:xfrm>
            <a:off x="1899920" y="1525905"/>
            <a:ext cx="1863725"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en-US" altLang="zh-CN" dirty="0">
                <a:solidFill>
                  <a:schemeClr val="bg1"/>
                </a:solidFill>
                <a:sym typeface="+mn-ea"/>
              </a:rPr>
              <a:t>1</a:t>
            </a:r>
            <a:r>
              <a:rPr lang="zh-CN" altLang="en-US" dirty="0">
                <a:solidFill>
                  <a:schemeClr val="bg1"/>
                </a:solidFill>
                <a:sym typeface="+mn-ea"/>
              </a:rPr>
              <a:t>、</a:t>
            </a:r>
            <a:r>
              <a:rPr lang="en-US" altLang="zh-CN" dirty="0">
                <a:solidFill>
                  <a:schemeClr val="bg1"/>
                </a:solidFill>
                <a:sym typeface="+mn-ea"/>
              </a:rPr>
              <a:t>足够的照明</a:t>
            </a:r>
            <a:endParaRPr lang="en-US" altLang="zh-CN" dirty="0">
              <a:solidFill>
                <a:schemeClr val="bg1"/>
              </a:solidFill>
              <a:sym typeface="+mn-ea"/>
            </a:endParaRPr>
          </a:p>
        </p:txBody>
      </p:sp>
      <p:sp>
        <p:nvSpPr>
          <p:cNvPr id="16" name="TextBox 15"/>
          <p:cNvSpPr txBox="1"/>
          <p:nvPr/>
        </p:nvSpPr>
        <p:spPr>
          <a:xfrm>
            <a:off x="1963420" y="2550795"/>
            <a:ext cx="1812925"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en-US" altLang="zh-CN" dirty="0">
                <a:solidFill>
                  <a:schemeClr val="bg1"/>
                </a:solidFill>
                <a:sym typeface="+mn-ea"/>
              </a:rPr>
              <a:t>2</a:t>
            </a:r>
            <a:r>
              <a:rPr lang="zh-CN" altLang="en-US" dirty="0">
                <a:solidFill>
                  <a:schemeClr val="bg1"/>
                </a:solidFill>
                <a:sym typeface="+mn-ea"/>
              </a:rPr>
              <a:t>、</a:t>
            </a:r>
            <a:r>
              <a:rPr lang="en-US" altLang="zh-CN" dirty="0">
                <a:solidFill>
                  <a:schemeClr val="bg1"/>
                </a:solidFill>
                <a:sym typeface="+mn-ea"/>
              </a:rPr>
              <a:t>适当的距离</a:t>
            </a:r>
            <a:endParaRPr lang="en-US" altLang="zh-CN" dirty="0">
              <a:solidFill>
                <a:schemeClr val="bg1"/>
              </a:solidFill>
              <a:sym typeface="+mn-ea"/>
            </a:endParaRPr>
          </a:p>
        </p:txBody>
      </p:sp>
      <p:sp>
        <p:nvSpPr>
          <p:cNvPr id="17" name="TextBox 16"/>
          <p:cNvSpPr txBox="1"/>
          <p:nvPr/>
        </p:nvSpPr>
        <p:spPr>
          <a:xfrm>
            <a:off x="1963420" y="3622675"/>
            <a:ext cx="1812925"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en-US" altLang="zh-CN" dirty="0">
                <a:solidFill>
                  <a:schemeClr val="bg1"/>
                </a:solidFill>
                <a:sym typeface="+mn-ea"/>
              </a:rPr>
              <a:t>3</a:t>
            </a:r>
            <a:r>
              <a:rPr lang="zh-CN" altLang="en-US" dirty="0">
                <a:solidFill>
                  <a:schemeClr val="bg1"/>
                </a:solidFill>
                <a:sym typeface="+mn-ea"/>
              </a:rPr>
              <a:t>、</a:t>
            </a:r>
            <a:r>
              <a:rPr lang="en-US" altLang="zh-CN" dirty="0">
                <a:solidFill>
                  <a:schemeClr val="bg1"/>
                </a:solidFill>
                <a:sym typeface="+mn-ea"/>
              </a:rPr>
              <a:t>正确的姿势</a:t>
            </a:r>
            <a:endParaRPr lang="en-US" altLang="zh-CN" dirty="0">
              <a:solidFill>
                <a:schemeClr val="bg1"/>
              </a:solidFill>
              <a:sym typeface="+mn-ea"/>
            </a:endParaRPr>
          </a:p>
        </p:txBody>
      </p:sp>
      <p:sp>
        <p:nvSpPr>
          <p:cNvPr id="18" name="TextBox 17"/>
          <p:cNvSpPr txBox="1"/>
          <p:nvPr/>
        </p:nvSpPr>
        <p:spPr>
          <a:xfrm>
            <a:off x="1963420" y="4479925"/>
            <a:ext cx="1812925"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en-US" altLang="zh-CN" dirty="0">
                <a:solidFill>
                  <a:schemeClr val="bg1"/>
                </a:solidFill>
                <a:sym typeface="+mn-ea"/>
              </a:rPr>
              <a:t>4</a:t>
            </a:r>
            <a:r>
              <a:rPr lang="zh-CN" altLang="en-US" dirty="0">
                <a:solidFill>
                  <a:schemeClr val="bg1"/>
                </a:solidFill>
                <a:sym typeface="+mn-ea"/>
              </a:rPr>
              <a:t>、</a:t>
            </a:r>
            <a:r>
              <a:rPr lang="en-US" altLang="zh-CN" dirty="0">
                <a:solidFill>
                  <a:schemeClr val="bg1"/>
                </a:solidFill>
                <a:sym typeface="+mn-ea"/>
              </a:rPr>
              <a:t>恰当的时间</a:t>
            </a:r>
            <a:endParaRPr lang="en-US" altLang="zh-CN" dirty="0">
              <a:solidFill>
                <a:schemeClr val="bg1"/>
              </a:solidFill>
              <a:sym typeface="+mn-ea"/>
            </a:endParaRPr>
          </a:p>
        </p:txBody>
      </p:sp>
      <p:grpSp>
        <p:nvGrpSpPr>
          <p:cNvPr id="19" name="组合 18"/>
          <p:cNvGrpSpPr/>
          <p:nvPr/>
        </p:nvGrpSpPr>
        <p:grpSpPr>
          <a:xfrm>
            <a:off x="4153993" y="2221589"/>
            <a:ext cx="6750204" cy="864096"/>
            <a:chOff x="3363144" y="2140537"/>
            <a:chExt cx="5062653" cy="648072"/>
          </a:xfrm>
          <a:solidFill>
            <a:srgbClr val="92D050"/>
          </a:solidFill>
        </p:grpSpPr>
        <p:sp>
          <p:nvSpPr>
            <p:cNvPr id="20" name="矩形 17"/>
            <p:cNvSpPr/>
            <p:nvPr/>
          </p:nvSpPr>
          <p:spPr>
            <a:xfrm>
              <a:off x="3363144" y="214053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806771" y="2188130"/>
              <a:ext cx="4176464" cy="55387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dirty="0">
                  <a:solidFill>
                    <a:schemeClr val="bg1"/>
                  </a:solidFill>
                </a:rPr>
                <a:t>阅读时，幼儿眼睛与书本的距离要保持在 35～40 cm。为避免引起眼睛与颈部肌肉的疲劳，书本应与水平面保持一定角度。</a:t>
              </a:r>
              <a:endParaRPr lang="zh-CN" altLang="en-US" sz="1600" dirty="0">
                <a:solidFill>
                  <a:schemeClr val="bg1"/>
                </a:solidFill>
              </a:endParaRPr>
            </a:p>
          </p:txBody>
        </p:sp>
      </p:grpSp>
      <p:grpSp>
        <p:nvGrpSpPr>
          <p:cNvPr id="22" name="组合 21"/>
          <p:cNvGrpSpPr/>
          <p:nvPr/>
        </p:nvGrpSpPr>
        <p:grpSpPr>
          <a:xfrm>
            <a:off x="4208604" y="3170491"/>
            <a:ext cx="6742431" cy="864235"/>
            <a:chOff x="3404102" y="2860786"/>
            <a:chExt cx="5056823" cy="648176"/>
          </a:xfrm>
          <a:solidFill>
            <a:srgbClr val="92D050"/>
          </a:solidFill>
        </p:grpSpPr>
        <p:sp>
          <p:nvSpPr>
            <p:cNvPr id="23" name="矩形 17"/>
            <p:cNvSpPr/>
            <p:nvPr/>
          </p:nvSpPr>
          <p:spPr>
            <a:xfrm>
              <a:off x="3404102" y="2860786"/>
              <a:ext cx="5056823" cy="648176"/>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806533" y="2951750"/>
              <a:ext cx="4654391" cy="55387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dirty="0">
                  <a:solidFill>
                    <a:schemeClr val="bg1"/>
                  </a:solidFill>
                  <a:sym typeface="+mn-ea"/>
                </a:rPr>
                <a:t>脊柱正直，头部不过于前倾，前胸与桌缘约一拳距离，大腿放平，双脚着地，身体重心稳妥地坐落在坐骨与椅靠背的支撑点范围内。</a:t>
              </a:r>
              <a:endParaRPr lang="zh-CN" altLang="en-US" sz="1600" dirty="0">
                <a:solidFill>
                  <a:schemeClr val="bg1"/>
                </a:solidFill>
                <a:sym typeface="+mn-ea"/>
              </a:endParaRPr>
            </a:p>
          </p:txBody>
        </p:sp>
      </p:grpSp>
      <p:grpSp>
        <p:nvGrpSpPr>
          <p:cNvPr id="25" name="组合 24"/>
          <p:cNvGrpSpPr/>
          <p:nvPr/>
        </p:nvGrpSpPr>
        <p:grpSpPr>
          <a:xfrm>
            <a:off x="4166693" y="4186703"/>
            <a:ext cx="6750204" cy="864096"/>
            <a:chOff x="3363144" y="3654377"/>
            <a:chExt cx="5062653" cy="648072"/>
          </a:xfrm>
          <a:solidFill>
            <a:srgbClr val="92D050"/>
          </a:solidFill>
        </p:grpSpPr>
        <p:sp>
          <p:nvSpPr>
            <p:cNvPr id="26" name="矩形 17"/>
            <p:cNvSpPr/>
            <p:nvPr/>
          </p:nvSpPr>
          <p:spPr>
            <a:xfrm>
              <a:off x="3363144" y="365437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782006" y="3665934"/>
              <a:ext cx="4176464" cy="55387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dirty="0">
                  <a:solidFill>
                    <a:schemeClr val="bg1"/>
                  </a:solidFill>
                </a:rPr>
                <a:t>每次阅读时间以 10 ~ 20 分钟为宜，以免引起大脑皮层和视觉器官过度紧张和疲劳。阅读后要养成户外活动或远眺的习惯。</a:t>
              </a:r>
              <a:endParaRPr lang="zh-CN" altLang="en-US" sz="1600" dirty="0">
                <a:solidFill>
                  <a:schemeClr val="bg1"/>
                </a:solidFill>
              </a:endParaRPr>
            </a:p>
          </p:txBody>
        </p:sp>
      </p:grpSp>
      <p:sp>
        <p:nvSpPr>
          <p:cNvPr id="28" name="标题 1"/>
          <p:cNvSpPr txBox="1"/>
          <p:nvPr/>
        </p:nvSpPr>
        <p:spPr bwMode="auto">
          <a:xfrm>
            <a:off x="335856" y="2716168"/>
            <a:ext cx="672075" cy="104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21917" tIns="60958" rIns="121917" bIns="60958" numCol="1" anchor="ctr" anchorCtr="0" compatLnSpc="1"/>
          <a:lstStyle>
            <a:lvl1pPr algn="l" rtl="0" fontAlgn="base">
              <a:spcBef>
                <a:spcPct val="0"/>
              </a:spcBef>
              <a:spcAft>
                <a:spcPct val="0"/>
              </a:spcAft>
              <a:defRPr sz="1600" b="0" kern="1200">
                <a:solidFill>
                  <a:schemeClr val="bg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endParaRPr lang="zh-CN" altLang="en-US" sz="3200" b="1" dirty="0"/>
          </a:p>
        </p:txBody>
      </p:sp>
      <p:sp>
        <p:nvSpPr>
          <p:cNvPr id="32" name="文本框 31"/>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sp>
        <p:nvSpPr>
          <p:cNvPr id="4" name="五边形 3"/>
          <p:cNvSpPr/>
          <p:nvPr/>
        </p:nvSpPr>
        <p:spPr>
          <a:xfrm>
            <a:off x="1464403" y="5103643"/>
            <a:ext cx="2810968" cy="864096"/>
          </a:xfrm>
          <a:prstGeom prst="homePlat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sp>
        <p:nvSpPr>
          <p:cNvPr id="5" name="矩形 17"/>
          <p:cNvSpPr/>
          <p:nvPr/>
        </p:nvSpPr>
        <p:spPr>
          <a:xfrm>
            <a:off x="4141293" y="5088403"/>
            <a:ext cx="6750204" cy="864096"/>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TextBox 26"/>
          <p:cNvSpPr txBox="1"/>
          <p:nvPr/>
        </p:nvSpPr>
        <p:spPr>
          <a:xfrm>
            <a:off x="4725035" y="5166360"/>
            <a:ext cx="5920105" cy="738505"/>
          </a:xfrm>
          <a:prstGeom prst="rect">
            <a:avLst/>
          </a:prstGeom>
          <a:solidFill>
            <a:srgbClr val="92D050"/>
          </a:solid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dirty="0">
                <a:solidFill>
                  <a:schemeClr val="bg1"/>
                </a:solidFill>
              </a:rPr>
              <a:t>幼儿阅读要选择色彩鲜明、图像清晰，纸张坚韧洁白、无反光的读物。图书易沾染病菌，应经常进行消毒。</a:t>
            </a:r>
            <a:endParaRPr lang="zh-CN" altLang="en-US" sz="1600" dirty="0">
              <a:solidFill>
                <a:schemeClr val="bg1"/>
              </a:solidFill>
            </a:endParaRPr>
          </a:p>
        </p:txBody>
      </p:sp>
      <p:sp>
        <p:nvSpPr>
          <p:cNvPr id="33" name="TextBox 17"/>
          <p:cNvSpPr txBox="1"/>
          <p:nvPr/>
        </p:nvSpPr>
        <p:spPr>
          <a:xfrm>
            <a:off x="1912620" y="5355590"/>
            <a:ext cx="1863725"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marL="0" indent="0">
              <a:buNone/>
            </a:pPr>
            <a:r>
              <a:rPr lang="en-US" altLang="zh-CN" dirty="0">
                <a:solidFill>
                  <a:schemeClr val="bg1"/>
                </a:solidFill>
                <a:sym typeface="+mn-ea"/>
              </a:rPr>
              <a:t>5</a:t>
            </a:r>
            <a:r>
              <a:rPr lang="zh-CN" altLang="en-US" dirty="0">
                <a:solidFill>
                  <a:schemeClr val="bg1"/>
                </a:solidFill>
                <a:sym typeface="+mn-ea"/>
              </a:rPr>
              <a:t>、</a:t>
            </a:r>
            <a:r>
              <a:rPr lang="en-US" altLang="zh-CN" dirty="0">
                <a:solidFill>
                  <a:schemeClr val="bg1"/>
                </a:solidFill>
                <a:sym typeface="+mn-ea"/>
              </a:rPr>
              <a:t>适合的读物</a:t>
            </a:r>
            <a:endParaRPr lang="en-US" altLang="zh-CN" dirty="0">
              <a:solidFill>
                <a:schemeClr val="bg1"/>
              </a:solidFill>
              <a:sym typeface="+mn-ea"/>
            </a:endParaRPr>
          </a:p>
        </p:txBody>
      </p:sp>
      <p:grpSp>
        <p:nvGrpSpPr>
          <p:cNvPr id="3" name="组合 15"/>
          <p:cNvGrpSpPr/>
          <p:nvPr/>
        </p:nvGrpSpPr>
        <p:grpSpPr bwMode="auto">
          <a:xfrm>
            <a:off x="-13970" y="62865"/>
            <a:ext cx="5622290" cy="525780"/>
            <a:chOff x="6134556" y="1233393"/>
            <a:chExt cx="4455682" cy="606624"/>
          </a:xfrm>
        </p:grpSpPr>
        <p:sp>
          <p:nvSpPr>
            <p:cNvPr id="29" name="圆角矩形 28"/>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0"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31" name="TextBox 6"/>
          <p:cNvSpPr txBox="1"/>
          <p:nvPr/>
        </p:nvSpPr>
        <p:spPr>
          <a:xfrm>
            <a:off x="151130" y="853440"/>
            <a:ext cx="299656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en-US" altLang="zh-CN" sz="2400" b="0" dirty="0">
                <a:solidFill>
                  <a:schemeClr val="bg1">
                    <a:lumMod val="50000"/>
                  </a:schemeClr>
                </a:solidFill>
              </a:rPr>
              <a:t>2</a:t>
            </a:r>
            <a:r>
              <a:rPr lang="zh-CN" altLang="en-US" sz="2400" b="0" dirty="0">
                <a:solidFill>
                  <a:schemeClr val="bg1">
                    <a:lumMod val="50000"/>
                  </a:schemeClr>
                </a:solidFill>
              </a:rPr>
              <a:t>、阅读卫生</a:t>
            </a:r>
            <a:endParaRPr lang="zh-CN" altLang="en-US" sz="2400" b="0" dirty="0">
              <a:solidFill>
                <a:schemeClr val="bg1">
                  <a:lumMod val="50000"/>
                </a:schemeClr>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down)">
                                      <p:cBhvr>
                                        <p:cTn id="65" dur="750"/>
                                        <p:tgtEl>
                                          <p:spTgt spid="32"/>
                                        </p:tgtEl>
                                      </p:cBhvr>
                                    </p:animEffect>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0-#ppt_w/2"/>
                                          </p:val>
                                        </p:tav>
                                        <p:tav tm="100000">
                                          <p:val>
                                            <p:strVal val="#ppt_x"/>
                                          </p:val>
                                        </p:tav>
                                      </p:tavLst>
                                    </p:anim>
                                    <p:anim calcmode="lin" valueType="num">
                                      <p:cBhvr additive="base">
                                        <p:cTn id="80" dur="500" fill="hold"/>
                                        <p:tgtEl>
                                          <p:spTgt spid="3"/>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22" presetClass="entr" presetSubtype="2"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right)">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5" grpId="0"/>
      <p:bldP spid="16" grpId="0"/>
      <p:bldP spid="17" grpId="0"/>
      <p:bldP spid="18" grpId="0"/>
      <p:bldP spid="28" grpId="0"/>
      <p:bldP spid="32" grpId="0"/>
      <p:bldP spid="4" grpId="0" bldLvl="0" animBg="1"/>
      <p:bldP spid="33"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1373839" y="1865268"/>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BFB11"/>
              </a:gs>
              <a:gs pos="100000">
                <a:srgbClr val="838309"/>
              </a:gs>
            </a:gsLst>
            <a:lin ang="5400000" scaled="0"/>
          </a:gradFill>
          <a:ln w="9525" cap="flat">
            <a:noFill/>
            <a:prstDash val="solid"/>
            <a:miter lim="800000"/>
          </a:ln>
        </p:spPr>
        <p:txBody>
          <a:bodyPr vert="horz" wrap="square" lIns="121917" tIns="60958" rIns="121917" bIns="60958" numCol="1" anchor="t" anchorCtr="0" compatLnSpc="1"/>
          <a:lstStyle/>
          <a:p>
            <a:endParaRPr lang="zh-CN" altLang="en-US"/>
          </a:p>
        </p:txBody>
      </p:sp>
      <p:sp>
        <p:nvSpPr>
          <p:cNvPr id="8" name="TextBox 2"/>
          <p:cNvSpPr txBox="1"/>
          <p:nvPr/>
        </p:nvSpPr>
        <p:spPr>
          <a:xfrm>
            <a:off x="1642745" y="2414270"/>
            <a:ext cx="1083945" cy="83058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700" dirty="0" smtClean="0"/>
              <a:t>恰当的时间</a:t>
            </a:r>
            <a:endParaRPr lang="zh-CN" altLang="en-US" sz="2700" dirty="0" smtClean="0"/>
          </a:p>
        </p:txBody>
      </p:sp>
      <p:sp>
        <p:nvSpPr>
          <p:cNvPr id="9" name="矩形 3"/>
          <p:cNvSpPr/>
          <p:nvPr/>
        </p:nvSpPr>
        <p:spPr>
          <a:xfrm>
            <a:off x="3079750" y="1165225"/>
            <a:ext cx="8034655" cy="131000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Freeform 5"/>
          <p:cNvSpPr/>
          <p:nvPr/>
        </p:nvSpPr>
        <p:spPr bwMode="auto">
          <a:xfrm>
            <a:off x="2967689" y="2855868"/>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9EE256"/>
              </a:gs>
              <a:gs pos="100000">
                <a:srgbClr val="52762D"/>
              </a:gs>
            </a:gsLst>
            <a:lin ang="5400000" scaled="0"/>
          </a:gradFill>
          <a:ln w="9525" cap="flat">
            <a:noFill/>
            <a:prstDash val="solid"/>
            <a:miter lim="800000"/>
          </a:ln>
        </p:spPr>
        <p:txBody>
          <a:bodyPr vert="horz" wrap="square" lIns="121917" tIns="60958" rIns="121917" bIns="60958" numCol="1" anchor="t" anchorCtr="0" compatLnSpc="1"/>
          <a:lstStyle/>
          <a:p>
            <a:endParaRPr lang="zh-CN" altLang="en-US"/>
          </a:p>
        </p:txBody>
      </p:sp>
      <p:sp>
        <p:nvSpPr>
          <p:cNvPr id="11" name="Freeform 5"/>
          <p:cNvSpPr/>
          <p:nvPr/>
        </p:nvSpPr>
        <p:spPr bwMode="auto">
          <a:xfrm>
            <a:off x="1373839" y="3782968"/>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14CD68"/>
              </a:gs>
              <a:gs pos="100000">
                <a:srgbClr val="035C7D"/>
              </a:gs>
            </a:gsLst>
            <a:lin ang="5400000" scaled="0"/>
          </a:gradFill>
          <a:ln w="9525" cap="flat">
            <a:noFill/>
            <a:prstDash val="solid"/>
            <a:miter lim="800000"/>
          </a:ln>
        </p:spPr>
        <p:txBody>
          <a:bodyPr vert="horz" wrap="square" lIns="121917" tIns="60958" rIns="121917" bIns="60958" numCol="1" anchor="t" anchorCtr="0" compatLnSpc="1"/>
          <a:lstStyle/>
          <a:p>
            <a:endParaRPr lang="zh-CN" altLang="en-US"/>
          </a:p>
        </p:txBody>
      </p:sp>
      <p:sp>
        <p:nvSpPr>
          <p:cNvPr id="12" name="矩形 3"/>
          <p:cNvSpPr/>
          <p:nvPr/>
        </p:nvSpPr>
        <p:spPr>
          <a:xfrm>
            <a:off x="4969510" y="2708275"/>
            <a:ext cx="6893560" cy="1779905"/>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矩形 3"/>
          <p:cNvSpPr/>
          <p:nvPr/>
        </p:nvSpPr>
        <p:spPr>
          <a:xfrm>
            <a:off x="3079450" y="4721385"/>
            <a:ext cx="8034481" cy="154499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4" name="组合 13"/>
          <p:cNvGrpSpPr/>
          <p:nvPr/>
        </p:nvGrpSpPr>
        <p:grpSpPr>
          <a:xfrm>
            <a:off x="2818940" y="2465745"/>
            <a:ext cx="480379" cy="433115"/>
            <a:chOff x="2142410" y="2298139"/>
            <a:chExt cx="360284" cy="324836"/>
          </a:xfrm>
        </p:grpSpPr>
        <p:sp>
          <p:nvSpPr>
            <p:cNvPr id="15"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16" name="TextBox 10"/>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1"/>
                  </a:solidFill>
                </a:rPr>
                <a:t>1</a:t>
              </a:r>
              <a:endParaRPr lang="zh-CN" altLang="en-US" sz="2700" b="1" dirty="0">
                <a:solidFill>
                  <a:schemeClr val="accent1"/>
                </a:solidFill>
              </a:endParaRPr>
            </a:p>
          </p:txBody>
        </p:sp>
      </p:grpSp>
      <p:sp>
        <p:nvSpPr>
          <p:cNvPr id="17" name="TextBox 11"/>
          <p:cNvSpPr txBox="1"/>
          <p:nvPr/>
        </p:nvSpPr>
        <p:spPr>
          <a:xfrm>
            <a:off x="3178175" y="3342005"/>
            <a:ext cx="1128395" cy="83058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700" dirty="0" smtClean="0"/>
              <a:t>正确的姿势</a:t>
            </a:r>
            <a:endParaRPr lang="zh-CN" altLang="en-US" sz="2700" dirty="0" smtClean="0"/>
          </a:p>
        </p:txBody>
      </p:sp>
      <p:grpSp>
        <p:nvGrpSpPr>
          <p:cNvPr id="18" name="组合 17"/>
          <p:cNvGrpSpPr/>
          <p:nvPr/>
        </p:nvGrpSpPr>
        <p:grpSpPr>
          <a:xfrm>
            <a:off x="4427397" y="3510697"/>
            <a:ext cx="480379" cy="433115"/>
            <a:chOff x="2142410" y="2298139"/>
            <a:chExt cx="360284" cy="324836"/>
          </a:xfrm>
        </p:grpSpPr>
        <p:sp>
          <p:nvSpPr>
            <p:cNvPr id="19"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0" name="TextBox 14"/>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2"/>
                  </a:solidFill>
                </a:rPr>
                <a:t>2</a:t>
              </a:r>
              <a:endParaRPr lang="zh-CN" altLang="en-US" sz="2700" b="1" dirty="0">
                <a:solidFill>
                  <a:schemeClr val="accent2"/>
                </a:solidFill>
              </a:endParaRPr>
            </a:p>
          </p:txBody>
        </p:sp>
      </p:grpSp>
      <p:sp>
        <p:nvSpPr>
          <p:cNvPr id="21" name="TextBox 15"/>
          <p:cNvSpPr txBox="1"/>
          <p:nvPr/>
        </p:nvSpPr>
        <p:spPr>
          <a:xfrm>
            <a:off x="1642745" y="4032885"/>
            <a:ext cx="1270000" cy="1246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700" dirty="0" smtClean="0"/>
              <a:t>安全、卫生的用具</a:t>
            </a:r>
            <a:endParaRPr lang="zh-CN" altLang="en-US" sz="2700" dirty="0" smtClean="0"/>
          </a:p>
        </p:txBody>
      </p:sp>
      <p:grpSp>
        <p:nvGrpSpPr>
          <p:cNvPr id="22" name="组合 21"/>
          <p:cNvGrpSpPr/>
          <p:nvPr/>
        </p:nvGrpSpPr>
        <p:grpSpPr>
          <a:xfrm>
            <a:off x="2849420" y="4436785"/>
            <a:ext cx="480379" cy="433115"/>
            <a:chOff x="2142410" y="2298139"/>
            <a:chExt cx="360284" cy="324836"/>
          </a:xfrm>
        </p:grpSpPr>
        <p:sp>
          <p:nvSpPr>
            <p:cNvPr id="23"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4" name="TextBox 18"/>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bg1"/>
                  </a:solidFill>
                </a:rPr>
                <a:t>3</a:t>
              </a:r>
              <a:endParaRPr lang="en-US" altLang="zh-CN" sz="2700" b="1" dirty="0">
                <a:solidFill>
                  <a:schemeClr val="bg1"/>
                </a:solidFill>
              </a:endParaRPr>
            </a:p>
          </p:txBody>
        </p:sp>
      </p:grpSp>
      <p:sp>
        <p:nvSpPr>
          <p:cNvPr id="25" name="TextBox 19"/>
          <p:cNvSpPr txBox="1"/>
          <p:nvPr/>
        </p:nvSpPr>
        <p:spPr>
          <a:xfrm>
            <a:off x="3960827" y="1490854"/>
            <a:ext cx="5800248" cy="923290"/>
          </a:xfrm>
          <a:prstGeom prst="rect">
            <a:avLst/>
          </a:prstGeom>
          <a:noFill/>
        </p:spPr>
        <p:txBody>
          <a:bodyPr wrap="square" lIns="0" tIns="0" rIns="0" bIns="0" rtlCol="0">
            <a:spAutoFit/>
          </a:bodyPr>
          <a:lstStyle/>
          <a:p>
            <a:pPr algn="just">
              <a:lnSpc>
                <a:spcPct val="150000"/>
              </a:lnSpc>
            </a:pPr>
            <a:r>
              <a:rPr sz="2000" dirty="0">
                <a:solidFill>
                  <a:schemeClr val="bg1"/>
                </a:solidFill>
                <a:latin typeface="微软雅黑" panose="020B0503020204020204" pitchFamily="34" charset="-122"/>
                <a:ea typeface="微软雅黑" panose="020B0503020204020204" pitchFamily="34" charset="-122"/>
              </a:rPr>
              <a:t>幼儿绘画、写字的持续时间不宜过长，5 ~ 10 分钟为宜。</a:t>
            </a:r>
            <a:endParaRPr sz="2000" dirty="0">
              <a:solidFill>
                <a:schemeClr val="bg1"/>
              </a:solidFill>
              <a:latin typeface="微软雅黑" panose="020B0503020204020204" pitchFamily="34" charset="-122"/>
              <a:ea typeface="微软雅黑" panose="020B0503020204020204" pitchFamily="34" charset="-122"/>
            </a:endParaRPr>
          </a:p>
        </p:txBody>
      </p:sp>
      <p:sp>
        <p:nvSpPr>
          <p:cNvPr id="26" name="TextBox 20"/>
          <p:cNvSpPr txBox="1"/>
          <p:nvPr/>
        </p:nvSpPr>
        <p:spPr>
          <a:xfrm>
            <a:off x="5270500" y="2892425"/>
            <a:ext cx="6250940" cy="1384935"/>
          </a:xfrm>
          <a:prstGeom prst="rect">
            <a:avLst/>
          </a:prstGeom>
          <a:noFill/>
        </p:spPr>
        <p:txBody>
          <a:bodyPr wrap="square" lIns="0" tIns="0" rIns="0" bIns="0" rtlCol="0">
            <a:spAutoFit/>
          </a:bodyPr>
          <a:lstStyle/>
          <a:p>
            <a:pPr algn="just">
              <a:lnSpc>
                <a:spcPct val="150000"/>
              </a:lnSpc>
            </a:pPr>
            <a:r>
              <a:rPr sz="2000" dirty="0">
                <a:solidFill>
                  <a:schemeClr val="bg1"/>
                </a:solidFill>
                <a:latin typeface="微软雅黑" panose="020B0503020204020204" pitchFamily="34" charset="-122"/>
                <a:ea typeface="微软雅黑" panose="020B0503020204020204" pitchFamily="34" charset="-122"/>
              </a:rPr>
              <a:t>在绘画、写字时，要引导幼儿掌握正确的握笔姿势，拿笔时食指应比大拇指低，笔杆和纸张成 60°左右。坐姿、身体与桌缘距离、照明要求与阅读一致。</a:t>
            </a:r>
            <a:endParaRPr sz="2000" dirty="0">
              <a:solidFill>
                <a:schemeClr val="bg1"/>
              </a:solidFill>
              <a:latin typeface="微软雅黑" panose="020B0503020204020204" pitchFamily="34" charset="-122"/>
              <a:ea typeface="微软雅黑" panose="020B0503020204020204" pitchFamily="34" charset="-122"/>
            </a:endParaRPr>
          </a:p>
        </p:txBody>
      </p:sp>
      <p:sp>
        <p:nvSpPr>
          <p:cNvPr id="27" name="TextBox 21"/>
          <p:cNvSpPr txBox="1"/>
          <p:nvPr/>
        </p:nvSpPr>
        <p:spPr>
          <a:xfrm>
            <a:off x="3532505" y="4869815"/>
            <a:ext cx="6228715" cy="1384935"/>
          </a:xfrm>
          <a:prstGeom prst="rect">
            <a:avLst/>
          </a:prstGeom>
          <a:noFill/>
        </p:spPr>
        <p:txBody>
          <a:bodyPr wrap="square" lIns="0" tIns="0" rIns="0" bIns="0" rtlCol="0">
            <a:spAutoFit/>
          </a:bodyPr>
          <a:lstStyle/>
          <a:p>
            <a:pPr algn="just">
              <a:lnSpc>
                <a:spcPct val="150000"/>
              </a:lnSpc>
            </a:pPr>
            <a:r>
              <a:rPr sz="2000" dirty="0">
                <a:solidFill>
                  <a:schemeClr val="bg1"/>
                </a:solidFill>
                <a:latin typeface="微软雅黑" panose="020B0503020204020204" pitchFamily="34" charset="-122"/>
                <a:ea typeface="微软雅黑" panose="020B0503020204020204" pitchFamily="34" charset="-122"/>
              </a:rPr>
              <a:t>绘画、写字时所用的铅笔、油画棒或其他用具应安全、无毒。铅笔以圆形笔杆为宜，笔杆切勿过细，以免造成幼儿绘画、写字困难。</a:t>
            </a:r>
            <a:endParaRPr sz="2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35" name="组合 15"/>
          <p:cNvGrpSpPr/>
          <p:nvPr/>
        </p:nvGrpSpPr>
        <p:grpSpPr bwMode="auto">
          <a:xfrm>
            <a:off x="-94615" y="62230"/>
            <a:ext cx="5622290" cy="525780"/>
            <a:chOff x="6134556" y="1233393"/>
            <a:chExt cx="4455682" cy="606624"/>
          </a:xfrm>
        </p:grpSpPr>
        <p:sp>
          <p:nvSpPr>
            <p:cNvPr id="36" name="圆角矩形 35"/>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5" name="TextBox 6"/>
          <p:cNvSpPr txBox="1"/>
          <p:nvPr/>
        </p:nvSpPr>
        <p:spPr>
          <a:xfrm>
            <a:off x="409575" y="906780"/>
            <a:ext cx="288988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en-US" altLang="zh-CN" sz="2400" b="0" dirty="0">
                <a:solidFill>
                  <a:schemeClr val="bg1">
                    <a:lumMod val="50000"/>
                  </a:schemeClr>
                </a:solidFill>
              </a:rPr>
              <a:t>3</a:t>
            </a:r>
            <a:r>
              <a:rPr lang="zh-CN" altLang="en-US" sz="2400" b="0" dirty="0">
                <a:solidFill>
                  <a:schemeClr val="bg1">
                    <a:lumMod val="50000"/>
                  </a:schemeClr>
                </a:solidFill>
              </a:rPr>
              <a:t>、绘画、写字卫生</a:t>
            </a:r>
            <a:endParaRPr lang="zh-CN" altLang="en-US" sz="2400" b="0" dirty="0">
              <a:solidFill>
                <a:schemeClr val="bg1">
                  <a:lumMod val="50000"/>
                </a:schemeClr>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40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fltVal val="0.5"/>
                                          </p:val>
                                        </p:tav>
                                        <p:tav tm="100000">
                                          <p:val>
                                            <p:strVal val="#ppt_y"/>
                                          </p:val>
                                        </p:tav>
                                      </p:tavLst>
                                    </p:anim>
                                  </p:childTnLst>
                                </p:cTn>
                              </p:par>
                            </p:childTnLst>
                          </p:cTn>
                        </p:par>
                        <p:par>
                          <p:cTn id="68" fill="hold">
                            <p:stCondLst>
                              <p:cond delay="500"/>
                            </p:stCondLst>
                            <p:childTnLst>
                              <p:par>
                                <p:cTn id="69" presetID="55"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strVal val="#ppt_w*0.70"/>
                                          </p:val>
                                        </p:tav>
                                        <p:tav tm="100000">
                                          <p:val>
                                            <p:strVal val="#ppt_w"/>
                                          </p:val>
                                        </p:tav>
                                      </p:tavLst>
                                    </p:anim>
                                    <p:anim calcmode="lin" valueType="num">
                                      <p:cBhvr>
                                        <p:cTn id="72" dur="1000" fill="hold"/>
                                        <p:tgtEl>
                                          <p:spTgt spid="25"/>
                                        </p:tgtEl>
                                        <p:attrNameLst>
                                          <p:attrName>ppt_h</p:attrName>
                                        </p:attrNameLst>
                                      </p:cBhvr>
                                      <p:tavLst>
                                        <p:tav tm="0">
                                          <p:val>
                                            <p:strVal val="#ppt_h"/>
                                          </p:val>
                                        </p:tav>
                                        <p:tav tm="100000">
                                          <p:val>
                                            <p:strVal val="#ppt_h"/>
                                          </p:val>
                                        </p:tav>
                                      </p:tavLst>
                                    </p:anim>
                                    <p:animEffect transition="in" filter="fade">
                                      <p:cBhvr>
                                        <p:cTn id="73" dur="1000"/>
                                        <p:tgtEl>
                                          <p:spTgt spid="25"/>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1000" fill="hold"/>
                                        <p:tgtEl>
                                          <p:spTgt spid="9"/>
                                        </p:tgtEl>
                                        <p:attrNameLst>
                                          <p:attrName>ppt_w</p:attrName>
                                        </p:attrNameLst>
                                      </p:cBhvr>
                                      <p:tavLst>
                                        <p:tav tm="0">
                                          <p:val>
                                            <p:strVal val="#ppt_w*0.70"/>
                                          </p:val>
                                        </p:tav>
                                        <p:tav tm="100000">
                                          <p:val>
                                            <p:strVal val="#ppt_w"/>
                                          </p:val>
                                        </p:tav>
                                      </p:tavLst>
                                    </p:anim>
                                    <p:anim calcmode="lin" valueType="num">
                                      <p:cBhvr>
                                        <p:cTn id="77" dur="1000" fill="hold"/>
                                        <p:tgtEl>
                                          <p:spTgt spid="9"/>
                                        </p:tgtEl>
                                        <p:attrNameLst>
                                          <p:attrName>ppt_h</p:attrName>
                                        </p:attrNameLst>
                                      </p:cBhvr>
                                      <p:tavLst>
                                        <p:tav tm="0">
                                          <p:val>
                                            <p:strVal val="#ppt_h"/>
                                          </p:val>
                                        </p:tav>
                                        <p:tav tm="100000">
                                          <p:val>
                                            <p:strVal val="#ppt_h"/>
                                          </p:val>
                                        </p:tav>
                                      </p:tavLst>
                                    </p:anim>
                                    <p:animEffect transition="in" filter="fade">
                                      <p:cBhvr>
                                        <p:cTn id="78" dur="1000"/>
                                        <p:tgtEl>
                                          <p:spTgt spid="9"/>
                                        </p:tgtEl>
                                      </p:cBhvr>
                                    </p:animEffect>
                                  </p:childTnLst>
                                </p:cTn>
                              </p:par>
                              <p:par>
                                <p:cTn id="79" presetID="55" presetClass="entr" presetSubtype="0" fill="hold" grpId="0" nodeType="withEffect">
                                  <p:stCondLst>
                                    <p:cond delay="40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strVal val="#ppt_w*0.70"/>
                                          </p:val>
                                        </p:tav>
                                        <p:tav tm="100000">
                                          <p:val>
                                            <p:strVal val="#ppt_w"/>
                                          </p:val>
                                        </p:tav>
                                      </p:tavLst>
                                    </p:anim>
                                    <p:anim calcmode="lin" valueType="num">
                                      <p:cBhvr>
                                        <p:cTn id="82" dur="1000" fill="hold"/>
                                        <p:tgtEl>
                                          <p:spTgt spid="26"/>
                                        </p:tgtEl>
                                        <p:attrNameLst>
                                          <p:attrName>ppt_h</p:attrName>
                                        </p:attrNameLst>
                                      </p:cBhvr>
                                      <p:tavLst>
                                        <p:tav tm="0">
                                          <p:val>
                                            <p:strVal val="#ppt_h"/>
                                          </p:val>
                                        </p:tav>
                                        <p:tav tm="100000">
                                          <p:val>
                                            <p:strVal val="#ppt_h"/>
                                          </p:val>
                                        </p:tav>
                                      </p:tavLst>
                                    </p:anim>
                                    <p:animEffect transition="in" filter="fade">
                                      <p:cBhvr>
                                        <p:cTn id="83" dur="1000"/>
                                        <p:tgtEl>
                                          <p:spTgt spid="26"/>
                                        </p:tgtEl>
                                      </p:cBhvr>
                                    </p:animEffect>
                                  </p:childTnLst>
                                </p:cTn>
                              </p:par>
                              <p:par>
                                <p:cTn id="84" presetID="55" presetClass="entr" presetSubtype="0" fill="hold" grpId="0" nodeType="withEffect">
                                  <p:stCondLst>
                                    <p:cond delay="400"/>
                                  </p:stCondLst>
                                  <p:childTnLst>
                                    <p:set>
                                      <p:cBhvr>
                                        <p:cTn id="85" dur="1" fill="hold">
                                          <p:stCondLst>
                                            <p:cond delay="0"/>
                                          </p:stCondLst>
                                        </p:cTn>
                                        <p:tgtEl>
                                          <p:spTgt spid="12"/>
                                        </p:tgtEl>
                                        <p:attrNameLst>
                                          <p:attrName>style.visibility</p:attrName>
                                        </p:attrNameLst>
                                      </p:cBhvr>
                                      <p:to>
                                        <p:strVal val="visible"/>
                                      </p:to>
                                    </p:set>
                                    <p:anim calcmode="lin" valueType="num">
                                      <p:cBhvr>
                                        <p:cTn id="86" dur="1000" fill="hold"/>
                                        <p:tgtEl>
                                          <p:spTgt spid="12"/>
                                        </p:tgtEl>
                                        <p:attrNameLst>
                                          <p:attrName>ppt_w</p:attrName>
                                        </p:attrNameLst>
                                      </p:cBhvr>
                                      <p:tavLst>
                                        <p:tav tm="0">
                                          <p:val>
                                            <p:strVal val="#ppt_w*0.70"/>
                                          </p:val>
                                        </p:tav>
                                        <p:tav tm="100000">
                                          <p:val>
                                            <p:strVal val="#ppt_w"/>
                                          </p:val>
                                        </p:tav>
                                      </p:tavLst>
                                    </p:anim>
                                    <p:anim calcmode="lin" valueType="num">
                                      <p:cBhvr>
                                        <p:cTn id="87" dur="1000" fill="hold"/>
                                        <p:tgtEl>
                                          <p:spTgt spid="12"/>
                                        </p:tgtEl>
                                        <p:attrNameLst>
                                          <p:attrName>ppt_h</p:attrName>
                                        </p:attrNameLst>
                                      </p:cBhvr>
                                      <p:tavLst>
                                        <p:tav tm="0">
                                          <p:val>
                                            <p:strVal val="#ppt_h"/>
                                          </p:val>
                                        </p:tav>
                                        <p:tav tm="100000">
                                          <p:val>
                                            <p:strVal val="#ppt_h"/>
                                          </p:val>
                                        </p:tav>
                                      </p:tavLst>
                                    </p:anim>
                                    <p:animEffect transition="in" filter="fade">
                                      <p:cBhvr>
                                        <p:cTn id="88" dur="1000"/>
                                        <p:tgtEl>
                                          <p:spTgt spid="12"/>
                                        </p:tgtEl>
                                      </p:cBhvr>
                                    </p:animEffect>
                                  </p:childTnLst>
                                </p:cTn>
                              </p:par>
                              <p:par>
                                <p:cTn id="89" presetID="55" presetClass="entr" presetSubtype="0" fill="hold" grpId="0" nodeType="withEffect">
                                  <p:stCondLst>
                                    <p:cond delay="80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strVal val="#ppt_w*0.70"/>
                                          </p:val>
                                        </p:tav>
                                        <p:tav tm="100000">
                                          <p:val>
                                            <p:strVal val="#ppt_w"/>
                                          </p:val>
                                        </p:tav>
                                      </p:tavLst>
                                    </p:anim>
                                    <p:anim calcmode="lin" valueType="num">
                                      <p:cBhvr>
                                        <p:cTn id="92" dur="1000" fill="hold"/>
                                        <p:tgtEl>
                                          <p:spTgt spid="27"/>
                                        </p:tgtEl>
                                        <p:attrNameLst>
                                          <p:attrName>ppt_h</p:attrName>
                                        </p:attrNameLst>
                                      </p:cBhvr>
                                      <p:tavLst>
                                        <p:tav tm="0">
                                          <p:val>
                                            <p:strVal val="#ppt_h"/>
                                          </p:val>
                                        </p:tav>
                                        <p:tav tm="100000">
                                          <p:val>
                                            <p:strVal val="#ppt_h"/>
                                          </p:val>
                                        </p:tav>
                                      </p:tavLst>
                                    </p:anim>
                                    <p:animEffect transition="in" filter="fade">
                                      <p:cBhvr>
                                        <p:cTn id="93" dur="1000"/>
                                        <p:tgtEl>
                                          <p:spTgt spid="27"/>
                                        </p:tgtEl>
                                      </p:cBhvr>
                                    </p:animEffect>
                                  </p:childTnLst>
                                </p:cTn>
                              </p:par>
                              <p:par>
                                <p:cTn id="94" presetID="55" presetClass="entr" presetSubtype="0" fill="hold" grpId="0" nodeType="withEffect">
                                  <p:stCondLst>
                                    <p:cond delay="80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0.70"/>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down)">
                                      <p:cBhvr>
                                        <p:cTn id="103" dur="75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500" fill="hold"/>
                                        <p:tgtEl>
                                          <p:spTgt spid="35"/>
                                        </p:tgtEl>
                                        <p:attrNameLst>
                                          <p:attrName>ppt_x</p:attrName>
                                        </p:attrNameLst>
                                      </p:cBhvr>
                                      <p:tavLst>
                                        <p:tav tm="0">
                                          <p:val>
                                            <p:strVal val="0-#ppt_w/2"/>
                                          </p:val>
                                        </p:tav>
                                        <p:tav tm="100000">
                                          <p:val>
                                            <p:strVal val="#ppt_x"/>
                                          </p:val>
                                        </p:tav>
                                      </p:tavLst>
                                    </p:anim>
                                    <p:anim calcmode="lin" valueType="num">
                                      <p:cBhvr additive="base">
                                        <p:cTn id="109" dur="500" fill="hold"/>
                                        <p:tgtEl>
                                          <p:spTgt spid="35"/>
                                        </p:tgtEl>
                                        <p:attrNameLst>
                                          <p:attrName>ppt_y</p:attrName>
                                        </p:attrNameLst>
                                      </p:cBhvr>
                                      <p:tavLst>
                                        <p:tav tm="0">
                                          <p:val>
                                            <p:strVal val="#ppt_y"/>
                                          </p:val>
                                        </p:tav>
                                        <p:tav tm="100000">
                                          <p:val>
                                            <p:strVal val="#ppt_y"/>
                                          </p:val>
                                        </p:tav>
                                      </p:tavLst>
                                    </p:anim>
                                  </p:childTnLst>
                                </p:cTn>
                              </p:par>
                            </p:childTnLst>
                          </p:cTn>
                        </p:par>
                        <p:par>
                          <p:cTn id="110" fill="hold">
                            <p:stCondLst>
                              <p:cond delay="500"/>
                            </p:stCondLst>
                            <p:childTnLst>
                              <p:par>
                                <p:cTn id="111" presetID="22" presetClass="entr" presetSubtype="2" fill="hold" grpId="0" nodeType="afterEffect">
                                  <p:stCondLst>
                                    <p:cond delay="0"/>
                                  </p:stCondLst>
                                  <p:childTnLst>
                                    <p:set>
                                      <p:cBhvr>
                                        <p:cTn id="112" dur="1" fill="hold">
                                          <p:stCondLst>
                                            <p:cond delay="0"/>
                                          </p:stCondLst>
                                        </p:cTn>
                                        <p:tgtEl>
                                          <p:spTgt spid="5"/>
                                        </p:tgtEl>
                                        <p:attrNameLst>
                                          <p:attrName>style.visibility</p:attrName>
                                        </p:attrNameLst>
                                      </p:cBhvr>
                                      <p:to>
                                        <p:strVal val="visible"/>
                                      </p:to>
                                    </p:set>
                                    <p:animEffect transition="in" filter="wipe(right)">
                                      <p:cBhvr>
                                        <p:cTn id="1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P spid="10" grpId="0" bldLvl="0" animBg="1"/>
      <p:bldP spid="11" grpId="0" bldLvl="0" animBg="1"/>
      <p:bldP spid="12" grpId="0" bldLvl="0" animBg="1"/>
      <p:bldP spid="13" grpId="0" bldLvl="0" animBg="1"/>
      <p:bldP spid="17" grpId="0"/>
      <p:bldP spid="21" grpId="0"/>
      <p:bldP spid="25" grpId="0"/>
      <p:bldP spid="26" grpId="0"/>
      <p:bldP spid="27" grpId="0"/>
      <p:bldP spid="31"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2"/>
          <p:cNvSpPr/>
          <p:nvPr/>
        </p:nvSpPr>
        <p:spPr bwMode="auto">
          <a:xfrm>
            <a:off x="6155395" y="3739253"/>
            <a:ext cx="1889740" cy="1897992"/>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adFill>
            <a:gsLst>
              <a:gs pos="0">
                <a:srgbClr val="007BD3"/>
              </a:gs>
              <a:gs pos="100000">
                <a:srgbClr val="034373"/>
              </a:gs>
            </a:gsLst>
            <a:lin ang="5400000" scaled="0"/>
          </a:gradFill>
          <a:ln>
            <a:noFill/>
          </a:ln>
        </p:spPr>
        <p:txBody>
          <a:bodyPr vert="horz" wrap="square" lIns="121917" tIns="60958" rIns="121917" bIns="60958" numCol="1" anchor="t" anchorCtr="0" compatLnSpc="1"/>
          <a:lstStyle/>
          <a:p>
            <a:endParaRPr lang="zh-CN" altLang="en-US" dirty="0"/>
          </a:p>
        </p:txBody>
      </p:sp>
      <p:sp>
        <p:nvSpPr>
          <p:cNvPr id="8" name="Freeform 13"/>
          <p:cNvSpPr/>
          <p:nvPr/>
        </p:nvSpPr>
        <p:spPr bwMode="auto">
          <a:xfrm>
            <a:off x="4146866" y="3739253"/>
            <a:ext cx="1889740" cy="1897992"/>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adFill>
            <a:gsLst>
              <a:gs pos="0">
                <a:srgbClr val="7B32B2"/>
              </a:gs>
              <a:gs pos="100000">
                <a:srgbClr val="401A5D"/>
              </a:gs>
            </a:gsLst>
            <a:lin ang="5400000" scaled="0"/>
          </a:gradFill>
          <a:ln>
            <a:noFill/>
          </a:ln>
        </p:spPr>
        <p:txBody>
          <a:bodyPr vert="horz" wrap="square" lIns="121917" tIns="60958" rIns="121917" bIns="60958" numCol="1" anchor="t" anchorCtr="0" compatLnSpc="1"/>
          <a:lstStyle/>
          <a:p>
            <a:endParaRPr lang="zh-CN" altLang="en-US"/>
          </a:p>
        </p:txBody>
      </p:sp>
      <p:sp>
        <p:nvSpPr>
          <p:cNvPr id="9" name="Freeform 14"/>
          <p:cNvSpPr/>
          <p:nvPr/>
        </p:nvSpPr>
        <p:spPr bwMode="auto">
          <a:xfrm>
            <a:off x="6155395" y="1730310"/>
            <a:ext cx="1889740" cy="1893868"/>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adFill>
            <a:gsLst>
              <a:gs pos="0">
                <a:srgbClr val="FECF40"/>
              </a:gs>
              <a:gs pos="100000">
                <a:srgbClr val="846C21"/>
              </a:gs>
            </a:gsLst>
            <a:lin ang="5400000" scaled="0"/>
          </a:gradFill>
          <a:ln>
            <a:noFill/>
          </a:ln>
        </p:spPr>
        <p:txBody>
          <a:bodyPr vert="horz" wrap="square" lIns="121917" tIns="60958" rIns="121917" bIns="60958" numCol="1" anchor="t" anchorCtr="0" compatLnSpc="1"/>
          <a:lstStyle/>
          <a:p>
            <a:endParaRPr lang="zh-CN" altLang="en-US"/>
          </a:p>
        </p:txBody>
      </p:sp>
      <p:sp>
        <p:nvSpPr>
          <p:cNvPr id="10" name="Freeform 15"/>
          <p:cNvSpPr/>
          <p:nvPr/>
        </p:nvSpPr>
        <p:spPr bwMode="auto">
          <a:xfrm>
            <a:off x="4146866" y="1730310"/>
            <a:ext cx="1889740" cy="1893868"/>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adFill>
            <a:gsLst>
              <a:gs pos="0">
                <a:srgbClr val="E30000"/>
              </a:gs>
              <a:gs pos="100000">
                <a:srgbClr val="760303"/>
              </a:gs>
            </a:gsLst>
            <a:lin ang="5400000" scaled="0"/>
          </a:gradFill>
          <a:ln>
            <a:noFill/>
          </a:ln>
        </p:spPr>
        <p:txBody>
          <a:bodyPr vert="horz" wrap="square" lIns="121917" tIns="60958" rIns="121917" bIns="60958" numCol="1" anchor="t" anchorCtr="0" compatLnSpc="1"/>
          <a:lstStyle/>
          <a:p>
            <a:endParaRPr lang="zh-CN" altLang="en-US"/>
          </a:p>
        </p:txBody>
      </p:sp>
      <p:sp>
        <p:nvSpPr>
          <p:cNvPr id="11" name="Freeform 16"/>
          <p:cNvSpPr/>
          <p:nvPr/>
        </p:nvSpPr>
        <p:spPr bwMode="auto">
          <a:xfrm>
            <a:off x="5582738" y="3166182"/>
            <a:ext cx="453868" cy="457996"/>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accent1">
              <a:lumMod val="75000"/>
            </a:schemeClr>
          </a:solidFill>
          <a:ln>
            <a:noFill/>
          </a:ln>
        </p:spPr>
        <p:txBody>
          <a:bodyPr vert="horz" wrap="square" lIns="121917" tIns="60958" rIns="121917" bIns="60958" numCol="1" anchor="t" anchorCtr="0" compatLnSpc="1"/>
          <a:lstStyle/>
          <a:p>
            <a:pPr algn="r"/>
            <a:endParaRPr lang="zh-CN" altLang="en-US" dirty="0">
              <a:latin typeface="微软雅黑" panose="020B0503020204020204" pitchFamily="34" charset="-122"/>
              <a:ea typeface="微软雅黑" panose="020B0503020204020204" pitchFamily="34" charset="-122"/>
            </a:endParaRPr>
          </a:p>
        </p:txBody>
      </p:sp>
      <p:sp>
        <p:nvSpPr>
          <p:cNvPr id="12" name="Freeform 17"/>
          <p:cNvSpPr/>
          <p:nvPr/>
        </p:nvSpPr>
        <p:spPr bwMode="auto">
          <a:xfrm>
            <a:off x="6155394" y="3166182"/>
            <a:ext cx="453868" cy="457996"/>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accent2">
              <a:lumMod val="75000"/>
            </a:schemeClr>
          </a:solidFill>
          <a:ln>
            <a:noFill/>
          </a:ln>
        </p:spPr>
        <p:txBody>
          <a:bodyPr vert="horz" wrap="square" lIns="121917" tIns="60958" rIns="121917" bIns="60958" numCol="1" anchor="t" anchorCtr="0" compatLnSpc="1"/>
          <a:lstStyle/>
          <a:p>
            <a:endParaRPr lang="zh-CN" altLang="en-US"/>
          </a:p>
        </p:txBody>
      </p:sp>
      <p:sp>
        <p:nvSpPr>
          <p:cNvPr id="13" name="Freeform 18"/>
          <p:cNvSpPr/>
          <p:nvPr/>
        </p:nvSpPr>
        <p:spPr bwMode="auto">
          <a:xfrm>
            <a:off x="5582738" y="3739254"/>
            <a:ext cx="453868" cy="457996"/>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accent3">
              <a:lumMod val="75000"/>
            </a:schemeClr>
          </a:solidFill>
          <a:ln>
            <a:noFill/>
          </a:ln>
        </p:spPr>
        <p:txBody>
          <a:bodyPr vert="horz" wrap="square" lIns="121917" tIns="60958" rIns="121917" bIns="60958" numCol="1" anchor="t" anchorCtr="0" compatLnSpc="1"/>
          <a:lstStyle/>
          <a:p>
            <a:endParaRPr lang="zh-CN" altLang="en-US"/>
          </a:p>
        </p:txBody>
      </p:sp>
      <p:sp>
        <p:nvSpPr>
          <p:cNvPr id="14" name="Freeform 19"/>
          <p:cNvSpPr/>
          <p:nvPr/>
        </p:nvSpPr>
        <p:spPr bwMode="auto">
          <a:xfrm>
            <a:off x="6155394" y="3739254"/>
            <a:ext cx="453868" cy="457996"/>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accent6">
              <a:lumMod val="75000"/>
            </a:schemeClr>
          </a:solidFill>
          <a:ln>
            <a:noFill/>
          </a:ln>
        </p:spPr>
        <p:txBody>
          <a:bodyPr vert="horz" wrap="square" lIns="121917" tIns="60958" rIns="121917" bIns="60958" numCol="1" anchor="t" anchorCtr="0" compatLnSpc="1"/>
          <a:lstStyle/>
          <a:p>
            <a:endParaRPr lang="zh-CN" altLang="en-US"/>
          </a:p>
        </p:txBody>
      </p:sp>
      <p:sp>
        <p:nvSpPr>
          <p:cNvPr id="15" name="矩形 14"/>
          <p:cNvSpPr/>
          <p:nvPr/>
        </p:nvSpPr>
        <p:spPr>
          <a:xfrm>
            <a:off x="5797661"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1</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226177"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2</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797659" y="3762235"/>
            <a:ext cx="156792"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3</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226177" y="3762236"/>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4</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007533" y="1988923"/>
            <a:ext cx="2839675" cy="9690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400" dirty="0">
                <a:solidFill>
                  <a:schemeClr val="bg1"/>
                </a:solidFill>
              </a:rPr>
              <a:t>幼儿园应提供一个良好的歌唱环境：空气清洁、新鲜、湿润，温度适宜，避免引起呼吸道炎症。</a:t>
            </a:r>
            <a:endParaRPr sz="1400" dirty="0">
              <a:solidFill>
                <a:schemeClr val="bg1"/>
              </a:solidFill>
            </a:endParaRPr>
          </a:p>
        </p:txBody>
      </p:sp>
      <p:sp>
        <p:nvSpPr>
          <p:cNvPr id="20" name="TextBox 19"/>
          <p:cNvSpPr txBox="1"/>
          <p:nvPr/>
        </p:nvSpPr>
        <p:spPr>
          <a:xfrm>
            <a:off x="4315460" y="2103120"/>
            <a:ext cx="1638300" cy="1045210"/>
          </a:xfrm>
          <a:prstGeom prst="rect">
            <a:avLst/>
          </a:prstGeom>
          <a:noFill/>
        </p:spPr>
        <p:txBody>
          <a:bodyPr wrap="square" lIns="0" tIns="60958" rIns="0" bIns="0"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空气清新的环境</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522085" y="2153920"/>
            <a:ext cx="1393190" cy="1045210"/>
          </a:xfrm>
          <a:prstGeom prst="rect">
            <a:avLst/>
          </a:prstGeom>
          <a:noFill/>
        </p:spPr>
        <p:txBody>
          <a:bodyPr wrap="square" lIns="0" tIns="60958" rIns="0" bIns="0"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正确的姿势</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551045" y="4100195"/>
            <a:ext cx="1246505" cy="1045210"/>
          </a:xfrm>
          <a:prstGeom prst="rect">
            <a:avLst/>
          </a:prstGeom>
          <a:noFill/>
        </p:spPr>
        <p:txBody>
          <a:bodyPr wrap="square" lIns="0" tIns="60958" rIns="0" bIns="0"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适合的歌曲</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522085" y="4164965"/>
            <a:ext cx="1393190" cy="1045210"/>
          </a:xfrm>
          <a:prstGeom prst="rect">
            <a:avLst/>
          </a:prstGeom>
          <a:noFill/>
        </p:spPr>
        <p:txBody>
          <a:bodyPr wrap="square" lIns="0" tIns="60958" rIns="0" bIns="0"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适宜的时间</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400256" y="1823823"/>
            <a:ext cx="2839675" cy="161544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rPr>
              <a:t>幼儿唱歌时应保持正确的姿势，如立姿，能保持胸腔和膈肌的充分活动。正确的唱歌姿势是：身体重量均匀地分配在两腿上，重 心前倾，抬头，挺胸，收腹，双臂自然下垂。</a:t>
            </a:r>
            <a:endParaRPr lang="zh-CN" altLang="en-US" sz="1400" dirty="0">
              <a:solidFill>
                <a:schemeClr val="bg1"/>
              </a:solidFill>
            </a:endParaRPr>
          </a:p>
        </p:txBody>
      </p:sp>
      <p:sp>
        <p:nvSpPr>
          <p:cNvPr id="25" name="TextBox 24"/>
          <p:cNvSpPr txBox="1"/>
          <p:nvPr/>
        </p:nvSpPr>
        <p:spPr>
          <a:xfrm>
            <a:off x="1095446" y="3615040"/>
            <a:ext cx="2759861" cy="258508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400" dirty="0">
                <a:solidFill>
                  <a:schemeClr val="bg1"/>
                </a:solidFill>
              </a:rPr>
              <a:t>幼儿声带弹性纤维、喉部肌肉发育尚未完善，声门肌肉容易疲劳，发炎时易充血水肿、声门狭窄，进而出现声音嘶哑、呼吸困难等症状。为保护幼儿声带，活动中，教师应选择音域合适的歌曲，太高或太低的音域都会使幼儿感到困难，造成声带疲劳。</a:t>
            </a:r>
            <a:endParaRPr sz="1400" dirty="0">
              <a:solidFill>
                <a:schemeClr val="bg1"/>
              </a:solidFill>
            </a:endParaRPr>
          </a:p>
        </p:txBody>
      </p:sp>
      <p:sp>
        <p:nvSpPr>
          <p:cNvPr id="26" name="TextBox 25"/>
          <p:cNvSpPr txBox="1"/>
          <p:nvPr/>
        </p:nvSpPr>
        <p:spPr>
          <a:xfrm>
            <a:off x="8400256" y="3970640"/>
            <a:ext cx="2839675" cy="193865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400" dirty="0">
                <a:solidFill>
                  <a:schemeClr val="bg1"/>
                </a:solidFill>
              </a:rPr>
              <a:t>幼儿唱歌持续的时间不宜过长，通常以 4 ~ 5 分钟为宜。唱歌一段时间后应稍事休息，避免长时间大声唱歌或喊叫。当幼儿咽喉部疲劳或有炎症时，应禁止唱歌，直至其唱歌机能完全恢复。</a:t>
            </a:r>
            <a:endParaRPr sz="1400" dirty="0">
              <a:solidFill>
                <a:schemeClr val="bg1"/>
              </a:solidFill>
            </a:endParaRPr>
          </a:p>
        </p:txBody>
      </p:sp>
      <p:sp>
        <p:nvSpPr>
          <p:cNvPr id="30" name="文本框 29"/>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35" name="组合 15"/>
          <p:cNvGrpSpPr/>
          <p:nvPr/>
        </p:nvGrpSpPr>
        <p:grpSpPr bwMode="auto">
          <a:xfrm>
            <a:off x="-94615" y="62230"/>
            <a:ext cx="5622290" cy="525780"/>
            <a:chOff x="6134556" y="1233393"/>
            <a:chExt cx="4455682" cy="606624"/>
          </a:xfrm>
        </p:grpSpPr>
        <p:sp>
          <p:nvSpPr>
            <p:cNvPr id="36" name="圆角矩形 35"/>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5" name="TextBox 6"/>
          <p:cNvSpPr txBox="1"/>
          <p:nvPr/>
        </p:nvSpPr>
        <p:spPr>
          <a:xfrm>
            <a:off x="425681" y="967906"/>
            <a:ext cx="2298067"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en-US" sz="2400" b="0" dirty="0">
                <a:solidFill>
                  <a:schemeClr val="bg1">
                    <a:lumMod val="50000"/>
                  </a:schemeClr>
                </a:solidFill>
              </a:rPr>
              <a:t>4</a:t>
            </a:r>
            <a:r>
              <a:rPr lang="zh-CN" altLang="en-US" sz="2400" b="0" dirty="0">
                <a:solidFill>
                  <a:schemeClr val="bg1">
                    <a:lumMod val="50000"/>
                  </a:schemeClr>
                </a:solidFill>
              </a:rPr>
              <a:t>、歌唱卫生</a:t>
            </a:r>
            <a:endParaRPr lang="zh-CN" altLang="en-US" sz="2400" b="0" dirty="0">
              <a:solidFill>
                <a:schemeClr val="bg1">
                  <a:lumMod val="50000"/>
                </a:schemeClr>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repeatCount="2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400" fill="hold"/>
                                        <p:tgtEl>
                                          <p:spTgt spid="20"/>
                                        </p:tgtEl>
                                        <p:attrNameLst>
                                          <p:attrName>ppt_w</p:attrName>
                                        </p:attrNameLst>
                                      </p:cBhvr>
                                      <p:tavLst>
                                        <p:tav tm="0">
                                          <p:val>
                                            <p:fltVal val="0"/>
                                          </p:val>
                                        </p:tav>
                                        <p:tav tm="100000">
                                          <p:val>
                                            <p:strVal val="#ppt_w"/>
                                          </p:val>
                                        </p:tav>
                                      </p:tavLst>
                                    </p:anim>
                                    <p:anim calcmode="lin" valueType="num">
                                      <p:cBhvr>
                                        <p:cTn id="8" dur="400" fill="hold"/>
                                        <p:tgtEl>
                                          <p:spTgt spid="20"/>
                                        </p:tgtEl>
                                        <p:attrNameLst>
                                          <p:attrName>ppt_h</p:attrName>
                                        </p:attrNameLst>
                                      </p:cBhvr>
                                      <p:tavLst>
                                        <p:tav tm="0">
                                          <p:val>
                                            <p:fltVal val="0"/>
                                          </p:val>
                                        </p:tav>
                                        <p:tav tm="100000">
                                          <p:val>
                                            <p:strVal val="#ppt_h"/>
                                          </p:val>
                                        </p:tav>
                                      </p:tavLst>
                                    </p:anim>
                                    <p:animEffect transition="in" filter="fade">
                                      <p:cBhvr>
                                        <p:cTn id="9" dur="400"/>
                                        <p:tgtEl>
                                          <p:spTgt spid="20"/>
                                        </p:tgtEl>
                                      </p:cBhvr>
                                    </p:animEffect>
                                    <p:anim calcmode="lin" valueType="num">
                                      <p:cBhvr>
                                        <p:cTn id="10" dur="400" fill="hold"/>
                                        <p:tgtEl>
                                          <p:spTgt spid="20"/>
                                        </p:tgtEl>
                                        <p:attrNameLst>
                                          <p:attrName>ppt_x</p:attrName>
                                        </p:attrNameLst>
                                      </p:cBhvr>
                                      <p:tavLst>
                                        <p:tav tm="0">
                                          <p:val>
                                            <p:fltVal val="0.5"/>
                                          </p:val>
                                        </p:tav>
                                        <p:tav tm="100000">
                                          <p:val>
                                            <p:strVal val="#ppt_x"/>
                                          </p:val>
                                        </p:tav>
                                      </p:tavLst>
                                    </p:anim>
                                    <p:anim calcmode="lin" valueType="num">
                                      <p:cBhvr>
                                        <p:cTn id="11" dur="4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repeatCount="200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400" fill="hold"/>
                                        <p:tgtEl>
                                          <p:spTgt spid="10"/>
                                        </p:tgtEl>
                                        <p:attrNameLst>
                                          <p:attrName>ppt_w</p:attrName>
                                        </p:attrNameLst>
                                      </p:cBhvr>
                                      <p:tavLst>
                                        <p:tav tm="0">
                                          <p:val>
                                            <p:fltVal val="0"/>
                                          </p:val>
                                        </p:tav>
                                        <p:tav tm="100000">
                                          <p:val>
                                            <p:strVal val="#ppt_w"/>
                                          </p:val>
                                        </p:tav>
                                      </p:tavLst>
                                    </p:anim>
                                    <p:anim calcmode="lin" valueType="num">
                                      <p:cBhvr>
                                        <p:cTn id="15" dur="400" fill="hold"/>
                                        <p:tgtEl>
                                          <p:spTgt spid="10"/>
                                        </p:tgtEl>
                                        <p:attrNameLst>
                                          <p:attrName>ppt_h</p:attrName>
                                        </p:attrNameLst>
                                      </p:cBhvr>
                                      <p:tavLst>
                                        <p:tav tm="0">
                                          <p:val>
                                            <p:fltVal val="0"/>
                                          </p:val>
                                        </p:tav>
                                        <p:tav tm="100000">
                                          <p:val>
                                            <p:strVal val="#ppt_h"/>
                                          </p:val>
                                        </p:tav>
                                      </p:tavLst>
                                    </p:anim>
                                    <p:animEffect transition="in" filter="fade">
                                      <p:cBhvr>
                                        <p:cTn id="16" dur="400"/>
                                        <p:tgtEl>
                                          <p:spTgt spid="10"/>
                                        </p:tgtEl>
                                      </p:cBhvr>
                                    </p:animEffect>
                                    <p:anim calcmode="lin" valueType="num">
                                      <p:cBhvr>
                                        <p:cTn id="17" dur="400" fill="hold"/>
                                        <p:tgtEl>
                                          <p:spTgt spid="10"/>
                                        </p:tgtEl>
                                        <p:attrNameLst>
                                          <p:attrName>ppt_x</p:attrName>
                                        </p:attrNameLst>
                                      </p:cBhvr>
                                      <p:tavLst>
                                        <p:tav tm="0">
                                          <p:val>
                                            <p:fltVal val="0.5"/>
                                          </p:val>
                                        </p:tav>
                                        <p:tav tm="100000">
                                          <p:val>
                                            <p:strVal val="#ppt_x"/>
                                          </p:val>
                                        </p:tav>
                                      </p:tavLst>
                                    </p:anim>
                                    <p:anim calcmode="lin" valueType="num">
                                      <p:cBhvr>
                                        <p:cTn id="18" dur="40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repeatCount="2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400" fill="hold"/>
                                        <p:tgtEl>
                                          <p:spTgt spid="11"/>
                                        </p:tgtEl>
                                        <p:attrNameLst>
                                          <p:attrName>ppt_w</p:attrName>
                                        </p:attrNameLst>
                                      </p:cBhvr>
                                      <p:tavLst>
                                        <p:tav tm="0">
                                          <p:val>
                                            <p:fltVal val="0"/>
                                          </p:val>
                                        </p:tav>
                                        <p:tav tm="100000">
                                          <p:val>
                                            <p:strVal val="#ppt_w"/>
                                          </p:val>
                                        </p:tav>
                                      </p:tavLst>
                                    </p:anim>
                                    <p:anim calcmode="lin" valueType="num">
                                      <p:cBhvr>
                                        <p:cTn id="22" dur="400" fill="hold"/>
                                        <p:tgtEl>
                                          <p:spTgt spid="11"/>
                                        </p:tgtEl>
                                        <p:attrNameLst>
                                          <p:attrName>ppt_h</p:attrName>
                                        </p:attrNameLst>
                                      </p:cBhvr>
                                      <p:tavLst>
                                        <p:tav tm="0">
                                          <p:val>
                                            <p:fltVal val="0"/>
                                          </p:val>
                                        </p:tav>
                                        <p:tav tm="100000">
                                          <p:val>
                                            <p:strVal val="#ppt_h"/>
                                          </p:val>
                                        </p:tav>
                                      </p:tavLst>
                                    </p:anim>
                                    <p:animEffect transition="in" filter="fade">
                                      <p:cBhvr>
                                        <p:cTn id="23" dur="400"/>
                                        <p:tgtEl>
                                          <p:spTgt spid="11"/>
                                        </p:tgtEl>
                                      </p:cBhvr>
                                    </p:animEffect>
                                    <p:anim calcmode="lin" valueType="num">
                                      <p:cBhvr>
                                        <p:cTn id="24" dur="400" fill="hold"/>
                                        <p:tgtEl>
                                          <p:spTgt spid="11"/>
                                        </p:tgtEl>
                                        <p:attrNameLst>
                                          <p:attrName>ppt_x</p:attrName>
                                        </p:attrNameLst>
                                      </p:cBhvr>
                                      <p:tavLst>
                                        <p:tav tm="0">
                                          <p:val>
                                            <p:fltVal val="0.5"/>
                                          </p:val>
                                        </p:tav>
                                        <p:tav tm="100000">
                                          <p:val>
                                            <p:strVal val="#ppt_x"/>
                                          </p:val>
                                        </p:tav>
                                      </p:tavLst>
                                    </p:anim>
                                    <p:anim calcmode="lin" valueType="num">
                                      <p:cBhvr>
                                        <p:cTn id="25" dur="40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repeatCount="200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400" fill="hold"/>
                                        <p:tgtEl>
                                          <p:spTgt spid="15"/>
                                        </p:tgtEl>
                                        <p:attrNameLst>
                                          <p:attrName>ppt_w</p:attrName>
                                        </p:attrNameLst>
                                      </p:cBhvr>
                                      <p:tavLst>
                                        <p:tav tm="0">
                                          <p:val>
                                            <p:fltVal val="0"/>
                                          </p:val>
                                        </p:tav>
                                        <p:tav tm="100000">
                                          <p:val>
                                            <p:strVal val="#ppt_w"/>
                                          </p:val>
                                        </p:tav>
                                      </p:tavLst>
                                    </p:anim>
                                    <p:anim calcmode="lin" valueType="num">
                                      <p:cBhvr>
                                        <p:cTn id="29" dur="400" fill="hold"/>
                                        <p:tgtEl>
                                          <p:spTgt spid="15"/>
                                        </p:tgtEl>
                                        <p:attrNameLst>
                                          <p:attrName>ppt_h</p:attrName>
                                        </p:attrNameLst>
                                      </p:cBhvr>
                                      <p:tavLst>
                                        <p:tav tm="0">
                                          <p:val>
                                            <p:fltVal val="0"/>
                                          </p:val>
                                        </p:tav>
                                        <p:tav tm="100000">
                                          <p:val>
                                            <p:strVal val="#ppt_h"/>
                                          </p:val>
                                        </p:tav>
                                      </p:tavLst>
                                    </p:anim>
                                    <p:animEffect transition="in" filter="fade">
                                      <p:cBhvr>
                                        <p:cTn id="30" dur="400"/>
                                        <p:tgtEl>
                                          <p:spTgt spid="15"/>
                                        </p:tgtEl>
                                      </p:cBhvr>
                                    </p:animEffect>
                                    <p:anim calcmode="lin" valueType="num">
                                      <p:cBhvr>
                                        <p:cTn id="31" dur="400" fill="hold"/>
                                        <p:tgtEl>
                                          <p:spTgt spid="15"/>
                                        </p:tgtEl>
                                        <p:attrNameLst>
                                          <p:attrName>ppt_x</p:attrName>
                                        </p:attrNameLst>
                                      </p:cBhvr>
                                      <p:tavLst>
                                        <p:tav tm="0">
                                          <p:val>
                                            <p:fltVal val="0.5"/>
                                          </p:val>
                                        </p:tav>
                                        <p:tav tm="100000">
                                          <p:val>
                                            <p:strVal val="#ppt_x"/>
                                          </p:val>
                                        </p:tav>
                                      </p:tavLst>
                                    </p:anim>
                                    <p:anim calcmode="lin" valueType="num">
                                      <p:cBhvr>
                                        <p:cTn id="32" dur="400" fill="hold"/>
                                        <p:tgtEl>
                                          <p:spTgt spid="1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53" presetClass="entr" presetSubtype="528" repeatCount="200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400" fill="hold"/>
                                        <p:tgtEl>
                                          <p:spTgt spid="21"/>
                                        </p:tgtEl>
                                        <p:attrNameLst>
                                          <p:attrName>ppt_w</p:attrName>
                                        </p:attrNameLst>
                                      </p:cBhvr>
                                      <p:tavLst>
                                        <p:tav tm="0">
                                          <p:val>
                                            <p:fltVal val="0"/>
                                          </p:val>
                                        </p:tav>
                                        <p:tav tm="100000">
                                          <p:val>
                                            <p:strVal val="#ppt_w"/>
                                          </p:val>
                                        </p:tav>
                                      </p:tavLst>
                                    </p:anim>
                                    <p:anim calcmode="lin" valueType="num">
                                      <p:cBhvr>
                                        <p:cTn id="37" dur="400" fill="hold"/>
                                        <p:tgtEl>
                                          <p:spTgt spid="21"/>
                                        </p:tgtEl>
                                        <p:attrNameLst>
                                          <p:attrName>ppt_h</p:attrName>
                                        </p:attrNameLst>
                                      </p:cBhvr>
                                      <p:tavLst>
                                        <p:tav tm="0">
                                          <p:val>
                                            <p:fltVal val="0"/>
                                          </p:val>
                                        </p:tav>
                                        <p:tav tm="100000">
                                          <p:val>
                                            <p:strVal val="#ppt_h"/>
                                          </p:val>
                                        </p:tav>
                                      </p:tavLst>
                                    </p:anim>
                                    <p:animEffect transition="in" filter="fade">
                                      <p:cBhvr>
                                        <p:cTn id="38" dur="400"/>
                                        <p:tgtEl>
                                          <p:spTgt spid="21"/>
                                        </p:tgtEl>
                                      </p:cBhvr>
                                    </p:animEffect>
                                    <p:anim calcmode="lin" valueType="num">
                                      <p:cBhvr>
                                        <p:cTn id="39" dur="400" fill="hold"/>
                                        <p:tgtEl>
                                          <p:spTgt spid="21"/>
                                        </p:tgtEl>
                                        <p:attrNameLst>
                                          <p:attrName>ppt_x</p:attrName>
                                        </p:attrNameLst>
                                      </p:cBhvr>
                                      <p:tavLst>
                                        <p:tav tm="0">
                                          <p:val>
                                            <p:fltVal val="0.5"/>
                                          </p:val>
                                        </p:tav>
                                        <p:tav tm="100000">
                                          <p:val>
                                            <p:strVal val="#ppt_x"/>
                                          </p:val>
                                        </p:tav>
                                      </p:tavLst>
                                    </p:anim>
                                    <p:anim calcmode="lin" valueType="num">
                                      <p:cBhvr>
                                        <p:cTn id="40" dur="400" fill="hold"/>
                                        <p:tgtEl>
                                          <p:spTgt spid="21"/>
                                        </p:tgtEl>
                                        <p:attrNameLst>
                                          <p:attrName>ppt_y</p:attrName>
                                        </p:attrNameLst>
                                      </p:cBhvr>
                                      <p:tavLst>
                                        <p:tav tm="0">
                                          <p:val>
                                            <p:fltVal val="0.5"/>
                                          </p:val>
                                        </p:tav>
                                        <p:tav tm="100000">
                                          <p:val>
                                            <p:strVal val="#ppt_y"/>
                                          </p:val>
                                        </p:tav>
                                      </p:tavLst>
                                    </p:anim>
                                  </p:childTnLst>
                                </p:cTn>
                              </p:par>
                              <p:par>
                                <p:cTn id="41" presetID="53" presetClass="entr" presetSubtype="528" repeatCount="2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400" fill="hold"/>
                                        <p:tgtEl>
                                          <p:spTgt spid="9"/>
                                        </p:tgtEl>
                                        <p:attrNameLst>
                                          <p:attrName>ppt_w</p:attrName>
                                        </p:attrNameLst>
                                      </p:cBhvr>
                                      <p:tavLst>
                                        <p:tav tm="0">
                                          <p:val>
                                            <p:fltVal val="0"/>
                                          </p:val>
                                        </p:tav>
                                        <p:tav tm="100000">
                                          <p:val>
                                            <p:strVal val="#ppt_w"/>
                                          </p:val>
                                        </p:tav>
                                      </p:tavLst>
                                    </p:anim>
                                    <p:anim calcmode="lin" valueType="num">
                                      <p:cBhvr>
                                        <p:cTn id="44" dur="400" fill="hold"/>
                                        <p:tgtEl>
                                          <p:spTgt spid="9"/>
                                        </p:tgtEl>
                                        <p:attrNameLst>
                                          <p:attrName>ppt_h</p:attrName>
                                        </p:attrNameLst>
                                      </p:cBhvr>
                                      <p:tavLst>
                                        <p:tav tm="0">
                                          <p:val>
                                            <p:fltVal val="0"/>
                                          </p:val>
                                        </p:tav>
                                        <p:tav tm="100000">
                                          <p:val>
                                            <p:strVal val="#ppt_h"/>
                                          </p:val>
                                        </p:tav>
                                      </p:tavLst>
                                    </p:anim>
                                    <p:animEffect transition="in" filter="fade">
                                      <p:cBhvr>
                                        <p:cTn id="45" dur="400"/>
                                        <p:tgtEl>
                                          <p:spTgt spid="9"/>
                                        </p:tgtEl>
                                      </p:cBhvr>
                                    </p:animEffect>
                                    <p:anim calcmode="lin" valueType="num">
                                      <p:cBhvr>
                                        <p:cTn id="46" dur="400" fill="hold"/>
                                        <p:tgtEl>
                                          <p:spTgt spid="9"/>
                                        </p:tgtEl>
                                        <p:attrNameLst>
                                          <p:attrName>ppt_x</p:attrName>
                                        </p:attrNameLst>
                                      </p:cBhvr>
                                      <p:tavLst>
                                        <p:tav tm="0">
                                          <p:val>
                                            <p:fltVal val="0.5"/>
                                          </p:val>
                                        </p:tav>
                                        <p:tav tm="100000">
                                          <p:val>
                                            <p:strVal val="#ppt_x"/>
                                          </p:val>
                                        </p:tav>
                                      </p:tavLst>
                                    </p:anim>
                                    <p:anim calcmode="lin" valueType="num">
                                      <p:cBhvr>
                                        <p:cTn id="47" dur="400" fill="hold"/>
                                        <p:tgtEl>
                                          <p:spTgt spid="9"/>
                                        </p:tgtEl>
                                        <p:attrNameLst>
                                          <p:attrName>ppt_y</p:attrName>
                                        </p:attrNameLst>
                                      </p:cBhvr>
                                      <p:tavLst>
                                        <p:tav tm="0">
                                          <p:val>
                                            <p:fltVal val="0.5"/>
                                          </p:val>
                                        </p:tav>
                                        <p:tav tm="100000">
                                          <p:val>
                                            <p:strVal val="#ppt_y"/>
                                          </p:val>
                                        </p:tav>
                                      </p:tavLst>
                                    </p:anim>
                                  </p:childTnLst>
                                </p:cTn>
                              </p:par>
                              <p:par>
                                <p:cTn id="48" presetID="53" presetClass="entr" presetSubtype="528" repeatCount="200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400" fill="hold"/>
                                        <p:tgtEl>
                                          <p:spTgt spid="12"/>
                                        </p:tgtEl>
                                        <p:attrNameLst>
                                          <p:attrName>ppt_w</p:attrName>
                                        </p:attrNameLst>
                                      </p:cBhvr>
                                      <p:tavLst>
                                        <p:tav tm="0">
                                          <p:val>
                                            <p:fltVal val="0"/>
                                          </p:val>
                                        </p:tav>
                                        <p:tav tm="100000">
                                          <p:val>
                                            <p:strVal val="#ppt_w"/>
                                          </p:val>
                                        </p:tav>
                                      </p:tavLst>
                                    </p:anim>
                                    <p:anim calcmode="lin" valueType="num">
                                      <p:cBhvr>
                                        <p:cTn id="51" dur="400" fill="hold"/>
                                        <p:tgtEl>
                                          <p:spTgt spid="12"/>
                                        </p:tgtEl>
                                        <p:attrNameLst>
                                          <p:attrName>ppt_h</p:attrName>
                                        </p:attrNameLst>
                                      </p:cBhvr>
                                      <p:tavLst>
                                        <p:tav tm="0">
                                          <p:val>
                                            <p:fltVal val="0"/>
                                          </p:val>
                                        </p:tav>
                                        <p:tav tm="100000">
                                          <p:val>
                                            <p:strVal val="#ppt_h"/>
                                          </p:val>
                                        </p:tav>
                                      </p:tavLst>
                                    </p:anim>
                                    <p:animEffect transition="in" filter="fade">
                                      <p:cBhvr>
                                        <p:cTn id="52" dur="400"/>
                                        <p:tgtEl>
                                          <p:spTgt spid="12"/>
                                        </p:tgtEl>
                                      </p:cBhvr>
                                    </p:animEffect>
                                    <p:anim calcmode="lin" valueType="num">
                                      <p:cBhvr>
                                        <p:cTn id="53" dur="400" fill="hold"/>
                                        <p:tgtEl>
                                          <p:spTgt spid="12"/>
                                        </p:tgtEl>
                                        <p:attrNameLst>
                                          <p:attrName>ppt_x</p:attrName>
                                        </p:attrNameLst>
                                      </p:cBhvr>
                                      <p:tavLst>
                                        <p:tav tm="0">
                                          <p:val>
                                            <p:fltVal val="0.5"/>
                                          </p:val>
                                        </p:tav>
                                        <p:tav tm="100000">
                                          <p:val>
                                            <p:strVal val="#ppt_x"/>
                                          </p:val>
                                        </p:tav>
                                      </p:tavLst>
                                    </p:anim>
                                    <p:anim calcmode="lin" valueType="num">
                                      <p:cBhvr>
                                        <p:cTn id="54" dur="400" fill="hold"/>
                                        <p:tgtEl>
                                          <p:spTgt spid="12"/>
                                        </p:tgtEl>
                                        <p:attrNameLst>
                                          <p:attrName>ppt_y</p:attrName>
                                        </p:attrNameLst>
                                      </p:cBhvr>
                                      <p:tavLst>
                                        <p:tav tm="0">
                                          <p:val>
                                            <p:fltVal val="0.5"/>
                                          </p:val>
                                        </p:tav>
                                        <p:tav tm="100000">
                                          <p:val>
                                            <p:strVal val="#ppt_y"/>
                                          </p:val>
                                        </p:tav>
                                      </p:tavLst>
                                    </p:anim>
                                  </p:childTnLst>
                                </p:cTn>
                              </p:par>
                              <p:par>
                                <p:cTn id="55" presetID="53" presetClass="entr" presetSubtype="528" repeatCount="200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400" fill="hold"/>
                                        <p:tgtEl>
                                          <p:spTgt spid="16"/>
                                        </p:tgtEl>
                                        <p:attrNameLst>
                                          <p:attrName>ppt_w</p:attrName>
                                        </p:attrNameLst>
                                      </p:cBhvr>
                                      <p:tavLst>
                                        <p:tav tm="0">
                                          <p:val>
                                            <p:fltVal val="0"/>
                                          </p:val>
                                        </p:tav>
                                        <p:tav tm="100000">
                                          <p:val>
                                            <p:strVal val="#ppt_w"/>
                                          </p:val>
                                        </p:tav>
                                      </p:tavLst>
                                    </p:anim>
                                    <p:anim calcmode="lin" valueType="num">
                                      <p:cBhvr>
                                        <p:cTn id="58" dur="400" fill="hold"/>
                                        <p:tgtEl>
                                          <p:spTgt spid="16"/>
                                        </p:tgtEl>
                                        <p:attrNameLst>
                                          <p:attrName>ppt_h</p:attrName>
                                        </p:attrNameLst>
                                      </p:cBhvr>
                                      <p:tavLst>
                                        <p:tav tm="0">
                                          <p:val>
                                            <p:fltVal val="0"/>
                                          </p:val>
                                        </p:tav>
                                        <p:tav tm="100000">
                                          <p:val>
                                            <p:strVal val="#ppt_h"/>
                                          </p:val>
                                        </p:tav>
                                      </p:tavLst>
                                    </p:anim>
                                    <p:animEffect transition="in" filter="fade">
                                      <p:cBhvr>
                                        <p:cTn id="59" dur="400"/>
                                        <p:tgtEl>
                                          <p:spTgt spid="16"/>
                                        </p:tgtEl>
                                      </p:cBhvr>
                                    </p:animEffect>
                                    <p:anim calcmode="lin" valueType="num">
                                      <p:cBhvr>
                                        <p:cTn id="60" dur="400" fill="hold"/>
                                        <p:tgtEl>
                                          <p:spTgt spid="16"/>
                                        </p:tgtEl>
                                        <p:attrNameLst>
                                          <p:attrName>ppt_x</p:attrName>
                                        </p:attrNameLst>
                                      </p:cBhvr>
                                      <p:tavLst>
                                        <p:tav tm="0">
                                          <p:val>
                                            <p:fltVal val="0.5"/>
                                          </p:val>
                                        </p:tav>
                                        <p:tav tm="100000">
                                          <p:val>
                                            <p:strVal val="#ppt_x"/>
                                          </p:val>
                                        </p:tav>
                                      </p:tavLst>
                                    </p:anim>
                                    <p:anim calcmode="lin" valueType="num">
                                      <p:cBhvr>
                                        <p:cTn id="61" dur="400" fill="hold"/>
                                        <p:tgtEl>
                                          <p:spTgt spid="16"/>
                                        </p:tgtEl>
                                        <p:attrNameLst>
                                          <p:attrName>ppt_y</p:attrName>
                                        </p:attrNameLst>
                                      </p:cBhvr>
                                      <p:tavLst>
                                        <p:tav tm="0">
                                          <p:val>
                                            <p:fltVal val="0.5"/>
                                          </p:val>
                                        </p:tav>
                                        <p:tav tm="100000">
                                          <p:val>
                                            <p:strVal val="#ppt_y"/>
                                          </p:val>
                                        </p:tav>
                                      </p:tavLst>
                                    </p:anim>
                                  </p:childTnLst>
                                </p:cTn>
                              </p:par>
                            </p:childTnLst>
                          </p:cTn>
                        </p:par>
                        <p:par>
                          <p:cTn id="62" fill="hold">
                            <p:stCondLst>
                              <p:cond delay="1000"/>
                            </p:stCondLst>
                            <p:childTnLst>
                              <p:par>
                                <p:cTn id="63" presetID="53" presetClass="entr" presetSubtype="528" repeatCount="200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400" fill="hold"/>
                                        <p:tgtEl>
                                          <p:spTgt spid="22"/>
                                        </p:tgtEl>
                                        <p:attrNameLst>
                                          <p:attrName>ppt_w</p:attrName>
                                        </p:attrNameLst>
                                      </p:cBhvr>
                                      <p:tavLst>
                                        <p:tav tm="0">
                                          <p:val>
                                            <p:fltVal val="0"/>
                                          </p:val>
                                        </p:tav>
                                        <p:tav tm="100000">
                                          <p:val>
                                            <p:strVal val="#ppt_w"/>
                                          </p:val>
                                        </p:tav>
                                      </p:tavLst>
                                    </p:anim>
                                    <p:anim calcmode="lin" valueType="num">
                                      <p:cBhvr>
                                        <p:cTn id="66" dur="400" fill="hold"/>
                                        <p:tgtEl>
                                          <p:spTgt spid="22"/>
                                        </p:tgtEl>
                                        <p:attrNameLst>
                                          <p:attrName>ppt_h</p:attrName>
                                        </p:attrNameLst>
                                      </p:cBhvr>
                                      <p:tavLst>
                                        <p:tav tm="0">
                                          <p:val>
                                            <p:fltVal val="0"/>
                                          </p:val>
                                        </p:tav>
                                        <p:tav tm="100000">
                                          <p:val>
                                            <p:strVal val="#ppt_h"/>
                                          </p:val>
                                        </p:tav>
                                      </p:tavLst>
                                    </p:anim>
                                    <p:animEffect transition="in" filter="fade">
                                      <p:cBhvr>
                                        <p:cTn id="67" dur="400"/>
                                        <p:tgtEl>
                                          <p:spTgt spid="22"/>
                                        </p:tgtEl>
                                      </p:cBhvr>
                                    </p:animEffect>
                                    <p:anim calcmode="lin" valueType="num">
                                      <p:cBhvr>
                                        <p:cTn id="68" dur="400" fill="hold"/>
                                        <p:tgtEl>
                                          <p:spTgt spid="22"/>
                                        </p:tgtEl>
                                        <p:attrNameLst>
                                          <p:attrName>ppt_x</p:attrName>
                                        </p:attrNameLst>
                                      </p:cBhvr>
                                      <p:tavLst>
                                        <p:tav tm="0">
                                          <p:val>
                                            <p:fltVal val="0.5"/>
                                          </p:val>
                                        </p:tav>
                                        <p:tav tm="100000">
                                          <p:val>
                                            <p:strVal val="#ppt_x"/>
                                          </p:val>
                                        </p:tav>
                                      </p:tavLst>
                                    </p:anim>
                                    <p:anim calcmode="lin" valueType="num">
                                      <p:cBhvr>
                                        <p:cTn id="69" dur="400" fill="hold"/>
                                        <p:tgtEl>
                                          <p:spTgt spid="22"/>
                                        </p:tgtEl>
                                        <p:attrNameLst>
                                          <p:attrName>ppt_y</p:attrName>
                                        </p:attrNameLst>
                                      </p:cBhvr>
                                      <p:tavLst>
                                        <p:tav tm="0">
                                          <p:val>
                                            <p:fltVal val="0.5"/>
                                          </p:val>
                                        </p:tav>
                                        <p:tav tm="100000">
                                          <p:val>
                                            <p:strVal val="#ppt_y"/>
                                          </p:val>
                                        </p:tav>
                                      </p:tavLst>
                                    </p:anim>
                                  </p:childTnLst>
                                </p:cTn>
                              </p:par>
                              <p:par>
                                <p:cTn id="70" presetID="53" presetClass="entr" presetSubtype="528" repeatCount="200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400" fill="hold"/>
                                        <p:tgtEl>
                                          <p:spTgt spid="8"/>
                                        </p:tgtEl>
                                        <p:attrNameLst>
                                          <p:attrName>ppt_w</p:attrName>
                                        </p:attrNameLst>
                                      </p:cBhvr>
                                      <p:tavLst>
                                        <p:tav tm="0">
                                          <p:val>
                                            <p:fltVal val="0"/>
                                          </p:val>
                                        </p:tav>
                                        <p:tav tm="100000">
                                          <p:val>
                                            <p:strVal val="#ppt_w"/>
                                          </p:val>
                                        </p:tav>
                                      </p:tavLst>
                                    </p:anim>
                                    <p:anim calcmode="lin" valueType="num">
                                      <p:cBhvr>
                                        <p:cTn id="73" dur="400" fill="hold"/>
                                        <p:tgtEl>
                                          <p:spTgt spid="8"/>
                                        </p:tgtEl>
                                        <p:attrNameLst>
                                          <p:attrName>ppt_h</p:attrName>
                                        </p:attrNameLst>
                                      </p:cBhvr>
                                      <p:tavLst>
                                        <p:tav tm="0">
                                          <p:val>
                                            <p:fltVal val="0"/>
                                          </p:val>
                                        </p:tav>
                                        <p:tav tm="100000">
                                          <p:val>
                                            <p:strVal val="#ppt_h"/>
                                          </p:val>
                                        </p:tav>
                                      </p:tavLst>
                                    </p:anim>
                                    <p:animEffect transition="in" filter="fade">
                                      <p:cBhvr>
                                        <p:cTn id="74" dur="400"/>
                                        <p:tgtEl>
                                          <p:spTgt spid="8"/>
                                        </p:tgtEl>
                                      </p:cBhvr>
                                    </p:animEffect>
                                    <p:anim calcmode="lin" valueType="num">
                                      <p:cBhvr>
                                        <p:cTn id="75" dur="400" fill="hold"/>
                                        <p:tgtEl>
                                          <p:spTgt spid="8"/>
                                        </p:tgtEl>
                                        <p:attrNameLst>
                                          <p:attrName>ppt_x</p:attrName>
                                        </p:attrNameLst>
                                      </p:cBhvr>
                                      <p:tavLst>
                                        <p:tav tm="0">
                                          <p:val>
                                            <p:fltVal val="0.5"/>
                                          </p:val>
                                        </p:tav>
                                        <p:tav tm="100000">
                                          <p:val>
                                            <p:strVal val="#ppt_x"/>
                                          </p:val>
                                        </p:tav>
                                      </p:tavLst>
                                    </p:anim>
                                    <p:anim calcmode="lin" valueType="num">
                                      <p:cBhvr>
                                        <p:cTn id="76" dur="4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repeatCount="200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400" fill="hold"/>
                                        <p:tgtEl>
                                          <p:spTgt spid="13"/>
                                        </p:tgtEl>
                                        <p:attrNameLst>
                                          <p:attrName>ppt_w</p:attrName>
                                        </p:attrNameLst>
                                      </p:cBhvr>
                                      <p:tavLst>
                                        <p:tav tm="0">
                                          <p:val>
                                            <p:fltVal val="0"/>
                                          </p:val>
                                        </p:tav>
                                        <p:tav tm="100000">
                                          <p:val>
                                            <p:strVal val="#ppt_w"/>
                                          </p:val>
                                        </p:tav>
                                      </p:tavLst>
                                    </p:anim>
                                    <p:anim calcmode="lin" valueType="num">
                                      <p:cBhvr>
                                        <p:cTn id="80" dur="400" fill="hold"/>
                                        <p:tgtEl>
                                          <p:spTgt spid="13"/>
                                        </p:tgtEl>
                                        <p:attrNameLst>
                                          <p:attrName>ppt_h</p:attrName>
                                        </p:attrNameLst>
                                      </p:cBhvr>
                                      <p:tavLst>
                                        <p:tav tm="0">
                                          <p:val>
                                            <p:fltVal val="0"/>
                                          </p:val>
                                        </p:tav>
                                        <p:tav tm="100000">
                                          <p:val>
                                            <p:strVal val="#ppt_h"/>
                                          </p:val>
                                        </p:tav>
                                      </p:tavLst>
                                    </p:anim>
                                    <p:animEffect transition="in" filter="fade">
                                      <p:cBhvr>
                                        <p:cTn id="81" dur="400"/>
                                        <p:tgtEl>
                                          <p:spTgt spid="13"/>
                                        </p:tgtEl>
                                      </p:cBhvr>
                                    </p:animEffect>
                                    <p:anim calcmode="lin" valueType="num">
                                      <p:cBhvr>
                                        <p:cTn id="82" dur="400" fill="hold"/>
                                        <p:tgtEl>
                                          <p:spTgt spid="13"/>
                                        </p:tgtEl>
                                        <p:attrNameLst>
                                          <p:attrName>ppt_x</p:attrName>
                                        </p:attrNameLst>
                                      </p:cBhvr>
                                      <p:tavLst>
                                        <p:tav tm="0">
                                          <p:val>
                                            <p:fltVal val="0.5"/>
                                          </p:val>
                                        </p:tav>
                                        <p:tav tm="100000">
                                          <p:val>
                                            <p:strVal val="#ppt_x"/>
                                          </p:val>
                                        </p:tav>
                                      </p:tavLst>
                                    </p:anim>
                                    <p:anim calcmode="lin" valueType="num">
                                      <p:cBhvr>
                                        <p:cTn id="83" dur="400" fill="hold"/>
                                        <p:tgtEl>
                                          <p:spTgt spid="13"/>
                                        </p:tgtEl>
                                        <p:attrNameLst>
                                          <p:attrName>ppt_y</p:attrName>
                                        </p:attrNameLst>
                                      </p:cBhvr>
                                      <p:tavLst>
                                        <p:tav tm="0">
                                          <p:val>
                                            <p:fltVal val="0.5"/>
                                          </p:val>
                                        </p:tav>
                                        <p:tav tm="100000">
                                          <p:val>
                                            <p:strVal val="#ppt_y"/>
                                          </p:val>
                                        </p:tav>
                                      </p:tavLst>
                                    </p:anim>
                                  </p:childTnLst>
                                </p:cTn>
                              </p:par>
                              <p:par>
                                <p:cTn id="84" presetID="53" presetClass="entr" presetSubtype="528" repeatCount="200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400" fill="hold"/>
                                        <p:tgtEl>
                                          <p:spTgt spid="17"/>
                                        </p:tgtEl>
                                        <p:attrNameLst>
                                          <p:attrName>ppt_w</p:attrName>
                                        </p:attrNameLst>
                                      </p:cBhvr>
                                      <p:tavLst>
                                        <p:tav tm="0">
                                          <p:val>
                                            <p:fltVal val="0"/>
                                          </p:val>
                                        </p:tav>
                                        <p:tav tm="100000">
                                          <p:val>
                                            <p:strVal val="#ppt_w"/>
                                          </p:val>
                                        </p:tav>
                                      </p:tavLst>
                                    </p:anim>
                                    <p:anim calcmode="lin" valueType="num">
                                      <p:cBhvr>
                                        <p:cTn id="87" dur="400" fill="hold"/>
                                        <p:tgtEl>
                                          <p:spTgt spid="17"/>
                                        </p:tgtEl>
                                        <p:attrNameLst>
                                          <p:attrName>ppt_h</p:attrName>
                                        </p:attrNameLst>
                                      </p:cBhvr>
                                      <p:tavLst>
                                        <p:tav tm="0">
                                          <p:val>
                                            <p:fltVal val="0"/>
                                          </p:val>
                                        </p:tav>
                                        <p:tav tm="100000">
                                          <p:val>
                                            <p:strVal val="#ppt_h"/>
                                          </p:val>
                                        </p:tav>
                                      </p:tavLst>
                                    </p:anim>
                                    <p:animEffect transition="in" filter="fade">
                                      <p:cBhvr>
                                        <p:cTn id="88" dur="400"/>
                                        <p:tgtEl>
                                          <p:spTgt spid="17"/>
                                        </p:tgtEl>
                                      </p:cBhvr>
                                    </p:animEffect>
                                    <p:anim calcmode="lin" valueType="num">
                                      <p:cBhvr>
                                        <p:cTn id="89" dur="400" fill="hold"/>
                                        <p:tgtEl>
                                          <p:spTgt spid="17"/>
                                        </p:tgtEl>
                                        <p:attrNameLst>
                                          <p:attrName>ppt_x</p:attrName>
                                        </p:attrNameLst>
                                      </p:cBhvr>
                                      <p:tavLst>
                                        <p:tav tm="0">
                                          <p:val>
                                            <p:fltVal val="0.5"/>
                                          </p:val>
                                        </p:tav>
                                        <p:tav tm="100000">
                                          <p:val>
                                            <p:strVal val="#ppt_x"/>
                                          </p:val>
                                        </p:tav>
                                      </p:tavLst>
                                    </p:anim>
                                    <p:anim calcmode="lin" valueType="num">
                                      <p:cBhvr>
                                        <p:cTn id="90" dur="400" fill="hold"/>
                                        <p:tgtEl>
                                          <p:spTgt spid="17"/>
                                        </p:tgtEl>
                                        <p:attrNameLst>
                                          <p:attrName>ppt_y</p:attrName>
                                        </p:attrNameLst>
                                      </p:cBhvr>
                                      <p:tavLst>
                                        <p:tav tm="0">
                                          <p:val>
                                            <p:fltVal val="0.5"/>
                                          </p:val>
                                        </p:tav>
                                        <p:tav tm="100000">
                                          <p:val>
                                            <p:strVal val="#ppt_y"/>
                                          </p:val>
                                        </p:tav>
                                      </p:tavLst>
                                    </p:anim>
                                  </p:childTnLst>
                                </p:cTn>
                              </p:par>
                            </p:childTnLst>
                          </p:cTn>
                        </p:par>
                        <p:par>
                          <p:cTn id="91" fill="hold">
                            <p:stCondLst>
                              <p:cond delay="1500"/>
                            </p:stCondLst>
                            <p:childTnLst>
                              <p:par>
                                <p:cTn id="92" presetID="53" presetClass="entr" presetSubtype="528" repeatCount="200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400" fill="hold"/>
                                        <p:tgtEl>
                                          <p:spTgt spid="23"/>
                                        </p:tgtEl>
                                        <p:attrNameLst>
                                          <p:attrName>ppt_w</p:attrName>
                                        </p:attrNameLst>
                                      </p:cBhvr>
                                      <p:tavLst>
                                        <p:tav tm="0">
                                          <p:val>
                                            <p:fltVal val="0"/>
                                          </p:val>
                                        </p:tav>
                                        <p:tav tm="100000">
                                          <p:val>
                                            <p:strVal val="#ppt_w"/>
                                          </p:val>
                                        </p:tav>
                                      </p:tavLst>
                                    </p:anim>
                                    <p:anim calcmode="lin" valueType="num">
                                      <p:cBhvr>
                                        <p:cTn id="95" dur="400" fill="hold"/>
                                        <p:tgtEl>
                                          <p:spTgt spid="23"/>
                                        </p:tgtEl>
                                        <p:attrNameLst>
                                          <p:attrName>ppt_h</p:attrName>
                                        </p:attrNameLst>
                                      </p:cBhvr>
                                      <p:tavLst>
                                        <p:tav tm="0">
                                          <p:val>
                                            <p:fltVal val="0"/>
                                          </p:val>
                                        </p:tav>
                                        <p:tav tm="100000">
                                          <p:val>
                                            <p:strVal val="#ppt_h"/>
                                          </p:val>
                                        </p:tav>
                                      </p:tavLst>
                                    </p:anim>
                                    <p:animEffect transition="in" filter="fade">
                                      <p:cBhvr>
                                        <p:cTn id="96" dur="400"/>
                                        <p:tgtEl>
                                          <p:spTgt spid="23"/>
                                        </p:tgtEl>
                                      </p:cBhvr>
                                    </p:animEffect>
                                    <p:anim calcmode="lin" valueType="num">
                                      <p:cBhvr>
                                        <p:cTn id="97" dur="400" fill="hold"/>
                                        <p:tgtEl>
                                          <p:spTgt spid="23"/>
                                        </p:tgtEl>
                                        <p:attrNameLst>
                                          <p:attrName>ppt_x</p:attrName>
                                        </p:attrNameLst>
                                      </p:cBhvr>
                                      <p:tavLst>
                                        <p:tav tm="0">
                                          <p:val>
                                            <p:fltVal val="0.5"/>
                                          </p:val>
                                        </p:tav>
                                        <p:tav tm="100000">
                                          <p:val>
                                            <p:strVal val="#ppt_x"/>
                                          </p:val>
                                        </p:tav>
                                      </p:tavLst>
                                    </p:anim>
                                    <p:anim calcmode="lin" valueType="num">
                                      <p:cBhvr>
                                        <p:cTn id="98" dur="400" fill="hold"/>
                                        <p:tgtEl>
                                          <p:spTgt spid="23"/>
                                        </p:tgtEl>
                                        <p:attrNameLst>
                                          <p:attrName>ppt_y</p:attrName>
                                        </p:attrNameLst>
                                      </p:cBhvr>
                                      <p:tavLst>
                                        <p:tav tm="0">
                                          <p:val>
                                            <p:fltVal val="0.5"/>
                                          </p:val>
                                        </p:tav>
                                        <p:tav tm="100000">
                                          <p:val>
                                            <p:strVal val="#ppt_y"/>
                                          </p:val>
                                        </p:tav>
                                      </p:tavLst>
                                    </p:anim>
                                  </p:childTnLst>
                                </p:cTn>
                              </p:par>
                              <p:par>
                                <p:cTn id="99" presetID="53" presetClass="entr" presetSubtype="528" repeatCount="2000"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400" fill="hold"/>
                                        <p:tgtEl>
                                          <p:spTgt spid="7"/>
                                        </p:tgtEl>
                                        <p:attrNameLst>
                                          <p:attrName>ppt_w</p:attrName>
                                        </p:attrNameLst>
                                      </p:cBhvr>
                                      <p:tavLst>
                                        <p:tav tm="0">
                                          <p:val>
                                            <p:fltVal val="0"/>
                                          </p:val>
                                        </p:tav>
                                        <p:tav tm="100000">
                                          <p:val>
                                            <p:strVal val="#ppt_w"/>
                                          </p:val>
                                        </p:tav>
                                      </p:tavLst>
                                    </p:anim>
                                    <p:anim calcmode="lin" valueType="num">
                                      <p:cBhvr>
                                        <p:cTn id="102" dur="400" fill="hold"/>
                                        <p:tgtEl>
                                          <p:spTgt spid="7"/>
                                        </p:tgtEl>
                                        <p:attrNameLst>
                                          <p:attrName>ppt_h</p:attrName>
                                        </p:attrNameLst>
                                      </p:cBhvr>
                                      <p:tavLst>
                                        <p:tav tm="0">
                                          <p:val>
                                            <p:fltVal val="0"/>
                                          </p:val>
                                        </p:tav>
                                        <p:tav tm="100000">
                                          <p:val>
                                            <p:strVal val="#ppt_h"/>
                                          </p:val>
                                        </p:tav>
                                      </p:tavLst>
                                    </p:anim>
                                    <p:animEffect transition="in" filter="fade">
                                      <p:cBhvr>
                                        <p:cTn id="103" dur="400"/>
                                        <p:tgtEl>
                                          <p:spTgt spid="7"/>
                                        </p:tgtEl>
                                      </p:cBhvr>
                                    </p:animEffect>
                                    <p:anim calcmode="lin" valueType="num">
                                      <p:cBhvr>
                                        <p:cTn id="104" dur="400" fill="hold"/>
                                        <p:tgtEl>
                                          <p:spTgt spid="7"/>
                                        </p:tgtEl>
                                        <p:attrNameLst>
                                          <p:attrName>ppt_x</p:attrName>
                                        </p:attrNameLst>
                                      </p:cBhvr>
                                      <p:tavLst>
                                        <p:tav tm="0">
                                          <p:val>
                                            <p:fltVal val="0.5"/>
                                          </p:val>
                                        </p:tav>
                                        <p:tav tm="100000">
                                          <p:val>
                                            <p:strVal val="#ppt_x"/>
                                          </p:val>
                                        </p:tav>
                                      </p:tavLst>
                                    </p:anim>
                                    <p:anim calcmode="lin" valueType="num">
                                      <p:cBhvr>
                                        <p:cTn id="105" dur="400" fill="hold"/>
                                        <p:tgtEl>
                                          <p:spTgt spid="7"/>
                                        </p:tgtEl>
                                        <p:attrNameLst>
                                          <p:attrName>ppt_y</p:attrName>
                                        </p:attrNameLst>
                                      </p:cBhvr>
                                      <p:tavLst>
                                        <p:tav tm="0">
                                          <p:val>
                                            <p:fltVal val="0.5"/>
                                          </p:val>
                                        </p:tav>
                                        <p:tav tm="100000">
                                          <p:val>
                                            <p:strVal val="#ppt_y"/>
                                          </p:val>
                                        </p:tav>
                                      </p:tavLst>
                                    </p:anim>
                                  </p:childTnLst>
                                </p:cTn>
                              </p:par>
                              <p:par>
                                <p:cTn id="106" presetID="53" presetClass="entr" presetSubtype="528" repeatCount="200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400" fill="hold"/>
                                        <p:tgtEl>
                                          <p:spTgt spid="14"/>
                                        </p:tgtEl>
                                        <p:attrNameLst>
                                          <p:attrName>ppt_w</p:attrName>
                                        </p:attrNameLst>
                                      </p:cBhvr>
                                      <p:tavLst>
                                        <p:tav tm="0">
                                          <p:val>
                                            <p:fltVal val="0"/>
                                          </p:val>
                                        </p:tav>
                                        <p:tav tm="100000">
                                          <p:val>
                                            <p:strVal val="#ppt_w"/>
                                          </p:val>
                                        </p:tav>
                                      </p:tavLst>
                                    </p:anim>
                                    <p:anim calcmode="lin" valueType="num">
                                      <p:cBhvr>
                                        <p:cTn id="109" dur="400" fill="hold"/>
                                        <p:tgtEl>
                                          <p:spTgt spid="14"/>
                                        </p:tgtEl>
                                        <p:attrNameLst>
                                          <p:attrName>ppt_h</p:attrName>
                                        </p:attrNameLst>
                                      </p:cBhvr>
                                      <p:tavLst>
                                        <p:tav tm="0">
                                          <p:val>
                                            <p:fltVal val="0"/>
                                          </p:val>
                                        </p:tav>
                                        <p:tav tm="100000">
                                          <p:val>
                                            <p:strVal val="#ppt_h"/>
                                          </p:val>
                                        </p:tav>
                                      </p:tavLst>
                                    </p:anim>
                                    <p:animEffect transition="in" filter="fade">
                                      <p:cBhvr>
                                        <p:cTn id="110" dur="400"/>
                                        <p:tgtEl>
                                          <p:spTgt spid="14"/>
                                        </p:tgtEl>
                                      </p:cBhvr>
                                    </p:animEffect>
                                    <p:anim calcmode="lin" valueType="num">
                                      <p:cBhvr>
                                        <p:cTn id="111" dur="400" fill="hold"/>
                                        <p:tgtEl>
                                          <p:spTgt spid="14"/>
                                        </p:tgtEl>
                                        <p:attrNameLst>
                                          <p:attrName>ppt_x</p:attrName>
                                        </p:attrNameLst>
                                      </p:cBhvr>
                                      <p:tavLst>
                                        <p:tav tm="0">
                                          <p:val>
                                            <p:fltVal val="0.5"/>
                                          </p:val>
                                        </p:tav>
                                        <p:tav tm="100000">
                                          <p:val>
                                            <p:strVal val="#ppt_x"/>
                                          </p:val>
                                        </p:tav>
                                      </p:tavLst>
                                    </p:anim>
                                    <p:anim calcmode="lin" valueType="num">
                                      <p:cBhvr>
                                        <p:cTn id="112" dur="400" fill="hold"/>
                                        <p:tgtEl>
                                          <p:spTgt spid="14"/>
                                        </p:tgtEl>
                                        <p:attrNameLst>
                                          <p:attrName>ppt_y</p:attrName>
                                        </p:attrNameLst>
                                      </p:cBhvr>
                                      <p:tavLst>
                                        <p:tav tm="0">
                                          <p:val>
                                            <p:fltVal val="0.5"/>
                                          </p:val>
                                        </p:tav>
                                        <p:tav tm="100000">
                                          <p:val>
                                            <p:strVal val="#ppt_y"/>
                                          </p:val>
                                        </p:tav>
                                      </p:tavLst>
                                    </p:anim>
                                  </p:childTnLst>
                                </p:cTn>
                              </p:par>
                              <p:par>
                                <p:cTn id="113" presetID="53" presetClass="entr" presetSubtype="528" repeatCount="200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400" fill="hold"/>
                                        <p:tgtEl>
                                          <p:spTgt spid="18"/>
                                        </p:tgtEl>
                                        <p:attrNameLst>
                                          <p:attrName>ppt_w</p:attrName>
                                        </p:attrNameLst>
                                      </p:cBhvr>
                                      <p:tavLst>
                                        <p:tav tm="0">
                                          <p:val>
                                            <p:fltVal val="0"/>
                                          </p:val>
                                        </p:tav>
                                        <p:tav tm="100000">
                                          <p:val>
                                            <p:strVal val="#ppt_w"/>
                                          </p:val>
                                        </p:tav>
                                      </p:tavLst>
                                    </p:anim>
                                    <p:anim calcmode="lin" valueType="num">
                                      <p:cBhvr>
                                        <p:cTn id="116" dur="400" fill="hold"/>
                                        <p:tgtEl>
                                          <p:spTgt spid="18"/>
                                        </p:tgtEl>
                                        <p:attrNameLst>
                                          <p:attrName>ppt_h</p:attrName>
                                        </p:attrNameLst>
                                      </p:cBhvr>
                                      <p:tavLst>
                                        <p:tav tm="0">
                                          <p:val>
                                            <p:fltVal val="0"/>
                                          </p:val>
                                        </p:tav>
                                        <p:tav tm="100000">
                                          <p:val>
                                            <p:strVal val="#ppt_h"/>
                                          </p:val>
                                        </p:tav>
                                      </p:tavLst>
                                    </p:anim>
                                    <p:animEffect transition="in" filter="fade">
                                      <p:cBhvr>
                                        <p:cTn id="117" dur="400"/>
                                        <p:tgtEl>
                                          <p:spTgt spid="18"/>
                                        </p:tgtEl>
                                      </p:cBhvr>
                                    </p:animEffect>
                                    <p:anim calcmode="lin" valueType="num">
                                      <p:cBhvr>
                                        <p:cTn id="118" dur="400" fill="hold"/>
                                        <p:tgtEl>
                                          <p:spTgt spid="18"/>
                                        </p:tgtEl>
                                        <p:attrNameLst>
                                          <p:attrName>ppt_x</p:attrName>
                                        </p:attrNameLst>
                                      </p:cBhvr>
                                      <p:tavLst>
                                        <p:tav tm="0">
                                          <p:val>
                                            <p:fltVal val="0.5"/>
                                          </p:val>
                                        </p:tav>
                                        <p:tav tm="100000">
                                          <p:val>
                                            <p:strVal val="#ppt_x"/>
                                          </p:val>
                                        </p:tav>
                                      </p:tavLst>
                                    </p:anim>
                                    <p:anim calcmode="lin" valueType="num">
                                      <p:cBhvr>
                                        <p:cTn id="119" dur="400" fill="hold"/>
                                        <p:tgtEl>
                                          <p:spTgt spid="18"/>
                                        </p:tgtEl>
                                        <p:attrNameLst>
                                          <p:attrName>ppt_y</p:attrName>
                                        </p:attrNameLst>
                                      </p:cBhvr>
                                      <p:tavLst>
                                        <p:tav tm="0">
                                          <p:val>
                                            <p:fltVal val="0.5"/>
                                          </p:val>
                                        </p:tav>
                                        <p:tav tm="100000">
                                          <p:val>
                                            <p:strVal val="#ppt_y"/>
                                          </p:val>
                                        </p:tav>
                                      </p:tavLst>
                                    </p:anim>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right)">
                                      <p:cBhvr>
                                        <p:cTn id="123" dur="500"/>
                                        <p:tgtEl>
                                          <p:spTgt spid="19"/>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wipe(left)">
                                      <p:cBhvr>
                                        <p:cTn id="126" dur="500"/>
                                        <p:tgtEl>
                                          <p:spTgt spid="24"/>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wipe(right)">
                                      <p:cBhvr>
                                        <p:cTn id="129" dur="500"/>
                                        <p:tgtEl>
                                          <p:spTgt spid="25"/>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wipe(left)">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down)">
                                      <p:cBhvr>
                                        <p:cTn id="137" dur="750"/>
                                        <p:tgtEl>
                                          <p:spTgt spid="3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8" fill="hold" nodeType="clickEffect">
                                  <p:stCondLst>
                                    <p:cond delay="0"/>
                                  </p:stCondLst>
                                  <p:childTnLst>
                                    <p:set>
                                      <p:cBhvr>
                                        <p:cTn id="141" dur="1" fill="hold">
                                          <p:stCondLst>
                                            <p:cond delay="0"/>
                                          </p:stCondLst>
                                        </p:cTn>
                                        <p:tgtEl>
                                          <p:spTgt spid="35"/>
                                        </p:tgtEl>
                                        <p:attrNameLst>
                                          <p:attrName>style.visibility</p:attrName>
                                        </p:attrNameLst>
                                      </p:cBhvr>
                                      <p:to>
                                        <p:strVal val="visible"/>
                                      </p:to>
                                    </p:set>
                                    <p:anim calcmode="lin" valueType="num">
                                      <p:cBhvr additive="base">
                                        <p:cTn id="142" dur="500" fill="hold"/>
                                        <p:tgtEl>
                                          <p:spTgt spid="35"/>
                                        </p:tgtEl>
                                        <p:attrNameLst>
                                          <p:attrName>ppt_x</p:attrName>
                                        </p:attrNameLst>
                                      </p:cBhvr>
                                      <p:tavLst>
                                        <p:tav tm="0">
                                          <p:val>
                                            <p:strVal val="0-#ppt_w/2"/>
                                          </p:val>
                                        </p:tav>
                                        <p:tav tm="100000">
                                          <p:val>
                                            <p:strVal val="#ppt_x"/>
                                          </p:val>
                                        </p:tav>
                                      </p:tavLst>
                                    </p:anim>
                                    <p:anim calcmode="lin" valueType="num">
                                      <p:cBhvr additive="base">
                                        <p:cTn id="143" dur="500" fill="hold"/>
                                        <p:tgtEl>
                                          <p:spTgt spid="35"/>
                                        </p:tgtEl>
                                        <p:attrNameLst>
                                          <p:attrName>ppt_y</p:attrName>
                                        </p:attrNameLst>
                                      </p:cBhvr>
                                      <p:tavLst>
                                        <p:tav tm="0">
                                          <p:val>
                                            <p:strVal val="#ppt_y"/>
                                          </p:val>
                                        </p:tav>
                                        <p:tav tm="100000">
                                          <p:val>
                                            <p:strVal val="#ppt_y"/>
                                          </p:val>
                                        </p:tav>
                                      </p:tavLst>
                                    </p:anim>
                                  </p:childTnLst>
                                </p:cTn>
                              </p:par>
                            </p:childTnLst>
                          </p:cTn>
                        </p:par>
                        <p:par>
                          <p:cTn id="144" fill="hold">
                            <p:stCondLst>
                              <p:cond delay="500"/>
                            </p:stCondLst>
                            <p:childTnLst>
                              <p:par>
                                <p:cTn id="145" presetID="22" presetClass="entr" presetSubtype="2" fill="hold" grpId="0" nodeType="after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wipe(right)">
                                      <p:cBhvr>
                                        <p:cTn id="1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P spid="19" grpId="0"/>
      <p:bldP spid="20" grpId="0"/>
      <p:bldP spid="21" grpId="0"/>
      <p:bldP spid="22" grpId="0"/>
      <p:bldP spid="23" grpId="0"/>
      <p:bldP spid="24" grpId="0"/>
      <p:bldP spid="25" grpId="0"/>
      <p:bldP spid="26" grpId="0"/>
      <p:bldP spid="3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17"/>
          <p:cNvSpPr/>
          <p:nvPr/>
        </p:nvSpPr>
        <p:spPr bwMode="auto">
          <a:xfrm>
            <a:off x="-34925" y="0"/>
            <a:ext cx="5437188" cy="6858000"/>
          </a:xfrm>
          <a:custGeom>
            <a:avLst/>
            <a:gdLst>
              <a:gd name="T0" fmla="*/ 0 w 5437991"/>
              <a:gd name="T1" fmla="*/ 0 h 6858000"/>
              <a:gd name="T2" fmla="*/ 5435582 w 5437991"/>
              <a:gd name="T3" fmla="*/ 0 h 6858000"/>
              <a:gd name="T4" fmla="*/ 1632404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bg1">
              <a:lumMod val="75000"/>
              <a:lumOff val="25000"/>
            </a:schemeClr>
          </a:solidFill>
          <a:ln>
            <a:noFill/>
          </a:ln>
        </p:spPr>
        <p:txBody>
          <a:bodyPr anchor="ctr"/>
          <a:lstStyle/>
          <a:p>
            <a:endParaRPr lang="zh-CN" altLang="en-US"/>
          </a:p>
        </p:txBody>
      </p:sp>
      <p:sp>
        <p:nvSpPr>
          <p:cNvPr id="3075" name="Text Box 20"/>
          <p:cNvSpPr txBox="1">
            <a:spLocks noChangeArrowheads="1"/>
          </p:cNvSpPr>
          <p:nvPr/>
        </p:nvSpPr>
        <p:spPr bwMode="auto">
          <a:xfrm>
            <a:off x="2830514" y="1206501"/>
            <a:ext cx="18113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2400" dirty="0" smtClean="0">
                <a:solidFill>
                  <a:srgbClr val="FFFFFF"/>
                </a:solidFill>
                <a:latin typeface="Arial Black" panose="020B0A04020102020204" pitchFamily="34" charset="0"/>
                <a:ea typeface="华文新魏" pitchFamily="2" charset="-122"/>
              </a:rPr>
              <a:t>C</a:t>
            </a:r>
            <a:r>
              <a:rPr lang="en-US" altLang="zh-CN" sz="2400" dirty="0" err="1" smtClean="0">
                <a:solidFill>
                  <a:srgbClr val="FFFFFF"/>
                </a:solidFill>
                <a:latin typeface="Arial Black" panose="020B0A04020102020204" pitchFamily="34" charset="0"/>
                <a:ea typeface="华文新魏" pitchFamily="2" charset="-122"/>
              </a:rPr>
              <a:t>hapter</a:t>
            </a:r>
            <a:endParaRPr lang="zh-CN" altLang="en-US" sz="2400" dirty="0">
              <a:solidFill>
                <a:srgbClr val="FFFFFF"/>
              </a:solidFill>
              <a:latin typeface="Arial Black" panose="020B0A04020102020204" pitchFamily="34" charset="0"/>
              <a:ea typeface="华文新魏" pitchFamily="2" charset="-122"/>
            </a:endParaRPr>
          </a:p>
        </p:txBody>
      </p:sp>
      <p:sp>
        <p:nvSpPr>
          <p:cNvPr id="3076" name="文本框 20"/>
          <p:cNvSpPr txBox="1">
            <a:spLocks noChangeArrowheads="1"/>
          </p:cNvSpPr>
          <p:nvPr/>
        </p:nvSpPr>
        <p:spPr bwMode="auto">
          <a:xfrm>
            <a:off x="1801814" y="828675"/>
            <a:ext cx="1347787"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smtClean="0">
                <a:solidFill>
                  <a:srgbClr val="FFFFFF"/>
                </a:solidFill>
                <a:latin typeface="微软雅黑" panose="020B0503020204020204" pitchFamily="34" charset="-122"/>
                <a:ea typeface="微软雅黑" panose="020B0503020204020204" pitchFamily="34" charset="-122"/>
              </a:rPr>
              <a:t>主题</a:t>
            </a:r>
            <a:endParaRPr lang="en-US" altLang="zh-CN" sz="4800" dirty="0" smtClean="0">
              <a:solidFill>
                <a:srgbClr val="FFFFFF"/>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en-US" sz="4800" dirty="0" smtClean="0">
                <a:solidFill>
                  <a:srgbClr val="FFFFFF"/>
                </a:solidFill>
                <a:latin typeface="微软雅黑" panose="020B0503020204020204" pitchFamily="34" charset="-122"/>
                <a:ea typeface="微软雅黑" panose="020B0503020204020204" pitchFamily="34" charset="-122"/>
              </a:rPr>
              <a:t>6</a:t>
            </a:r>
            <a:endParaRPr lang="en-US" sz="4800" dirty="0">
              <a:solidFill>
                <a:srgbClr val="FFFFFF"/>
              </a:solidFill>
              <a:latin typeface="微软雅黑" panose="020B0503020204020204" pitchFamily="34" charset="-122"/>
              <a:ea typeface="微软雅黑" panose="020B0503020204020204" pitchFamily="34" charset="-122"/>
            </a:endParaRPr>
          </a:p>
        </p:txBody>
      </p:sp>
      <p:cxnSp>
        <p:nvCxnSpPr>
          <p:cNvPr id="3077" name="直接连接符 22"/>
          <p:cNvCxnSpPr>
            <a:cxnSpLocks noChangeShapeType="1"/>
          </p:cNvCxnSpPr>
          <p:nvPr/>
        </p:nvCxnSpPr>
        <p:spPr bwMode="auto">
          <a:xfrm>
            <a:off x="2095501" y="1628775"/>
            <a:ext cx="2430463" cy="0"/>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cxnSp>
        <p:nvCxnSpPr>
          <p:cNvPr id="3078" name="直接连接符 24"/>
          <p:cNvCxnSpPr>
            <a:cxnSpLocks noChangeShapeType="1"/>
          </p:cNvCxnSpPr>
          <p:nvPr/>
        </p:nvCxnSpPr>
        <p:spPr bwMode="auto">
          <a:xfrm>
            <a:off x="2844800" y="534989"/>
            <a:ext cx="0" cy="2124075"/>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sp>
        <p:nvSpPr>
          <p:cNvPr id="3079" name="椭圆 25"/>
          <p:cNvSpPr>
            <a:spLocks noChangeArrowheads="1"/>
          </p:cNvSpPr>
          <p:nvPr/>
        </p:nvSpPr>
        <p:spPr bwMode="auto">
          <a:xfrm>
            <a:off x="5866663" y="908398"/>
            <a:ext cx="1032768" cy="10305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3080" name="椭圆 28"/>
          <p:cNvSpPr>
            <a:spLocks noChangeArrowheads="1"/>
          </p:cNvSpPr>
          <p:nvPr/>
        </p:nvSpPr>
        <p:spPr bwMode="auto">
          <a:xfrm>
            <a:off x="5002062" y="2222086"/>
            <a:ext cx="1032768"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3083" name="椭圆 31"/>
          <p:cNvSpPr>
            <a:spLocks noChangeArrowheads="1"/>
          </p:cNvSpPr>
          <p:nvPr/>
        </p:nvSpPr>
        <p:spPr bwMode="auto">
          <a:xfrm>
            <a:off x="5942340" y="981848"/>
            <a:ext cx="881414" cy="883641"/>
          </a:xfrm>
          <a:prstGeom prst="ellipse">
            <a:avLst/>
          </a:prstGeom>
          <a:solidFill>
            <a:srgbClr val="0E5671"/>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dirty="0" smtClean="0">
                <a:solidFill>
                  <a:srgbClr val="FFFFFF"/>
                </a:solidFill>
                <a:latin typeface="Arial Black" panose="020B0A04020102020204" pitchFamily="34" charset="0"/>
                <a:ea typeface="微软雅黑" panose="020B0503020204020204" pitchFamily="34" charset="-122"/>
              </a:rPr>
              <a:t>探寻</a:t>
            </a:r>
            <a:r>
              <a:rPr lang="en-US" altLang="zh-CN" sz="2400" dirty="0" smtClean="0">
                <a:solidFill>
                  <a:srgbClr val="FFFFFF"/>
                </a:solidFill>
                <a:latin typeface="Arial Black" panose="020B0A04020102020204" pitchFamily="34" charset="0"/>
                <a:ea typeface="微软雅黑" panose="020B0503020204020204" pitchFamily="34" charset="-122"/>
              </a:rPr>
              <a:t>1</a:t>
            </a:r>
            <a:endParaRPr lang="en-US" altLang="zh-CN" sz="2400" dirty="0">
              <a:solidFill>
                <a:srgbClr val="FFFFFF"/>
              </a:solidFill>
              <a:latin typeface="Arial Black" panose="020B0A04020102020204" pitchFamily="34" charset="0"/>
              <a:ea typeface="微软雅黑" panose="020B0503020204020204" pitchFamily="34" charset="-122"/>
            </a:endParaRPr>
          </a:p>
        </p:txBody>
      </p:sp>
      <p:sp>
        <p:nvSpPr>
          <p:cNvPr id="3084" name="椭圆 32"/>
          <p:cNvSpPr>
            <a:spLocks noChangeArrowheads="1"/>
          </p:cNvSpPr>
          <p:nvPr/>
        </p:nvSpPr>
        <p:spPr bwMode="auto">
          <a:xfrm>
            <a:off x="5076147" y="2297128"/>
            <a:ext cx="883641" cy="881414"/>
          </a:xfrm>
          <a:prstGeom prst="ellipse">
            <a:avLst/>
          </a:prstGeom>
          <a:solidFill>
            <a:srgbClr val="0E5671"/>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smtClean="0">
                <a:solidFill>
                  <a:srgbClr val="FFFFFF"/>
                </a:solidFill>
                <a:latin typeface="Arial Black" panose="020B0A04020102020204" pitchFamily="34" charset="0"/>
                <a:ea typeface="微软雅黑" panose="020B0503020204020204" pitchFamily="34" charset="-122"/>
              </a:rPr>
              <a:t>探寻</a:t>
            </a:r>
            <a:r>
              <a:rPr lang="en-US" altLang="zh-CN" sz="2400" dirty="0" smtClean="0">
                <a:solidFill>
                  <a:srgbClr val="FFFFFF"/>
                </a:solidFill>
                <a:latin typeface="Arial Black" panose="020B0A04020102020204" pitchFamily="34" charset="0"/>
                <a:ea typeface="微软雅黑" panose="020B0503020204020204" pitchFamily="34" charset="-122"/>
              </a:rPr>
              <a:t>2</a:t>
            </a:r>
            <a:endParaRPr lang="en-US" altLang="zh-CN" sz="2400" dirty="0">
              <a:solidFill>
                <a:srgbClr val="FFFFFF"/>
              </a:solidFill>
              <a:latin typeface="Arial Black" panose="020B0A04020102020204" pitchFamily="34" charset="0"/>
              <a:ea typeface="微软雅黑" panose="020B0503020204020204" pitchFamily="34" charset="-122"/>
            </a:endParaRPr>
          </a:p>
        </p:txBody>
      </p:sp>
      <p:sp>
        <p:nvSpPr>
          <p:cNvPr id="5" name="矩形 4"/>
          <p:cNvSpPr/>
          <p:nvPr/>
        </p:nvSpPr>
        <p:spPr>
          <a:xfrm>
            <a:off x="7447915" y="1092200"/>
            <a:ext cx="3486150" cy="773430"/>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zh-CN" altLang="en-US" sz="2400" dirty="0">
                <a:latin typeface="华文琥珀" panose="02010800040101010101" pitchFamily="2" charset="-122"/>
                <a:ea typeface="华文琥珀" panose="02010800040101010101" pitchFamily="2" charset="-122"/>
              </a:rPr>
              <a:t>合理的一日生活制度</a:t>
            </a:r>
            <a:endParaRPr lang="zh-CN" altLang="en-US" sz="2400" dirty="0">
              <a:latin typeface="华文琥珀" panose="02010800040101010101" pitchFamily="2" charset="-122"/>
              <a:ea typeface="华文琥珀" panose="02010800040101010101" pitchFamily="2" charset="-122"/>
            </a:endParaRPr>
          </a:p>
        </p:txBody>
      </p:sp>
      <p:sp>
        <p:nvSpPr>
          <p:cNvPr id="20" name="矩形 19"/>
          <p:cNvSpPr/>
          <p:nvPr/>
        </p:nvSpPr>
        <p:spPr>
          <a:xfrm>
            <a:off x="6899275" y="2417445"/>
            <a:ext cx="3644265" cy="773430"/>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zh-CN" altLang="en-US" sz="2400" dirty="0">
                <a:latin typeface="华文琥珀" panose="02010800040101010101" pitchFamily="2" charset="-122"/>
                <a:ea typeface="华文琥珀" panose="02010800040101010101" pitchFamily="2" charset="-122"/>
              </a:rPr>
              <a:t>幼儿园保育活动卫生</a:t>
            </a:r>
            <a:endParaRPr lang="zh-CN" altLang="en-US" sz="2400" dirty="0">
              <a:latin typeface="华文琥珀" panose="02010800040101010101" pitchFamily="2" charset="-122"/>
              <a:ea typeface="华文琥珀" panose="02010800040101010101" pitchFamily="2" charset="-122"/>
            </a:endParaRPr>
          </a:p>
        </p:txBody>
      </p:sp>
      <p:sp>
        <p:nvSpPr>
          <p:cNvPr id="2" name="椭圆 28"/>
          <p:cNvSpPr>
            <a:spLocks noChangeArrowheads="1"/>
          </p:cNvSpPr>
          <p:nvPr/>
        </p:nvSpPr>
        <p:spPr bwMode="auto">
          <a:xfrm>
            <a:off x="4468662" y="3568286"/>
            <a:ext cx="1032768"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6" name="椭圆 32"/>
          <p:cNvSpPr>
            <a:spLocks noChangeArrowheads="1"/>
          </p:cNvSpPr>
          <p:nvPr/>
        </p:nvSpPr>
        <p:spPr bwMode="auto">
          <a:xfrm>
            <a:off x="4542747" y="3643328"/>
            <a:ext cx="883641" cy="881414"/>
          </a:xfrm>
          <a:prstGeom prst="ellipse">
            <a:avLst/>
          </a:prstGeom>
          <a:solidFill>
            <a:srgbClr val="0E5671"/>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smtClean="0">
                <a:solidFill>
                  <a:srgbClr val="FFFFFF"/>
                </a:solidFill>
                <a:latin typeface="Arial Black" panose="020B0A04020102020204" pitchFamily="34" charset="0"/>
                <a:ea typeface="微软雅黑" panose="020B0503020204020204" pitchFamily="34" charset="-122"/>
              </a:rPr>
              <a:t>探寻</a:t>
            </a:r>
            <a:r>
              <a:rPr lang="en-US" altLang="zh-CN" sz="2400" dirty="0" smtClean="0">
                <a:solidFill>
                  <a:srgbClr val="FFFFFF"/>
                </a:solidFill>
                <a:latin typeface="Arial Black" panose="020B0A04020102020204" pitchFamily="34" charset="0"/>
                <a:ea typeface="微软雅黑" panose="020B0503020204020204" pitchFamily="34" charset="-122"/>
              </a:rPr>
              <a:t>3</a:t>
            </a:r>
            <a:endParaRPr lang="en-US" altLang="zh-CN" sz="2400" dirty="0">
              <a:solidFill>
                <a:srgbClr val="FFFFFF"/>
              </a:solidFill>
              <a:latin typeface="Arial Black" panose="020B0A04020102020204" pitchFamily="34" charset="0"/>
              <a:ea typeface="微软雅黑" panose="020B0503020204020204" pitchFamily="34" charset="-122"/>
            </a:endParaRPr>
          </a:p>
        </p:txBody>
      </p:sp>
      <p:sp>
        <p:nvSpPr>
          <p:cNvPr id="8" name="矩形 7"/>
          <p:cNvSpPr/>
          <p:nvPr/>
        </p:nvSpPr>
        <p:spPr>
          <a:xfrm>
            <a:off x="6249670" y="3751580"/>
            <a:ext cx="3644265" cy="773430"/>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457200" indent="-457200">
              <a:buFont typeface="Wingdings" panose="05000000000000000000" pitchFamily="2" charset="2"/>
              <a:buChar char="l"/>
            </a:pPr>
            <a:r>
              <a:rPr lang="zh-CN" altLang="en-US" sz="2400" dirty="0">
                <a:latin typeface="华文琥珀" panose="02010800040101010101" pitchFamily="2" charset="-122"/>
                <a:ea typeface="华文琥珀" panose="02010800040101010101" pitchFamily="2" charset="-122"/>
              </a:rPr>
              <a:t>幼儿园教育活动卫生</a:t>
            </a:r>
            <a:endParaRPr lang="zh-CN" altLang="en-US" sz="2400" dirty="0">
              <a:latin typeface="华文琥珀" panose="02010800040101010101" pitchFamily="2" charset="-122"/>
              <a:ea typeface="华文琥珀" panose="02010800040101010101" pitchFamily="2" charset="-122"/>
            </a:endParaRPr>
          </a:p>
        </p:txBody>
      </p:sp>
      <p:sp>
        <p:nvSpPr>
          <p:cNvPr id="10" name="椭圆 28"/>
          <p:cNvSpPr>
            <a:spLocks noChangeArrowheads="1"/>
          </p:cNvSpPr>
          <p:nvPr/>
        </p:nvSpPr>
        <p:spPr bwMode="auto">
          <a:xfrm>
            <a:off x="3319312" y="4880196"/>
            <a:ext cx="1032768"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11" name="椭圆 32"/>
          <p:cNvSpPr>
            <a:spLocks noChangeArrowheads="1"/>
          </p:cNvSpPr>
          <p:nvPr/>
        </p:nvSpPr>
        <p:spPr bwMode="auto">
          <a:xfrm>
            <a:off x="3850597" y="4955238"/>
            <a:ext cx="883641" cy="881414"/>
          </a:xfrm>
          <a:prstGeom prst="ellipse">
            <a:avLst/>
          </a:prstGeom>
          <a:solidFill>
            <a:srgbClr val="0E5671"/>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smtClean="0">
                <a:solidFill>
                  <a:srgbClr val="FFFFFF"/>
                </a:solidFill>
                <a:latin typeface="Arial Black" panose="020B0A04020102020204" pitchFamily="34" charset="0"/>
                <a:ea typeface="微软雅黑" panose="020B0503020204020204" pitchFamily="34" charset="-122"/>
              </a:rPr>
              <a:t>探寻</a:t>
            </a:r>
            <a:r>
              <a:rPr lang="en-US" altLang="zh-CN" sz="2400" dirty="0" smtClean="0">
                <a:solidFill>
                  <a:srgbClr val="FFFFFF"/>
                </a:solidFill>
                <a:latin typeface="Arial Black" panose="020B0A04020102020204" pitchFamily="34" charset="0"/>
                <a:ea typeface="微软雅黑" panose="020B0503020204020204" pitchFamily="34" charset="-122"/>
              </a:rPr>
              <a:t>4</a:t>
            </a:r>
            <a:endParaRPr lang="en-US" altLang="zh-CN" sz="2400" dirty="0" smtClean="0">
              <a:solidFill>
                <a:srgbClr val="FFFFFF"/>
              </a:solidFill>
              <a:latin typeface="Arial Black" panose="020B0A04020102020204" pitchFamily="34" charset="0"/>
              <a:ea typeface="微软雅黑" panose="020B0503020204020204" pitchFamily="34" charset="-122"/>
            </a:endParaRPr>
          </a:p>
        </p:txBody>
      </p:sp>
      <p:sp>
        <p:nvSpPr>
          <p:cNvPr id="13" name="矩形 12"/>
          <p:cNvSpPr/>
          <p:nvPr/>
        </p:nvSpPr>
        <p:spPr>
          <a:xfrm>
            <a:off x="5426710" y="5009515"/>
            <a:ext cx="3644265" cy="773430"/>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457200" indent="-457200">
              <a:buFont typeface="Wingdings" panose="05000000000000000000" pitchFamily="2" charset="2"/>
              <a:buChar char="l"/>
            </a:pPr>
            <a:r>
              <a:rPr lang="zh-CN" altLang="en-US" sz="2400" dirty="0">
                <a:latin typeface="华文琥珀" panose="02010800040101010101" pitchFamily="2" charset="-122"/>
                <a:ea typeface="华文琥珀" panose="02010800040101010101" pitchFamily="2" charset="-122"/>
              </a:rPr>
              <a:t>幼儿园卫生保健制度</a:t>
            </a:r>
            <a:endParaRPr lang="zh-CN" altLang="en-US" sz="2400" dirty="0">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2" name="组合 15"/>
          <p:cNvGrpSpPr/>
          <p:nvPr/>
        </p:nvGrpSpPr>
        <p:grpSpPr bwMode="auto">
          <a:xfrm>
            <a:off x="-94615" y="62230"/>
            <a:ext cx="5622290" cy="525780"/>
            <a:chOff x="6134556" y="1233393"/>
            <a:chExt cx="4455682" cy="606624"/>
          </a:xfrm>
        </p:grpSpPr>
        <p:sp>
          <p:nvSpPr>
            <p:cNvPr id="3" name="圆角矩形 2"/>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4" name="文本框 13"/>
            <p:cNvSpPr txBox="1">
              <a:spLocks noChangeArrowheads="1"/>
            </p:cNvSpPr>
            <p:nvPr/>
          </p:nvSpPr>
          <p:spPr bwMode="auto">
            <a:xfrm>
              <a:off x="6834562" y="1233393"/>
              <a:ext cx="3334968"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4  幼儿园卫生</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保健制度</a:t>
              </a:r>
              <a:endParaRPr lang="zh-CN" altLang="en-US" sz="2400" b="1" dirty="0" smtClean="0">
                <a:solidFill>
                  <a:schemeClr val="bg1"/>
                </a:solidFill>
                <a:latin typeface="微软雅黑" panose="020B0503020204020204" pitchFamily="34" charset="-122"/>
                <a:ea typeface="微软雅黑" panose="020B0503020204020204" pitchFamily="34" charset="-122"/>
                <a:sym typeface="+mn-ea"/>
              </a:endParaRPr>
            </a:p>
          </p:txBody>
        </p:sp>
      </p:grpSp>
      <p:grpSp>
        <p:nvGrpSpPr>
          <p:cNvPr id="6" name="组合 5"/>
          <p:cNvGrpSpPr/>
          <p:nvPr/>
        </p:nvGrpSpPr>
        <p:grpSpPr bwMode="auto">
          <a:xfrm>
            <a:off x="1306513" y="3251200"/>
            <a:ext cx="1310005" cy="1158875"/>
            <a:chOff x="1466675" y="3784103"/>
            <a:chExt cx="1469096" cy="1301862"/>
          </a:xfrm>
        </p:grpSpPr>
        <p:grpSp>
          <p:nvGrpSpPr>
            <p:cNvPr id="17481" name="组合 6"/>
            <p:cNvGrpSpPr/>
            <p:nvPr/>
          </p:nvGrpSpPr>
          <p:grpSpPr bwMode="auto">
            <a:xfrm>
              <a:off x="1466675" y="3784103"/>
              <a:ext cx="1301392" cy="1301862"/>
              <a:chOff x="4345444" y="2542859"/>
              <a:chExt cx="1810550" cy="1811205"/>
            </a:xfrm>
          </p:grpSpPr>
          <p:grpSp>
            <p:nvGrpSpPr>
              <p:cNvPr id="9" name="组合 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 name="同心圆 1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endParaRPr>
                </a:p>
              </p:txBody>
            </p:sp>
            <p:sp>
              <p:nvSpPr>
                <p:cNvPr id="12" name="椭圆 11"/>
                <p:cNvSpPr/>
                <p:nvPr/>
              </p:nvSpPr>
              <p:spPr>
                <a:xfrm>
                  <a:off x="1484232" y="1093651"/>
                  <a:ext cx="1504274" cy="1504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10" name="椭圆 9"/>
              <p:cNvSpPr/>
              <p:nvPr/>
            </p:nvSpPr>
            <p:spPr>
              <a:xfrm>
                <a:off x="4565880" y="2763678"/>
                <a:ext cx="1369679" cy="1369569"/>
              </a:xfrm>
              <a:prstGeom prst="ellipse">
                <a:avLst/>
              </a:prstGeom>
              <a:gradFill flip="none" rotWithShape="1">
                <a:gsLst>
                  <a:gs pos="14000">
                    <a:srgbClr val="FED755"/>
                  </a:gs>
                  <a:gs pos="89000">
                    <a:srgbClr val="FB5F05"/>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8" name="TextBox 97"/>
            <p:cNvSpPr txBox="1"/>
            <p:nvPr/>
          </p:nvSpPr>
          <p:spPr>
            <a:xfrm>
              <a:off x="1624765" y="4039482"/>
              <a:ext cx="1311006" cy="851739"/>
            </a:xfrm>
            <a:prstGeom prst="rect">
              <a:avLst/>
            </a:prstGeom>
            <a:noFill/>
          </p:spPr>
          <p:txBody>
            <a:bodyPr wrap="square" lIns="184256" tIns="92128" rIns="184256" bIns="92128">
              <a:spAutoFit/>
            </a:bodyPr>
            <a:lstStyle/>
            <a:p>
              <a:pPr>
                <a:defRPr/>
              </a:pPr>
              <a:r>
                <a:rPr lang="zh-CN" altLang="en-US" sz="1865" dirty="0">
                  <a:solidFill>
                    <a:schemeClr val="bg1"/>
                  </a:solidFill>
                  <a:latin typeface="微软雅黑" panose="020B0503020204020204" pitchFamily="34" charset="-122"/>
                  <a:ea typeface="微软雅黑" panose="020B0503020204020204" pitchFamily="34" charset="-122"/>
                </a:rPr>
                <a:t>体检</a:t>
              </a:r>
              <a:endParaRPr lang="zh-CN" altLang="en-US" sz="1865" dirty="0">
                <a:solidFill>
                  <a:schemeClr val="bg1"/>
                </a:solidFill>
                <a:latin typeface="微软雅黑" panose="020B0503020204020204" pitchFamily="34" charset="-122"/>
                <a:ea typeface="微软雅黑" panose="020B0503020204020204" pitchFamily="34" charset="-122"/>
              </a:endParaRPr>
            </a:p>
            <a:p>
              <a:pPr>
                <a:defRPr/>
              </a:pPr>
              <a:r>
                <a:rPr lang="zh-CN" altLang="en-US" sz="1865" dirty="0">
                  <a:solidFill>
                    <a:schemeClr val="bg1"/>
                  </a:solidFill>
                  <a:latin typeface="微软雅黑" panose="020B0503020204020204" pitchFamily="34" charset="-122"/>
                  <a:ea typeface="微软雅黑" panose="020B0503020204020204" pitchFamily="34" charset="-122"/>
                </a:rPr>
                <a:t>制度</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2778125" y="3406775"/>
            <a:ext cx="1049020" cy="877888"/>
            <a:chOff x="3117025" y="3959191"/>
            <a:chExt cx="1176952" cy="985306"/>
          </a:xfrm>
        </p:grpSpPr>
        <p:grpSp>
          <p:nvGrpSpPr>
            <p:cNvPr id="17477" name="组合 13"/>
            <p:cNvGrpSpPr/>
            <p:nvPr/>
          </p:nvGrpSpPr>
          <p:grpSpPr bwMode="auto">
            <a:xfrm>
              <a:off x="3117025" y="3959191"/>
              <a:ext cx="984950" cy="985306"/>
              <a:chOff x="4345444" y="2542859"/>
              <a:chExt cx="1810550" cy="1811205"/>
            </a:xfrm>
          </p:grpSpPr>
          <p:grpSp>
            <p:nvGrpSpPr>
              <p:cNvPr id="16" name="组合 1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8" name="同心圆 1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endParaRPr>
                </a:p>
              </p:txBody>
            </p:sp>
            <p:sp>
              <p:nvSpPr>
                <p:cNvPr id="19" name="椭圆 18"/>
                <p:cNvSpPr/>
                <p:nvPr/>
              </p:nvSpPr>
              <p:spPr>
                <a:xfrm>
                  <a:off x="1484232" y="1093651"/>
                  <a:ext cx="1504274" cy="1504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17" name="椭圆 16"/>
              <p:cNvSpPr/>
              <p:nvPr/>
            </p:nvSpPr>
            <p:spPr>
              <a:xfrm>
                <a:off x="4564806" y="2762301"/>
                <a:ext cx="1371825" cy="1372322"/>
              </a:xfrm>
              <a:prstGeom prst="ellipse">
                <a:avLst/>
              </a:prstGeom>
              <a:gradFill>
                <a:gsLst>
                  <a:gs pos="18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15" name="TextBox 104"/>
            <p:cNvSpPr txBox="1"/>
            <p:nvPr/>
          </p:nvSpPr>
          <p:spPr>
            <a:xfrm>
              <a:off x="3188269" y="4196520"/>
              <a:ext cx="1105708" cy="528822"/>
            </a:xfrm>
            <a:prstGeom prst="rect">
              <a:avLst/>
            </a:prstGeom>
            <a:noFill/>
          </p:spPr>
          <p:txBody>
            <a:bodyPr wrap="square" lIns="184256" tIns="92128" rIns="184256" bIns="92128">
              <a:spAutoFit/>
            </a:bodyPr>
            <a:lstStyle/>
            <a:p>
              <a:pPr>
                <a:defRPr/>
              </a:pPr>
              <a:r>
                <a:rPr lang="zh-CN" altLang="en-US" sz="1865" dirty="0">
                  <a:solidFill>
                    <a:schemeClr val="bg1"/>
                  </a:solidFill>
                  <a:latin typeface="微软雅黑" panose="020B0503020204020204" pitchFamily="34" charset="-122"/>
                  <a:ea typeface="微软雅黑" panose="020B0503020204020204" pitchFamily="34" charset="-122"/>
                </a:rPr>
                <a:t>接种</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bwMode="auto">
          <a:xfrm>
            <a:off x="3967163" y="3257550"/>
            <a:ext cx="1176337" cy="1176338"/>
            <a:chOff x="4450933" y="3791953"/>
            <a:chExt cx="1319306" cy="1319782"/>
          </a:xfrm>
        </p:grpSpPr>
        <p:grpSp>
          <p:nvGrpSpPr>
            <p:cNvPr id="17473" name="组合 20"/>
            <p:cNvGrpSpPr/>
            <p:nvPr/>
          </p:nvGrpSpPr>
          <p:grpSpPr bwMode="auto">
            <a:xfrm>
              <a:off x="4450933" y="3791953"/>
              <a:ext cx="1319306" cy="1319782"/>
              <a:chOff x="4345444" y="2542859"/>
              <a:chExt cx="1810550" cy="1811205"/>
            </a:xfrm>
          </p:grpSpPr>
          <p:grpSp>
            <p:nvGrpSpPr>
              <p:cNvPr id="23" name="组合 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endParaRPr>
                </a:p>
              </p:txBody>
            </p:sp>
            <p:sp>
              <p:nvSpPr>
                <p:cNvPr id="26" name="椭圆 25"/>
                <p:cNvSpPr/>
                <p:nvPr/>
              </p:nvSpPr>
              <p:spPr>
                <a:xfrm>
                  <a:off x="1484232" y="1093651"/>
                  <a:ext cx="1504274" cy="1504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24" name="椭圆 23"/>
              <p:cNvSpPr/>
              <p:nvPr/>
            </p:nvSpPr>
            <p:spPr>
              <a:xfrm>
                <a:off x="4565349" y="2762843"/>
                <a:ext cx="1370740" cy="1371236"/>
              </a:xfrm>
              <a:prstGeom prst="ellipse">
                <a:avLst/>
              </a:prstGeom>
              <a:gradFill>
                <a:gsLst>
                  <a:gs pos="18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22" name="TextBox 111"/>
            <p:cNvSpPr txBox="1"/>
            <p:nvPr/>
          </p:nvSpPr>
          <p:spPr>
            <a:xfrm>
              <a:off x="4685951" y="4180229"/>
              <a:ext cx="1083932" cy="528625"/>
            </a:xfrm>
            <a:prstGeom prst="rect">
              <a:avLst/>
            </a:prstGeom>
            <a:noFill/>
          </p:spPr>
          <p:txBody>
            <a:bodyPr wrap="square" lIns="184256" tIns="92128" rIns="184256" bIns="92128">
              <a:spAutoFit/>
            </a:bodyPr>
            <a:lstStyle/>
            <a:p>
              <a:pPr>
                <a:defRPr/>
              </a:pPr>
              <a:r>
                <a:rPr lang="zh-CN" altLang="en-US" sz="1865" dirty="0">
                  <a:solidFill>
                    <a:schemeClr val="bg1"/>
                  </a:solidFill>
                  <a:latin typeface="微软雅黑" panose="020B0503020204020204" pitchFamily="34" charset="-122"/>
                  <a:ea typeface="微软雅黑" panose="020B0503020204020204" pitchFamily="34" charset="-122"/>
                </a:rPr>
                <a:t>隔离</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bwMode="auto">
          <a:xfrm>
            <a:off x="5454650" y="3392488"/>
            <a:ext cx="1059815" cy="906462"/>
            <a:chOff x="6119197" y="3942381"/>
            <a:chExt cx="1188792" cy="1018926"/>
          </a:xfrm>
        </p:grpSpPr>
        <p:grpSp>
          <p:nvGrpSpPr>
            <p:cNvPr id="17469" name="组合 27"/>
            <p:cNvGrpSpPr/>
            <p:nvPr/>
          </p:nvGrpSpPr>
          <p:grpSpPr bwMode="auto">
            <a:xfrm>
              <a:off x="6119197" y="3942381"/>
              <a:ext cx="1018558" cy="1018926"/>
              <a:chOff x="4345444" y="2542859"/>
              <a:chExt cx="1810550" cy="1811205"/>
            </a:xfrm>
          </p:grpSpPr>
          <p:grpSp>
            <p:nvGrpSpPr>
              <p:cNvPr id="30" name="组合 2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2" name="同心圆 3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endParaRPr>
                </a:p>
              </p:txBody>
            </p:sp>
            <p:sp>
              <p:nvSpPr>
                <p:cNvPr id="7" name="椭圆 6"/>
                <p:cNvSpPr/>
                <p:nvPr/>
              </p:nvSpPr>
              <p:spPr>
                <a:xfrm>
                  <a:off x="1484232" y="1093651"/>
                  <a:ext cx="1504274" cy="1504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31" name="椭圆 30"/>
              <p:cNvSpPr/>
              <p:nvPr/>
            </p:nvSpPr>
            <p:spPr>
              <a:xfrm>
                <a:off x="4567015" y="2761725"/>
                <a:ext cx="1367408" cy="1373472"/>
              </a:xfrm>
              <a:prstGeom prst="ellipse">
                <a:avLst/>
              </a:prstGeom>
              <a:gradFill>
                <a:gsLst>
                  <a:gs pos="17000">
                    <a:srgbClr val="FED755"/>
                  </a:gs>
                  <a:gs pos="89000">
                    <a:srgbClr val="FB5F05"/>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29" name="TextBox 118"/>
            <p:cNvSpPr txBox="1"/>
            <p:nvPr/>
          </p:nvSpPr>
          <p:spPr>
            <a:xfrm>
              <a:off x="6203958" y="4199343"/>
              <a:ext cx="1104031" cy="529628"/>
            </a:xfrm>
            <a:prstGeom prst="rect">
              <a:avLst/>
            </a:prstGeom>
            <a:noFill/>
          </p:spPr>
          <p:txBody>
            <a:bodyPr wrap="square" lIns="184256" tIns="92128" rIns="184256" bIns="92128">
              <a:spAutoFit/>
            </a:bodyPr>
            <a:lstStyle/>
            <a:p>
              <a:pPr>
                <a:defRPr/>
              </a:pPr>
              <a:r>
                <a:rPr lang="zh-CN" altLang="en-US" sz="1865" dirty="0">
                  <a:solidFill>
                    <a:schemeClr val="bg1"/>
                  </a:solidFill>
                  <a:latin typeface="微软雅黑" panose="020B0503020204020204" pitchFamily="34" charset="-122"/>
                  <a:ea typeface="微软雅黑" panose="020B0503020204020204" pitchFamily="34" charset="-122"/>
                </a:rPr>
                <a:t>消毒</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bwMode="auto">
          <a:xfrm>
            <a:off x="6672263" y="3392488"/>
            <a:ext cx="946150" cy="906462"/>
            <a:chOff x="7486713" y="3942381"/>
            <a:chExt cx="1060031" cy="1018926"/>
          </a:xfrm>
        </p:grpSpPr>
        <p:grpSp>
          <p:nvGrpSpPr>
            <p:cNvPr id="17465" name="组合 34"/>
            <p:cNvGrpSpPr/>
            <p:nvPr/>
          </p:nvGrpSpPr>
          <p:grpSpPr bwMode="auto">
            <a:xfrm>
              <a:off x="7486713" y="3942381"/>
              <a:ext cx="1018558" cy="1018926"/>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endParaRPr>
                </a:p>
              </p:txBody>
            </p:sp>
            <p:sp>
              <p:nvSpPr>
                <p:cNvPr id="50" name="椭圆 49"/>
                <p:cNvSpPr/>
                <p:nvPr/>
              </p:nvSpPr>
              <p:spPr>
                <a:xfrm>
                  <a:off x="1484232" y="1093651"/>
                  <a:ext cx="1504274" cy="1504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51" name="椭圆 50"/>
              <p:cNvSpPr/>
              <p:nvPr/>
            </p:nvSpPr>
            <p:spPr>
              <a:xfrm>
                <a:off x="4566751" y="2761725"/>
                <a:ext cx="1368940" cy="1373472"/>
              </a:xfrm>
              <a:prstGeom prst="ellipse">
                <a:avLst/>
              </a:prstGeom>
              <a:gradFill>
                <a:gsLst>
                  <a:gs pos="19000">
                    <a:srgbClr val="FED755"/>
                  </a:gs>
                  <a:gs pos="90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17466" name="TextBox 125"/>
            <p:cNvSpPr txBox="1">
              <a:spLocks noChangeArrowheads="1"/>
            </p:cNvSpPr>
            <p:nvPr/>
          </p:nvSpPr>
          <p:spPr bwMode="auto">
            <a:xfrm>
              <a:off x="7555666" y="4062390"/>
              <a:ext cx="991078" cy="76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256" tIns="92128" rIns="184256" bIns="9212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solidFill>
                  <a:latin typeface="微软雅黑" panose="020B0503020204020204" pitchFamily="34" charset="-122"/>
                  <a:ea typeface="微软雅黑" panose="020B0503020204020204" pitchFamily="34" charset="-122"/>
                </a:rPr>
                <a:t>环境卫生</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bwMode="auto">
          <a:xfrm>
            <a:off x="7891463" y="3241675"/>
            <a:ext cx="1225550" cy="1208088"/>
            <a:chOff x="8854229" y="3773382"/>
            <a:chExt cx="1374235" cy="1356924"/>
          </a:xfrm>
        </p:grpSpPr>
        <p:grpSp>
          <p:nvGrpSpPr>
            <p:cNvPr id="17461" name="组合 41"/>
            <p:cNvGrpSpPr/>
            <p:nvPr/>
          </p:nvGrpSpPr>
          <p:grpSpPr bwMode="auto">
            <a:xfrm>
              <a:off x="8854229" y="3773382"/>
              <a:ext cx="1356434" cy="1356924"/>
              <a:chOff x="4345444" y="2542859"/>
              <a:chExt cx="1810550" cy="1811205"/>
            </a:xfrm>
          </p:grpSpPr>
          <p:grpSp>
            <p:nvGrpSpPr>
              <p:cNvPr id="54" name="组合 5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5" name="同心圆 5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endParaRPr>
                </a:p>
              </p:txBody>
            </p:sp>
            <p:sp>
              <p:nvSpPr>
                <p:cNvPr id="56" name="椭圆 55"/>
                <p:cNvSpPr/>
                <p:nvPr/>
              </p:nvSpPr>
              <p:spPr>
                <a:xfrm>
                  <a:off x="1484232" y="1093651"/>
                  <a:ext cx="1504274" cy="1504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57" name="椭圆 56"/>
              <p:cNvSpPr/>
              <p:nvPr/>
            </p:nvSpPr>
            <p:spPr>
              <a:xfrm>
                <a:off x="4566416" y="2764203"/>
                <a:ext cx="1368605" cy="1368518"/>
              </a:xfrm>
              <a:prstGeom prst="ellipse">
                <a:avLst/>
              </a:prstGeom>
              <a:gradFill>
                <a:gsLst>
                  <a:gs pos="27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58" name="TextBox 132"/>
            <p:cNvSpPr txBox="1"/>
            <p:nvPr/>
          </p:nvSpPr>
          <p:spPr>
            <a:xfrm>
              <a:off x="8872030" y="4179924"/>
              <a:ext cx="1356434" cy="529218"/>
            </a:xfrm>
            <a:prstGeom prst="rect">
              <a:avLst/>
            </a:prstGeom>
            <a:noFill/>
          </p:spPr>
          <p:txBody>
            <a:bodyPr wrap="square" lIns="184256" tIns="92128" rIns="184256" bIns="92128">
              <a:spAutoFit/>
            </a:bodyPr>
            <a:lstStyle/>
            <a:p>
              <a:pPr>
                <a:defRPr/>
              </a:pPr>
              <a:r>
                <a:rPr lang="zh-CN" altLang="en-US" sz="1865" dirty="0">
                  <a:solidFill>
                    <a:schemeClr val="bg1"/>
                  </a:solidFill>
                  <a:latin typeface="微软雅黑" panose="020B0503020204020204" pitchFamily="34" charset="-122"/>
                  <a:ea typeface="微软雅黑" panose="020B0503020204020204" pitchFamily="34" charset="-122"/>
                </a:rPr>
                <a:t>体弱儿</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bwMode="auto">
          <a:xfrm>
            <a:off x="9412288" y="3024188"/>
            <a:ext cx="1644650" cy="1643062"/>
            <a:chOff x="10559621" y="3529102"/>
            <a:chExt cx="1844818" cy="1845484"/>
          </a:xfrm>
        </p:grpSpPr>
        <p:grpSp>
          <p:nvGrpSpPr>
            <p:cNvPr id="17457" name="组合 48"/>
            <p:cNvGrpSpPr/>
            <p:nvPr/>
          </p:nvGrpSpPr>
          <p:grpSpPr bwMode="auto">
            <a:xfrm>
              <a:off x="10559621" y="3529102"/>
              <a:ext cx="1844818" cy="1845484"/>
              <a:chOff x="4345444" y="2542859"/>
              <a:chExt cx="1810550" cy="1811205"/>
            </a:xfrm>
          </p:grpSpPr>
          <p:grpSp>
            <p:nvGrpSpPr>
              <p:cNvPr id="60" name="组合 5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endParaRPr>
                </a:p>
              </p:txBody>
            </p:sp>
            <p:sp>
              <p:nvSpPr>
                <p:cNvPr id="62" name="椭圆 61"/>
                <p:cNvSpPr/>
                <p:nvPr/>
              </p:nvSpPr>
              <p:spPr>
                <a:xfrm>
                  <a:off x="1484232" y="1093651"/>
                  <a:ext cx="1504274" cy="1504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63" name="椭圆 62"/>
              <p:cNvSpPr/>
              <p:nvPr/>
            </p:nvSpPr>
            <p:spPr>
              <a:xfrm>
                <a:off x="4565646" y="2763354"/>
                <a:ext cx="1370146" cy="1370216"/>
              </a:xfrm>
              <a:prstGeom prst="ellipse">
                <a:avLst/>
              </a:prstGeom>
              <a:gradFill>
                <a:gsLst>
                  <a:gs pos="16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p>
            </p:txBody>
          </p:sp>
        </p:grpSp>
        <p:sp>
          <p:nvSpPr>
            <p:cNvPr id="64" name="TextBox 139"/>
            <p:cNvSpPr txBox="1"/>
            <p:nvPr/>
          </p:nvSpPr>
          <p:spPr>
            <a:xfrm>
              <a:off x="11083506" y="4039418"/>
              <a:ext cx="1096919" cy="851598"/>
            </a:xfrm>
            <a:prstGeom prst="rect">
              <a:avLst/>
            </a:prstGeom>
            <a:noFill/>
          </p:spPr>
          <p:txBody>
            <a:bodyPr lIns="184256" tIns="92128" rIns="184256" bIns="92128">
              <a:spAutoFit/>
            </a:bodyPr>
            <a:lstStyle/>
            <a:p>
              <a:pPr>
                <a:defRPr/>
              </a:pPr>
              <a:r>
                <a:rPr lang="zh-CN" altLang="en-US" sz="1865" dirty="0">
                  <a:solidFill>
                    <a:schemeClr val="bg1"/>
                  </a:solidFill>
                  <a:latin typeface="微软雅黑" panose="020B0503020204020204" pitchFamily="34" charset="-122"/>
                  <a:ea typeface="微软雅黑" panose="020B0503020204020204" pitchFamily="34" charset="-122"/>
                </a:rPr>
                <a:t>健康教育</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17450" name="组合 61"/>
          <p:cNvGrpSpPr/>
          <p:nvPr/>
        </p:nvGrpSpPr>
        <p:grpSpPr bwMode="auto">
          <a:xfrm rot="0">
            <a:off x="3498272" y="1835150"/>
            <a:ext cx="1816014" cy="1287780"/>
            <a:chOff x="947063" y="1541325"/>
            <a:chExt cx="1008417" cy="814401"/>
          </a:xfrm>
        </p:grpSpPr>
        <p:cxnSp>
          <p:nvCxnSpPr>
            <p:cNvPr id="67" name="直接连接符 66"/>
            <p:cNvCxnSpPr/>
            <p:nvPr/>
          </p:nvCxnSpPr>
          <p:spPr>
            <a:xfrm flipV="1">
              <a:off x="1481242" y="2139824"/>
              <a:ext cx="0" cy="215902"/>
            </a:xfrm>
            <a:prstGeom prst="line">
              <a:avLst/>
            </a:prstGeom>
            <a:ln>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3"/>
            <p:cNvSpPr txBox="1"/>
            <p:nvPr/>
          </p:nvSpPr>
          <p:spPr>
            <a:xfrm>
              <a:off x="947063" y="1541325"/>
              <a:ext cx="1008417" cy="525265"/>
            </a:xfrm>
            <a:prstGeom prst="rect">
              <a:avLst/>
            </a:prstGeom>
            <a:noFill/>
          </p:spPr>
          <p:txBody>
            <a:bodyPr lIns="121908" tIns="0" rIns="121908" bIns="0">
              <a:spAutoFit/>
            </a:bodyPr>
            <a:lstStyle/>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隔离传染病</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幼儿</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7446" name="组合 66"/>
          <p:cNvGrpSpPr/>
          <p:nvPr/>
        </p:nvGrpSpPr>
        <p:grpSpPr bwMode="auto">
          <a:xfrm rot="0">
            <a:off x="6126315" y="2025644"/>
            <a:ext cx="1887744" cy="1127131"/>
            <a:chOff x="947635" y="1700733"/>
            <a:chExt cx="1007714" cy="654993"/>
          </a:xfrm>
        </p:grpSpPr>
        <p:cxnSp>
          <p:nvCxnSpPr>
            <p:cNvPr id="71" name="直接连接符 70"/>
            <p:cNvCxnSpPr/>
            <p:nvPr/>
          </p:nvCxnSpPr>
          <p:spPr>
            <a:xfrm flipV="1">
              <a:off x="1481580" y="2139905"/>
              <a:ext cx="0" cy="215821"/>
            </a:xfrm>
            <a:prstGeom prst="line">
              <a:avLst/>
            </a:prstGeom>
            <a:ln>
              <a:solidFill>
                <a:schemeClr val="bg1">
                  <a:alpha val="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2" name="TextBox 158"/>
            <p:cNvSpPr txBox="1"/>
            <p:nvPr/>
          </p:nvSpPr>
          <p:spPr>
            <a:xfrm>
              <a:off x="947635" y="1700733"/>
              <a:ext cx="1007714" cy="482663"/>
            </a:xfrm>
            <a:prstGeom prst="rect">
              <a:avLst/>
            </a:prstGeom>
            <a:noFill/>
          </p:spPr>
          <p:txBody>
            <a:bodyPr lIns="121908" tIns="0" rIns="121908" bIns="0">
              <a:spAutoFit/>
            </a:bodyPr>
            <a:lstStyle/>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确保卫生、健康的环境</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7442" name="组合 71"/>
          <p:cNvGrpSpPr/>
          <p:nvPr/>
        </p:nvGrpSpPr>
        <p:grpSpPr bwMode="auto">
          <a:xfrm rot="0">
            <a:off x="9246870" y="1768475"/>
            <a:ext cx="1787525" cy="1089025"/>
            <a:chOff x="947347" y="1541325"/>
            <a:chExt cx="1008559" cy="652383"/>
          </a:xfrm>
        </p:grpSpPr>
        <p:cxnSp>
          <p:nvCxnSpPr>
            <p:cNvPr id="75" name="直接连接符 74"/>
            <p:cNvCxnSpPr/>
            <p:nvPr/>
          </p:nvCxnSpPr>
          <p:spPr>
            <a:xfrm flipV="1">
              <a:off x="1482081" y="2085294"/>
              <a:ext cx="0" cy="10841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6" name="TextBox 163"/>
            <p:cNvSpPr txBox="1"/>
            <p:nvPr/>
          </p:nvSpPr>
          <p:spPr>
            <a:xfrm>
              <a:off x="947347" y="1541325"/>
              <a:ext cx="1008559" cy="497561"/>
            </a:xfrm>
            <a:prstGeom prst="rect">
              <a:avLst/>
            </a:prstGeom>
            <a:noFill/>
          </p:spPr>
          <p:txBody>
            <a:bodyPr lIns="121908" tIns="0" rIns="121908" bIns="0">
              <a:spAutoFit/>
            </a:bodyPr>
            <a:lstStyle/>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构建健康的</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教育制度</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cxnSp>
        <p:nvCxnSpPr>
          <p:cNvPr id="79" name="直接连接符 78"/>
          <p:cNvCxnSpPr/>
          <p:nvPr/>
        </p:nvCxnSpPr>
        <p:spPr>
          <a:xfrm>
            <a:off x="3208655" y="4562475"/>
            <a:ext cx="0" cy="290830"/>
          </a:xfrm>
          <a:prstGeom prst="line">
            <a:avLst/>
          </a:prstGeom>
          <a:ln>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grpSp>
        <p:nvGrpSpPr>
          <p:cNvPr id="17434" name="组合 81"/>
          <p:cNvGrpSpPr/>
          <p:nvPr/>
        </p:nvGrpSpPr>
        <p:grpSpPr bwMode="auto">
          <a:xfrm rot="0">
            <a:off x="4919331" y="4562475"/>
            <a:ext cx="1873313" cy="1121136"/>
            <a:chOff x="971981" y="1340833"/>
            <a:chExt cx="1008146" cy="774588"/>
          </a:xfrm>
        </p:grpSpPr>
        <p:cxnSp>
          <p:nvCxnSpPr>
            <p:cNvPr id="83" name="直接连接符 82"/>
            <p:cNvCxnSpPr/>
            <p:nvPr/>
          </p:nvCxnSpPr>
          <p:spPr>
            <a:xfrm>
              <a:off x="1481351" y="1340833"/>
              <a:ext cx="0" cy="200744"/>
            </a:xfrm>
            <a:prstGeom prst="line">
              <a:avLst/>
            </a:prstGeom>
            <a:ln>
              <a:noFill/>
              <a:headEnd type="oval" w="sm" len="sm"/>
            </a:ln>
          </p:spPr>
          <p:style>
            <a:lnRef idx="1">
              <a:schemeClr val="accent1"/>
            </a:lnRef>
            <a:fillRef idx="0">
              <a:schemeClr val="accent1"/>
            </a:fillRef>
            <a:effectRef idx="0">
              <a:schemeClr val="accent1"/>
            </a:effectRef>
            <a:fontRef idx="minor">
              <a:schemeClr val="tx1"/>
            </a:fontRef>
          </p:style>
        </p:cxnSp>
        <p:sp>
          <p:nvSpPr>
            <p:cNvPr id="84" name="TextBox 173"/>
            <p:cNvSpPr txBox="1"/>
            <p:nvPr/>
          </p:nvSpPr>
          <p:spPr>
            <a:xfrm>
              <a:off x="971981" y="1541577"/>
              <a:ext cx="1008146" cy="573844"/>
            </a:xfrm>
            <a:prstGeom prst="rect">
              <a:avLst/>
            </a:prstGeom>
            <a:noFill/>
            <a:ln>
              <a:noFill/>
            </a:ln>
          </p:spPr>
          <p:txBody>
            <a:bodyPr lIns="121908" tIns="0" rIns="121908" bIns="0">
              <a:spAutoFit/>
            </a:bodyPr>
            <a:lstStyle/>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幼儿园及人</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员消毒</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cxnSp>
        <p:nvCxnSpPr>
          <p:cNvPr id="88" name="直接连接符 87"/>
          <p:cNvCxnSpPr/>
          <p:nvPr/>
        </p:nvCxnSpPr>
        <p:spPr>
          <a:xfrm>
            <a:off x="8515350" y="4637405"/>
            <a:ext cx="0" cy="290195"/>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91" name="组合 61"/>
          <p:cNvGrpSpPr/>
          <p:nvPr/>
        </p:nvGrpSpPr>
        <p:grpSpPr bwMode="auto">
          <a:xfrm rot="0">
            <a:off x="650875" y="1997710"/>
            <a:ext cx="2127250" cy="1226820"/>
            <a:chOff x="858915" y="1579886"/>
            <a:chExt cx="1181189" cy="775840"/>
          </a:xfrm>
        </p:grpSpPr>
        <p:cxnSp>
          <p:nvCxnSpPr>
            <p:cNvPr id="92" name="直接连接符 91"/>
            <p:cNvCxnSpPr/>
            <p:nvPr/>
          </p:nvCxnSpPr>
          <p:spPr>
            <a:xfrm flipV="1">
              <a:off x="1481242" y="2139824"/>
              <a:ext cx="0" cy="215902"/>
            </a:xfrm>
            <a:prstGeom prst="line">
              <a:avLst/>
            </a:prstGeom>
            <a:ln>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sp>
          <p:nvSpPr>
            <p:cNvPr id="93" name="TextBox 153"/>
            <p:cNvSpPr txBox="1"/>
            <p:nvPr/>
          </p:nvSpPr>
          <p:spPr>
            <a:xfrm>
              <a:off x="858915" y="1579886"/>
              <a:ext cx="1181189" cy="262697"/>
            </a:xfrm>
            <a:prstGeom prst="rect">
              <a:avLst/>
            </a:prstGeom>
            <a:noFill/>
          </p:spPr>
          <p:txBody>
            <a:bodyPr wrap="square" lIns="121908" tIns="0" rIns="121908" bIns="0">
              <a:spAutoFit/>
            </a:bodyPr>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幼儿体格检查</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sp>
        <p:nvSpPr>
          <p:cNvPr id="94" name="TextBox 153"/>
          <p:cNvSpPr txBox="1"/>
          <p:nvPr/>
        </p:nvSpPr>
        <p:spPr>
          <a:xfrm>
            <a:off x="640715" y="2429510"/>
            <a:ext cx="2127250" cy="415290"/>
          </a:xfrm>
          <a:prstGeom prst="rect">
            <a:avLst/>
          </a:prstGeom>
          <a:noFill/>
        </p:spPr>
        <p:txBody>
          <a:bodyPr wrap="square" lIns="121908" tIns="0" rIns="121908" bIns="0">
            <a:spAutoFit/>
          </a:bodyPr>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工作人员体格检查</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95" name="TextBox 153"/>
          <p:cNvSpPr txBox="1"/>
          <p:nvPr/>
        </p:nvSpPr>
        <p:spPr>
          <a:xfrm>
            <a:off x="2044065" y="4851400"/>
            <a:ext cx="2127250" cy="415290"/>
          </a:xfrm>
          <a:prstGeom prst="rect">
            <a:avLst/>
          </a:prstGeom>
          <a:noFill/>
        </p:spPr>
        <p:txBody>
          <a:bodyPr wrap="square" lIns="121908" tIns="0" rIns="121908" bIns="0">
            <a:spAutoFit/>
          </a:bodyPr>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完成计划免疫工作</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cxnSp>
        <p:nvCxnSpPr>
          <p:cNvPr id="96" name="直接连接符 95"/>
          <p:cNvCxnSpPr/>
          <p:nvPr/>
        </p:nvCxnSpPr>
        <p:spPr>
          <a:xfrm flipV="1">
            <a:off x="5866142" y="4417928"/>
            <a:ext cx="0" cy="341397"/>
          </a:xfrm>
          <a:prstGeom prst="line">
            <a:avLst/>
          </a:prstGeom>
          <a:ln>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7126617" y="2883133"/>
            <a:ext cx="0" cy="341397"/>
          </a:xfrm>
          <a:prstGeom prst="line">
            <a:avLst/>
          </a:prstGeom>
          <a:ln>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8496312" y="4511908"/>
            <a:ext cx="0" cy="341397"/>
          </a:xfrm>
          <a:prstGeom prst="line">
            <a:avLst/>
          </a:prstGeom>
          <a:ln>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sp>
        <p:nvSpPr>
          <p:cNvPr id="99" name="TextBox 153"/>
          <p:cNvSpPr txBox="1"/>
          <p:nvPr/>
        </p:nvSpPr>
        <p:spPr>
          <a:xfrm>
            <a:off x="7454900" y="4805680"/>
            <a:ext cx="2127250" cy="830580"/>
          </a:xfrm>
          <a:prstGeom prst="rect">
            <a:avLst/>
          </a:prstGeom>
          <a:noFill/>
        </p:spPr>
        <p:txBody>
          <a:bodyPr wrap="square" lIns="121908" tIns="0" rIns="121908" bIns="0">
            <a:spAutoFit/>
          </a:bodyPr>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做好体弱儿</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rPr>
              <a:t>照顾工作</a:t>
            </a:r>
            <a:endParaRPr lang="zh-CN" altLang="en-US"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cxnSp>
        <p:nvCxnSpPr>
          <p:cNvPr id="100" name="直接连接符 99"/>
          <p:cNvCxnSpPr/>
          <p:nvPr/>
        </p:nvCxnSpPr>
        <p:spPr>
          <a:xfrm flipV="1">
            <a:off x="10234942" y="2596748"/>
            <a:ext cx="0" cy="341397"/>
          </a:xfrm>
          <a:prstGeom prst="line">
            <a:avLst/>
          </a:prstGeom>
          <a:ln>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75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accel="58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1+#ppt_w/2"/>
                                          </p:val>
                                        </p:tav>
                                        <p:tav tm="100000">
                                          <p:val>
                                            <p:strVal val="#ppt_x"/>
                                          </p:val>
                                        </p:tav>
                                      </p:tavLst>
                                    </p:anim>
                                    <p:anim calcmode="lin" valueType="num">
                                      <p:cBhvr additive="base">
                                        <p:cTn id="18" dur="1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accel="58000" fill="hold" nodeType="withEffect">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500" fill="hold"/>
                                        <p:tgtEl>
                                          <p:spTgt spid="13"/>
                                        </p:tgtEl>
                                        <p:attrNameLst>
                                          <p:attrName>ppt_x</p:attrName>
                                        </p:attrNameLst>
                                      </p:cBhvr>
                                      <p:tavLst>
                                        <p:tav tm="0">
                                          <p:val>
                                            <p:strVal val="1+#ppt_w/2"/>
                                          </p:val>
                                        </p:tav>
                                        <p:tav tm="100000">
                                          <p:val>
                                            <p:strVal val="#ppt_x"/>
                                          </p:val>
                                        </p:tav>
                                      </p:tavLst>
                                    </p:anim>
                                    <p:anim calcmode="lin" valueType="num">
                                      <p:cBhvr additive="base">
                                        <p:cTn id="22" dur="1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accel="58000" fill="hold" nodeType="withEffect">
                                  <p:stCondLst>
                                    <p:cond delay="4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500" fill="hold"/>
                                        <p:tgtEl>
                                          <p:spTgt spid="20"/>
                                        </p:tgtEl>
                                        <p:attrNameLst>
                                          <p:attrName>ppt_x</p:attrName>
                                        </p:attrNameLst>
                                      </p:cBhvr>
                                      <p:tavLst>
                                        <p:tav tm="0">
                                          <p:val>
                                            <p:strVal val="1+#ppt_w/2"/>
                                          </p:val>
                                        </p:tav>
                                        <p:tav tm="100000">
                                          <p:val>
                                            <p:strVal val="#ppt_x"/>
                                          </p:val>
                                        </p:tav>
                                      </p:tavLst>
                                    </p:anim>
                                    <p:anim calcmode="lin" valueType="num">
                                      <p:cBhvr additive="base">
                                        <p:cTn id="26" dur="15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2" accel="58000" fill="hold" nodeType="withEffect">
                                  <p:stCondLst>
                                    <p:cond delay="6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500" fill="hold"/>
                                        <p:tgtEl>
                                          <p:spTgt spid="5"/>
                                        </p:tgtEl>
                                        <p:attrNameLst>
                                          <p:attrName>ppt_x</p:attrName>
                                        </p:attrNameLst>
                                      </p:cBhvr>
                                      <p:tavLst>
                                        <p:tav tm="0">
                                          <p:val>
                                            <p:strVal val="1+#ppt_w/2"/>
                                          </p:val>
                                        </p:tav>
                                        <p:tav tm="100000">
                                          <p:val>
                                            <p:strVal val="#ppt_x"/>
                                          </p:val>
                                        </p:tav>
                                      </p:tavLst>
                                    </p:anim>
                                    <p:anim calcmode="lin" valueType="num">
                                      <p:cBhvr additive="base">
                                        <p:cTn id="30" dur="1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accel="58000" fill="hold" nodeType="withEffect">
                                  <p:stCondLst>
                                    <p:cond delay="8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500" fill="hold"/>
                                        <p:tgtEl>
                                          <p:spTgt spid="14"/>
                                        </p:tgtEl>
                                        <p:attrNameLst>
                                          <p:attrName>ppt_x</p:attrName>
                                        </p:attrNameLst>
                                      </p:cBhvr>
                                      <p:tavLst>
                                        <p:tav tm="0">
                                          <p:val>
                                            <p:strVal val="1+#ppt_w/2"/>
                                          </p:val>
                                        </p:tav>
                                        <p:tav tm="100000">
                                          <p:val>
                                            <p:strVal val="#ppt_x"/>
                                          </p:val>
                                        </p:tav>
                                      </p:tavLst>
                                    </p:anim>
                                    <p:anim calcmode="lin" valueType="num">
                                      <p:cBhvr additive="base">
                                        <p:cTn id="34" dur="1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2" accel="58000" fill="hold" nodeType="withEffect">
                                  <p:stCondLst>
                                    <p:cond delay="100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500" fill="hold"/>
                                        <p:tgtEl>
                                          <p:spTgt spid="53"/>
                                        </p:tgtEl>
                                        <p:attrNameLst>
                                          <p:attrName>ppt_x</p:attrName>
                                        </p:attrNameLst>
                                      </p:cBhvr>
                                      <p:tavLst>
                                        <p:tav tm="0">
                                          <p:val>
                                            <p:strVal val="1+#ppt_w/2"/>
                                          </p:val>
                                        </p:tav>
                                        <p:tav tm="100000">
                                          <p:val>
                                            <p:strVal val="#ppt_x"/>
                                          </p:val>
                                        </p:tav>
                                      </p:tavLst>
                                    </p:anim>
                                    <p:anim calcmode="lin" valueType="num">
                                      <p:cBhvr additive="base">
                                        <p:cTn id="38" dur="1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2" accel="58000" fill="hold" nodeType="withEffect">
                                  <p:stCondLst>
                                    <p:cond delay="120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1500" fill="hold"/>
                                        <p:tgtEl>
                                          <p:spTgt spid="59"/>
                                        </p:tgtEl>
                                        <p:attrNameLst>
                                          <p:attrName>ppt_x</p:attrName>
                                        </p:attrNameLst>
                                      </p:cBhvr>
                                      <p:tavLst>
                                        <p:tav tm="0">
                                          <p:val>
                                            <p:strVal val="1+#ppt_w/2"/>
                                          </p:val>
                                        </p:tav>
                                        <p:tav tm="100000">
                                          <p:val>
                                            <p:strVal val="#ppt_x"/>
                                          </p:val>
                                        </p:tav>
                                      </p:tavLst>
                                    </p:anim>
                                    <p:anim calcmode="lin" valueType="num">
                                      <p:cBhvr additive="base">
                                        <p:cTn id="42" dur="1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459439" y="1865268"/>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BFB11"/>
              </a:gs>
              <a:gs pos="100000">
                <a:srgbClr val="838309"/>
              </a:gs>
            </a:gsLst>
            <a:lin ang="5400000" scaled="0"/>
          </a:gradFill>
          <a:ln w="9525" cap="flat">
            <a:noFill/>
            <a:prstDash val="solid"/>
            <a:miter lim="800000"/>
          </a:ln>
        </p:spPr>
        <p:txBody>
          <a:bodyPr vert="horz" wrap="square" lIns="121917" tIns="60958" rIns="121917" bIns="60958" numCol="1" anchor="t" anchorCtr="0" compatLnSpc="1"/>
          <a:lstStyle/>
          <a:p>
            <a:endParaRPr lang="zh-CN" altLang="en-US"/>
          </a:p>
        </p:txBody>
      </p:sp>
      <p:sp>
        <p:nvSpPr>
          <p:cNvPr id="8" name="TextBox 2"/>
          <p:cNvSpPr txBox="1"/>
          <p:nvPr/>
        </p:nvSpPr>
        <p:spPr>
          <a:xfrm>
            <a:off x="837565" y="2427605"/>
            <a:ext cx="1083945" cy="61531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000" dirty="0" smtClean="0"/>
              <a:t>幼儿体格检查</a:t>
            </a:r>
            <a:endParaRPr lang="zh-CN" altLang="en-US" sz="2000" dirty="0" smtClean="0"/>
          </a:p>
        </p:txBody>
      </p:sp>
      <p:sp>
        <p:nvSpPr>
          <p:cNvPr id="9" name="矩形 3"/>
          <p:cNvSpPr/>
          <p:nvPr/>
        </p:nvSpPr>
        <p:spPr>
          <a:xfrm>
            <a:off x="2415240" y="1498125"/>
            <a:ext cx="8034481" cy="154499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Freeform 5"/>
          <p:cNvSpPr/>
          <p:nvPr/>
        </p:nvSpPr>
        <p:spPr bwMode="auto">
          <a:xfrm>
            <a:off x="459439" y="3782968"/>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14CD68"/>
              </a:gs>
              <a:gs pos="100000">
                <a:srgbClr val="035C7D"/>
              </a:gs>
            </a:gsLst>
            <a:lin ang="5400000" scaled="0"/>
          </a:gradFill>
          <a:ln w="9525" cap="flat">
            <a:noFill/>
            <a:prstDash val="solid"/>
            <a:miter lim="800000"/>
          </a:ln>
        </p:spPr>
        <p:txBody>
          <a:bodyPr vert="horz" wrap="square" lIns="121917" tIns="60958" rIns="121917" bIns="60958" numCol="1" anchor="t" anchorCtr="0" compatLnSpc="1"/>
          <a:lstStyle/>
          <a:p>
            <a:endParaRPr lang="zh-CN" altLang="en-US"/>
          </a:p>
        </p:txBody>
      </p:sp>
      <p:sp>
        <p:nvSpPr>
          <p:cNvPr id="13" name="矩形 3"/>
          <p:cNvSpPr/>
          <p:nvPr/>
        </p:nvSpPr>
        <p:spPr>
          <a:xfrm>
            <a:off x="2415540" y="3324860"/>
            <a:ext cx="8810625" cy="154495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4" name="组合 13"/>
          <p:cNvGrpSpPr/>
          <p:nvPr/>
        </p:nvGrpSpPr>
        <p:grpSpPr>
          <a:xfrm>
            <a:off x="1904540" y="2465745"/>
            <a:ext cx="480379" cy="433115"/>
            <a:chOff x="2142410" y="2298139"/>
            <a:chExt cx="360284" cy="324836"/>
          </a:xfrm>
        </p:grpSpPr>
        <p:sp>
          <p:nvSpPr>
            <p:cNvPr id="15"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16" name="TextBox 10"/>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1"/>
                  </a:solidFill>
                </a:rPr>
                <a:t>1</a:t>
              </a:r>
              <a:endParaRPr lang="zh-CN" altLang="en-US" sz="2700" b="1" dirty="0">
                <a:solidFill>
                  <a:schemeClr val="accent1"/>
                </a:solidFill>
              </a:endParaRPr>
            </a:p>
          </p:txBody>
        </p:sp>
      </p:grpSp>
      <p:sp>
        <p:nvSpPr>
          <p:cNvPr id="21" name="TextBox 15"/>
          <p:cNvSpPr txBox="1"/>
          <p:nvPr/>
        </p:nvSpPr>
        <p:spPr>
          <a:xfrm>
            <a:off x="694690" y="4254500"/>
            <a:ext cx="1270000" cy="61531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000" dirty="0" smtClean="0"/>
              <a:t>工作人员体格检查</a:t>
            </a:r>
            <a:endParaRPr lang="zh-CN" altLang="en-US" sz="2000" dirty="0" smtClean="0"/>
          </a:p>
        </p:txBody>
      </p:sp>
      <p:grpSp>
        <p:nvGrpSpPr>
          <p:cNvPr id="22" name="组合 21"/>
          <p:cNvGrpSpPr/>
          <p:nvPr/>
        </p:nvGrpSpPr>
        <p:grpSpPr>
          <a:xfrm>
            <a:off x="1935020" y="4436785"/>
            <a:ext cx="480379" cy="433115"/>
            <a:chOff x="2142410" y="2298139"/>
            <a:chExt cx="360284" cy="324836"/>
          </a:xfrm>
        </p:grpSpPr>
        <p:sp>
          <p:nvSpPr>
            <p:cNvPr id="23"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4" name="TextBox 18"/>
            <p:cNvSpPr txBox="1"/>
            <p:nvPr/>
          </p:nvSpPr>
          <p:spPr>
            <a:xfrm>
              <a:off x="2221796" y="2306669"/>
              <a:ext cx="201512" cy="31146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bg1"/>
                  </a:solidFill>
                </a:rPr>
                <a:t>2</a:t>
              </a:r>
              <a:endParaRPr lang="en-US" altLang="zh-CN" sz="2700" b="1" dirty="0">
                <a:solidFill>
                  <a:schemeClr val="bg1"/>
                </a:solidFill>
              </a:endParaRPr>
            </a:p>
          </p:txBody>
        </p:sp>
      </p:grpSp>
      <p:sp>
        <p:nvSpPr>
          <p:cNvPr id="25" name="TextBox 19"/>
          <p:cNvSpPr txBox="1"/>
          <p:nvPr/>
        </p:nvSpPr>
        <p:spPr>
          <a:xfrm>
            <a:off x="3092450" y="2031365"/>
            <a:ext cx="6485255" cy="461645"/>
          </a:xfrm>
          <a:prstGeom prst="rect">
            <a:avLst/>
          </a:prstGeom>
          <a:noFill/>
        </p:spPr>
        <p:txBody>
          <a:bodyPr wrap="square" lIns="0" tIns="0" rIns="0" bIns="0" rtlCol="0">
            <a:spAutoFit/>
          </a:bodyPr>
          <a:lstStyle/>
          <a:p>
            <a:pPr algn="just">
              <a:lnSpc>
                <a:spcPct val="150000"/>
              </a:lnSpc>
            </a:pPr>
            <a:r>
              <a:rPr lang="zh-CN" sz="2000" dirty="0">
                <a:solidFill>
                  <a:schemeClr val="bg1"/>
                </a:solidFill>
                <a:latin typeface="微软雅黑" panose="020B0503020204020204" pitchFamily="34" charset="-122"/>
                <a:ea typeface="微软雅黑" panose="020B0503020204020204" pitchFamily="34" charset="-122"/>
              </a:rPr>
              <a:t>入园检查</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定期体检制度</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坚持晨检和全日健康检查制度</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 name="TextBox 21"/>
          <p:cNvSpPr txBox="1"/>
          <p:nvPr/>
        </p:nvSpPr>
        <p:spPr>
          <a:xfrm>
            <a:off x="2788920" y="3371850"/>
            <a:ext cx="7860030" cy="1384935"/>
          </a:xfrm>
          <a:prstGeom prst="rect">
            <a:avLst/>
          </a:prstGeom>
          <a:noFill/>
        </p:spPr>
        <p:txBody>
          <a:bodyPr wrap="square" lIns="0" tIns="0" rIns="0" bIns="0" rtlCol="0">
            <a:spAutoFit/>
          </a:bodyPr>
          <a:lstStyle/>
          <a:p>
            <a:pPr algn="just">
              <a:lnSpc>
                <a:spcPct val="150000"/>
              </a:lnSpc>
            </a:pPr>
            <a:r>
              <a:rPr sz="2000" dirty="0">
                <a:solidFill>
                  <a:schemeClr val="bg1"/>
                </a:solidFill>
                <a:latin typeface="微软雅黑" panose="020B0503020204020204" pitchFamily="34" charset="-122"/>
                <a:ea typeface="微软雅黑" panose="020B0503020204020204" pitchFamily="34" charset="-122"/>
              </a:rPr>
              <a:t>幼儿园工作人员每年要全面体检 1 次，发现肝炎或其他传染病须立即离职治疗。患慢性痢疾、乙型肝炎表面抗原阳性、滴虫性阴道炎、化脓性皮肤病、麻风病、结核病、精神病等的工作人员应调离工作岗位。</a:t>
            </a:r>
            <a:endParaRPr sz="2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35" name="组合 15"/>
          <p:cNvGrpSpPr/>
          <p:nvPr/>
        </p:nvGrpSpPr>
        <p:grpSpPr bwMode="auto">
          <a:xfrm>
            <a:off x="-94615" y="62230"/>
            <a:ext cx="5622290" cy="525780"/>
            <a:chOff x="6134556" y="1233393"/>
            <a:chExt cx="4455682" cy="606624"/>
          </a:xfrm>
        </p:grpSpPr>
        <p:sp>
          <p:nvSpPr>
            <p:cNvPr id="36" name="圆角矩形 35"/>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5" name="TextBox 6"/>
          <p:cNvSpPr txBox="1"/>
          <p:nvPr/>
        </p:nvSpPr>
        <p:spPr>
          <a:xfrm>
            <a:off x="409575" y="906780"/>
            <a:ext cx="288988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400" b="0" dirty="0">
                <a:solidFill>
                  <a:schemeClr val="bg1">
                    <a:lumMod val="50000"/>
                  </a:schemeClr>
                </a:solidFill>
              </a:rPr>
              <a:t>一、体检制度</a:t>
            </a:r>
            <a:endParaRPr lang="zh-CN" altLang="en-US" sz="2400" b="0" dirty="0">
              <a:solidFill>
                <a:schemeClr val="bg1">
                  <a:lumMod val="50000"/>
                </a:schemeClr>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5"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1000" fill="hold"/>
                                        <p:tgtEl>
                                          <p:spTgt spid="25"/>
                                        </p:tgtEl>
                                        <p:attrNameLst>
                                          <p:attrName>ppt_w</p:attrName>
                                        </p:attrNameLst>
                                      </p:cBhvr>
                                      <p:tavLst>
                                        <p:tav tm="0">
                                          <p:val>
                                            <p:strVal val="#ppt_w*0.70"/>
                                          </p:val>
                                        </p:tav>
                                        <p:tav tm="100000">
                                          <p:val>
                                            <p:strVal val="#ppt_w"/>
                                          </p:val>
                                        </p:tav>
                                      </p:tavLst>
                                    </p:anim>
                                    <p:anim calcmode="lin" valueType="num">
                                      <p:cBhvr>
                                        <p:cTn id="51" dur="1000" fill="hold"/>
                                        <p:tgtEl>
                                          <p:spTgt spid="25"/>
                                        </p:tgtEl>
                                        <p:attrNameLst>
                                          <p:attrName>ppt_h</p:attrName>
                                        </p:attrNameLst>
                                      </p:cBhvr>
                                      <p:tavLst>
                                        <p:tav tm="0">
                                          <p:val>
                                            <p:strVal val="#ppt_h"/>
                                          </p:val>
                                        </p:tav>
                                        <p:tav tm="100000">
                                          <p:val>
                                            <p:strVal val="#ppt_h"/>
                                          </p:val>
                                        </p:tav>
                                      </p:tavLst>
                                    </p:anim>
                                    <p:animEffect transition="in" filter="fade">
                                      <p:cBhvr>
                                        <p:cTn id="52" dur="1000"/>
                                        <p:tgtEl>
                                          <p:spTgt spid="25"/>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strVal val="#ppt_w*0.70"/>
                                          </p:val>
                                        </p:tav>
                                        <p:tav tm="100000">
                                          <p:val>
                                            <p:strVal val="#ppt_w"/>
                                          </p:val>
                                        </p:tav>
                                      </p:tavLst>
                                    </p:anim>
                                    <p:anim calcmode="lin" valueType="num">
                                      <p:cBhvr>
                                        <p:cTn id="56" dur="1000" fill="hold"/>
                                        <p:tgtEl>
                                          <p:spTgt spid="9"/>
                                        </p:tgtEl>
                                        <p:attrNameLst>
                                          <p:attrName>ppt_h</p:attrName>
                                        </p:attrNameLst>
                                      </p:cBhvr>
                                      <p:tavLst>
                                        <p:tav tm="0">
                                          <p:val>
                                            <p:strVal val="#ppt_h"/>
                                          </p:val>
                                        </p:tav>
                                        <p:tav tm="100000">
                                          <p:val>
                                            <p:strVal val="#ppt_h"/>
                                          </p:val>
                                        </p:tav>
                                      </p:tavLst>
                                    </p:anim>
                                    <p:animEffect transition="in" filter="fade">
                                      <p:cBhvr>
                                        <p:cTn id="57" dur="1000"/>
                                        <p:tgtEl>
                                          <p:spTgt spid="9"/>
                                        </p:tgtEl>
                                      </p:cBhvr>
                                    </p:animEffect>
                                  </p:childTnLst>
                                </p:cTn>
                              </p:par>
                              <p:par>
                                <p:cTn id="58" presetID="55" presetClass="entr" presetSubtype="0" fill="hold" grpId="0" nodeType="withEffect">
                                  <p:stCondLst>
                                    <p:cond delay="8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0" fill="hold"/>
                                        <p:tgtEl>
                                          <p:spTgt spid="27"/>
                                        </p:tgtEl>
                                        <p:attrNameLst>
                                          <p:attrName>ppt_w</p:attrName>
                                        </p:attrNameLst>
                                      </p:cBhvr>
                                      <p:tavLst>
                                        <p:tav tm="0">
                                          <p:val>
                                            <p:strVal val="#ppt_w*0.70"/>
                                          </p:val>
                                        </p:tav>
                                        <p:tav tm="100000">
                                          <p:val>
                                            <p:strVal val="#ppt_w"/>
                                          </p:val>
                                        </p:tav>
                                      </p:tavLst>
                                    </p:anim>
                                    <p:anim calcmode="lin" valueType="num">
                                      <p:cBhvr>
                                        <p:cTn id="61" dur="1000" fill="hold"/>
                                        <p:tgtEl>
                                          <p:spTgt spid="27"/>
                                        </p:tgtEl>
                                        <p:attrNameLst>
                                          <p:attrName>ppt_h</p:attrName>
                                        </p:attrNameLst>
                                      </p:cBhvr>
                                      <p:tavLst>
                                        <p:tav tm="0">
                                          <p:val>
                                            <p:strVal val="#ppt_h"/>
                                          </p:val>
                                        </p:tav>
                                        <p:tav tm="100000">
                                          <p:val>
                                            <p:strVal val="#ppt_h"/>
                                          </p:val>
                                        </p:tav>
                                      </p:tavLst>
                                    </p:anim>
                                    <p:animEffect transition="in" filter="fade">
                                      <p:cBhvr>
                                        <p:cTn id="62" dur="1000"/>
                                        <p:tgtEl>
                                          <p:spTgt spid="27"/>
                                        </p:tgtEl>
                                      </p:cBhvr>
                                    </p:animEffect>
                                  </p:childTnLst>
                                </p:cTn>
                              </p:par>
                              <p:par>
                                <p:cTn id="63" presetID="55" presetClass="entr" presetSubtype="0" fill="hold" grpId="0" nodeType="withEffect">
                                  <p:stCondLst>
                                    <p:cond delay="80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strVal val="#ppt_w*0.70"/>
                                          </p:val>
                                        </p:tav>
                                        <p:tav tm="100000">
                                          <p:val>
                                            <p:strVal val="#ppt_w"/>
                                          </p:val>
                                        </p:tav>
                                      </p:tavLst>
                                    </p:anim>
                                    <p:anim calcmode="lin" valueType="num">
                                      <p:cBhvr>
                                        <p:cTn id="66" dur="1000" fill="hold"/>
                                        <p:tgtEl>
                                          <p:spTgt spid="13"/>
                                        </p:tgtEl>
                                        <p:attrNameLst>
                                          <p:attrName>ppt_h</p:attrName>
                                        </p:attrNameLst>
                                      </p:cBhvr>
                                      <p:tavLst>
                                        <p:tav tm="0">
                                          <p:val>
                                            <p:strVal val="#ppt_h"/>
                                          </p:val>
                                        </p:tav>
                                        <p:tav tm="100000">
                                          <p:val>
                                            <p:strVal val="#ppt_h"/>
                                          </p:val>
                                        </p:tav>
                                      </p:tavLst>
                                    </p:anim>
                                    <p:animEffect transition="in" filter="fade">
                                      <p:cBhvr>
                                        <p:cTn id="67" dur="1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75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0-#ppt_w/2"/>
                                          </p:val>
                                        </p:tav>
                                        <p:tav tm="100000">
                                          <p:val>
                                            <p:strVal val="#ppt_x"/>
                                          </p:val>
                                        </p:tav>
                                      </p:tavLst>
                                    </p:anim>
                                    <p:anim calcmode="lin" valueType="num">
                                      <p:cBhvr additive="base">
                                        <p:cTn id="78" dur="500" fill="hold"/>
                                        <p:tgtEl>
                                          <p:spTgt spid="35"/>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22" presetClass="entr" presetSubtype="2"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right)">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P spid="11" grpId="0" bldLvl="0" animBg="1"/>
      <p:bldP spid="13" grpId="0" bldLvl="0" animBg="1"/>
      <p:bldP spid="21" grpId="0"/>
      <p:bldP spid="25" grpId="0"/>
      <p:bldP spid="27" grpId="0"/>
      <p:bldP spid="31"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35" name="组合 15"/>
          <p:cNvGrpSpPr/>
          <p:nvPr/>
        </p:nvGrpSpPr>
        <p:grpSpPr bwMode="auto">
          <a:xfrm>
            <a:off x="-94615" y="62230"/>
            <a:ext cx="5622290" cy="525780"/>
            <a:chOff x="6134556" y="1233393"/>
            <a:chExt cx="4455682" cy="606624"/>
          </a:xfrm>
        </p:grpSpPr>
        <p:sp>
          <p:nvSpPr>
            <p:cNvPr id="36" name="圆角矩形 35"/>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5" name="TextBox 6"/>
          <p:cNvSpPr txBox="1"/>
          <p:nvPr/>
        </p:nvSpPr>
        <p:spPr>
          <a:xfrm>
            <a:off x="409575" y="906780"/>
            <a:ext cx="288988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400" b="0" dirty="0">
                <a:solidFill>
                  <a:schemeClr val="bg1">
                    <a:lumMod val="50000"/>
                  </a:schemeClr>
                </a:solidFill>
              </a:rPr>
              <a:t>二、预防接种制度</a:t>
            </a:r>
            <a:endParaRPr lang="zh-CN" altLang="en-US" sz="2400" b="0" dirty="0">
              <a:solidFill>
                <a:schemeClr val="bg1">
                  <a:lumMod val="50000"/>
                </a:schemeClr>
              </a:solidFill>
            </a:endParaRPr>
          </a:p>
        </p:txBody>
      </p:sp>
      <p:sp>
        <p:nvSpPr>
          <p:cNvPr id="2" name="文本框 1"/>
          <p:cNvSpPr txBox="1"/>
          <p:nvPr/>
        </p:nvSpPr>
        <p:spPr>
          <a:xfrm>
            <a:off x="609600" y="1172845"/>
            <a:ext cx="10641965" cy="1476375"/>
          </a:xfrm>
          <a:prstGeom prst="rect">
            <a:avLst/>
          </a:prstGeom>
          <a:noFill/>
        </p:spPr>
        <p:txBody>
          <a:bodyPr wrap="square" rtlCol="0" anchor="t">
            <a:spAutoFit/>
          </a:bodyPr>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① 密切与当地卫生保健机构联系，及时做好计划免疫和疾病防治工作。</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② 根据季节变化，到防疫站了解情况，制订预防措施。</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③ 保健医生对接种幼儿进行人数统计，填写《疾病预防登记本》，并对疫苗禁忌进行宣传。</a:t>
            </a:r>
            <a:endParaRPr sz="2000" dirty="0">
              <a:solidFill>
                <a:schemeClr val="bg2"/>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409575" y="2664460"/>
            <a:ext cx="288988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400" b="0" dirty="0">
                <a:solidFill>
                  <a:schemeClr val="bg1">
                    <a:lumMod val="50000"/>
                  </a:schemeClr>
                </a:solidFill>
              </a:rPr>
              <a:t>三、隔离制度</a:t>
            </a:r>
            <a:endParaRPr lang="zh-CN" altLang="en-US" sz="2400" b="0" dirty="0">
              <a:solidFill>
                <a:schemeClr val="bg1">
                  <a:lumMod val="50000"/>
                </a:schemeClr>
              </a:solidFill>
            </a:endParaRPr>
          </a:p>
        </p:txBody>
      </p:sp>
      <p:sp>
        <p:nvSpPr>
          <p:cNvPr id="4" name="文本框 3"/>
          <p:cNvSpPr txBox="1"/>
          <p:nvPr/>
        </p:nvSpPr>
        <p:spPr>
          <a:xfrm>
            <a:off x="166370" y="3048635"/>
            <a:ext cx="11661775" cy="3322955"/>
          </a:xfrm>
          <a:prstGeom prst="rect">
            <a:avLst/>
          </a:prstGeom>
          <a:noFill/>
        </p:spPr>
        <p:txBody>
          <a:bodyPr wrap="square" rtlCol="0" anchor="t">
            <a:spAutoFit/>
          </a:bodyPr>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① 幼儿及工作人员患传染病，应立即隔离治疗，班级要彻底消毒。患者待痊愈后经医生证明方可回班。</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② 对患者进行专人护理，仔细观察，按时服药。</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③ 对患传染病幼儿所在班以及与传染病患者有接触的幼儿都要进行检疫、隔离、观察。检疫期间，不收新幼儿，园内幼儿不混班、串班，检疫期满无症状后方可解除隔离。</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④ 幼儿离园 1 个月以上，或外出返园时，幼儿园应向家长询问有无传染病接触史，且</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幼儿需经保健医生重新检查，方可回班。</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⑤ 工作人员及幼儿家中，若发现传染病时应立即报告园领导，采取必要措施。</a:t>
            </a:r>
            <a:endParaRPr sz="2000" dirty="0">
              <a:solidFill>
                <a:schemeClr val="bg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8971280" y="62230"/>
            <a:ext cx="3148965" cy="213550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7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15"/>
          <p:cNvGrpSpPr/>
          <p:nvPr/>
        </p:nvGrpSpPr>
        <p:grpSpPr bwMode="auto">
          <a:xfrm>
            <a:off x="-94615" y="62230"/>
            <a:ext cx="5622290" cy="525780"/>
            <a:chOff x="6134556" y="1233393"/>
            <a:chExt cx="4455682" cy="606624"/>
          </a:xfrm>
        </p:grpSpPr>
        <p:sp>
          <p:nvSpPr>
            <p:cNvPr id="36" name="圆角矩形 35"/>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5" name="TextBox 6"/>
          <p:cNvSpPr txBox="1"/>
          <p:nvPr/>
        </p:nvSpPr>
        <p:spPr>
          <a:xfrm>
            <a:off x="409575" y="861060"/>
            <a:ext cx="288988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400" b="0" dirty="0">
                <a:solidFill>
                  <a:schemeClr val="bg1">
                    <a:lumMod val="50000"/>
                  </a:schemeClr>
                </a:solidFill>
              </a:rPr>
              <a:t>四、消毒制度</a:t>
            </a:r>
            <a:endParaRPr lang="zh-CN" altLang="en-US" sz="2400" b="0" dirty="0">
              <a:solidFill>
                <a:schemeClr val="bg1">
                  <a:lumMod val="50000"/>
                </a:schemeClr>
              </a:solidFill>
            </a:endParaRPr>
          </a:p>
        </p:txBody>
      </p:sp>
      <p:sp>
        <p:nvSpPr>
          <p:cNvPr id="6" name="文本框 5"/>
          <p:cNvSpPr txBox="1"/>
          <p:nvPr/>
        </p:nvSpPr>
        <p:spPr>
          <a:xfrm>
            <a:off x="254000" y="1239520"/>
            <a:ext cx="11683365" cy="5631180"/>
          </a:xfrm>
          <a:prstGeom prst="rect">
            <a:avLst/>
          </a:prstGeom>
          <a:noFill/>
        </p:spPr>
        <p:txBody>
          <a:bodyPr wrap="square" rtlCol="0" anchor="t">
            <a:spAutoFit/>
          </a:bodyPr>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① 保持室内空气流通，每天开窗通风 2 次，每次不少于 20 分钟。</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② 每日早晚用流动水清洗口杯。</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③ 幼儿用餐桌椅、三餐擦嘴毛巾每餐一消毒，擦手毛巾每日一消毒，毛巾用含有效氯500 mg/L 的消毒液浸泡 30 分钟。</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④ 桌椅、门把手、水龙头、楼梯扶手每日用含有效氯 500 mg/L 的消毒液擦洗一次。</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⑤ 幼儿寝室、活动室随时清扫，且每日用含有效氯 500 mg/L 的消毒液拖把擦洗消毒一次。</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⑥ 幼儿玩具每周用含有效氯 500 mg/L 的消毒液浸泡一次，至少 30 分钟，并晒干。</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⑦ 活动室、寝室空气每天 1 次紫外线消毒，每次不少于 1 小时。</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⑧ 厕所要清洁通风，随时清扫，做到无异味，每日用含有效氯 500 mg/L 的消毒液冲</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洗、浸泡 1 次。</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⑨ 工作人员要保持仪表整洁，勤洗澡，勤剪指甲。</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⑩ 如遇传染病毒传播时期等特殊情况，将另行通知加强卫生消毒工作。</a:t>
            </a:r>
            <a:endParaRPr sz="2000"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15"/>
          <p:cNvGrpSpPr/>
          <p:nvPr/>
        </p:nvGrpSpPr>
        <p:grpSpPr bwMode="auto">
          <a:xfrm>
            <a:off x="-94615" y="62230"/>
            <a:ext cx="5622290" cy="525780"/>
            <a:chOff x="6134556" y="1233393"/>
            <a:chExt cx="4455682" cy="606624"/>
          </a:xfrm>
        </p:grpSpPr>
        <p:sp>
          <p:nvSpPr>
            <p:cNvPr id="36" name="圆角矩形 35"/>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5" name="TextBox 6"/>
          <p:cNvSpPr txBox="1"/>
          <p:nvPr/>
        </p:nvSpPr>
        <p:spPr>
          <a:xfrm>
            <a:off x="409575" y="861060"/>
            <a:ext cx="288988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400" b="0" dirty="0">
                <a:solidFill>
                  <a:schemeClr val="bg1">
                    <a:lumMod val="50000"/>
                  </a:schemeClr>
                </a:solidFill>
              </a:rPr>
              <a:t>五、环境卫生制度</a:t>
            </a:r>
            <a:endParaRPr lang="zh-CN" altLang="en-US" sz="2400" b="0" dirty="0">
              <a:solidFill>
                <a:schemeClr val="bg1">
                  <a:lumMod val="50000"/>
                </a:schemeClr>
              </a:solidFill>
            </a:endParaRPr>
          </a:p>
        </p:txBody>
      </p:sp>
      <p:sp>
        <p:nvSpPr>
          <p:cNvPr id="3" name="文本框 2"/>
          <p:cNvSpPr txBox="1"/>
          <p:nvPr/>
        </p:nvSpPr>
        <p:spPr>
          <a:xfrm>
            <a:off x="315595" y="1333500"/>
            <a:ext cx="8467725" cy="4246245"/>
          </a:xfrm>
          <a:prstGeom prst="rect">
            <a:avLst/>
          </a:prstGeom>
          <a:noFill/>
        </p:spPr>
        <p:txBody>
          <a:bodyPr wrap="square" rtlCol="0" anchor="t">
            <a:spAutoFit/>
          </a:bodyPr>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① 保持室内清洁和定期清扫，坚持每天一小扫，每周一大扫，定期检</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查；消灭苍蝇、蚊子、老鼠、臭虫、蟑螂等；室外无杂草、碎石砖、</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污物和污水；下水道要保持畅通，无蚊、苍蝇等。</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② 玩具柜要每月 1 次清洗消毒，保持整洁。</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③ 要保持室内空气流通，阳光充足，冬季也要定时开窗通风换气。</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④ 幼儿的被子、床单、枕套等要定期换洗，保持清洁，叠放整齐。</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⑤ 在固定地点设垃圾箱，定期消毒清扫。</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⑥ 有计划地做好室内外环境布置，做到“五化”（美化、绿化、净化、安全化、幼儿化）。</a:t>
            </a:r>
            <a:endParaRPr sz="2000" dirty="0">
              <a:solidFill>
                <a:schemeClr val="bg2"/>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8300085" y="1333500"/>
            <a:ext cx="3820160" cy="276098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15"/>
          <p:cNvGrpSpPr/>
          <p:nvPr/>
        </p:nvGrpSpPr>
        <p:grpSpPr bwMode="auto">
          <a:xfrm>
            <a:off x="-94615" y="62230"/>
            <a:ext cx="5622290" cy="525780"/>
            <a:chOff x="6134556" y="1233393"/>
            <a:chExt cx="4455682" cy="606624"/>
          </a:xfrm>
        </p:grpSpPr>
        <p:sp>
          <p:nvSpPr>
            <p:cNvPr id="36" name="圆角矩形 35"/>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5" name="TextBox 6"/>
          <p:cNvSpPr txBox="1"/>
          <p:nvPr/>
        </p:nvSpPr>
        <p:spPr>
          <a:xfrm>
            <a:off x="409575" y="861060"/>
            <a:ext cx="288988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400" b="0" dirty="0">
                <a:solidFill>
                  <a:schemeClr val="bg1">
                    <a:lumMod val="50000"/>
                  </a:schemeClr>
                </a:solidFill>
              </a:rPr>
              <a:t>六、体弱儿的照顾</a:t>
            </a:r>
            <a:endParaRPr lang="zh-CN" altLang="en-US" sz="2400" b="0" dirty="0">
              <a:solidFill>
                <a:schemeClr val="bg1">
                  <a:lumMod val="50000"/>
                </a:schemeClr>
              </a:solidFill>
            </a:endParaRPr>
          </a:p>
        </p:txBody>
      </p:sp>
      <p:sp>
        <p:nvSpPr>
          <p:cNvPr id="2" name="文本框 1"/>
          <p:cNvSpPr txBox="1"/>
          <p:nvPr/>
        </p:nvSpPr>
        <p:spPr>
          <a:xfrm>
            <a:off x="409575" y="1536700"/>
            <a:ext cx="8830945" cy="4246245"/>
          </a:xfrm>
          <a:prstGeom prst="rect">
            <a:avLst/>
          </a:prstGeom>
          <a:noFill/>
        </p:spPr>
        <p:txBody>
          <a:bodyPr wrap="square" rtlCol="0" anchor="t">
            <a:spAutoFit/>
          </a:bodyPr>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① 关心特殊幼儿的生活，做好保健、护理、治疗、教养工作。</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② 针对不同的病种和病情，向家长宣传保健护理知识，要求家长积极配合，并主动反映幼儿在家情况。</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③ 做好幼儿的个案记录，观察记录 2 周 1 次，有特殊情况或发生疾病应及时记录，做好定期分析（原则上与体检同步），重度体弱幼儿每月分析 1 次，轻度 2～3 个月分析 1 次，做好生长曲线图记录。</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④ 培养幼儿养成良好的饮食习惯，保证营养素的全面摄入。</a:t>
            </a:r>
            <a:endParaRPr sz="20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sz="2000" dirty="0">
                <a:solidFill>
                  <a:schemeClr val="bg2"/>
                </a:solidFill>
                <a:latin typeface="微软雅黑" panose="020B0503020204020204" pitchFamily="34" charset="-122"/>
                <a:ea typeface="微软雅黑" panose="020B0503020204020204" pitchFamily="34" charset="-122"/>
              </a:rPr>
              <a:t>⑤ 加强户外活动，以轻松愉快的活动为主，不参加剧烈运动，保证一定的活动时间。</a:t>
            </a:r>
            <a:endParaRPr sz="2000" dirty="0">
              <a:solidFill>
                <a:schemeClr val="bg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9086850" y="588010"/>
            <a:ext cx="3176905" cy="246316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15"/>
          <p:cNvGrpSpPr/>
          <p:nvPr/>
        </p:nvGrpSpPr>
        <p:grpSpPr bwMode="auto">
          <a:xfrm>
            <a:off x="-94615" y="62230"/>
            <a:ext cx="5622290" cy="525780"/>
            <a:chOff x="6134556" y="1233393"/>
            <a:chExt cx="4455682" cy="606624"/>
          </a:xfrm>
        </p:grpSpPr>
        <p:sp>
          <p:nvSpPr>
            <p:cNvPr id="36" name="圆角矩形 35"/>
            <p:cNvSpPr/>
            <p:nvPr/>
          </p:nvSpPr>
          <p:spPr>
            <a:xfrm>
              <a:off x="6134556" y="1233393"/>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 幼儿园</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教育</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5" name="TextBox 6"/>
          <p:cNvSpPr txBox="1"/>
          <p:nvPr/>
        </p:nvSpPr>
        <p:spPr>
          <a:xfrm>
            <a:off x="409575" y="861060"/>
            <a:ext cx="2889885"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2400" b="0" dirty="0">
                <a:solidFill>
                  <a:schemeClr val="bg1">
                    <a:lumMod val="50000"/>
                  </a:schemeClr>
                </a:solidFill>
              </a:rPr>
              <a:t>七、健康教育制度</a:t>
            </a:r>
            <a:endParaRPr lang="zh-CN" altLang="en-US" sz="2400" b="0" dirty="0">
              <a:solidFill>
                <a:schemeClr val="bg1">
                  <a:lumMod val="50000"/>
                </a:schemeClr>
              </a:solidFill>
            </a:endParaRPr>
          </a:p>
        </p:txBody>
      </p:sp>
      <p:sp>
        <p:nvSpPr>
          <p:cNvPr id="2" name="文本框 1"/>
          <p:cNvSpPr txBox="1"/>
          <p:nvPr/>
        </p:nvSpPr>
        <p:spPr>
          <a:xfrm>
            <a:off x="409575" y="1536700"/>
            <a:ext cx="7658100" cy="1938020"/>
          </a:xfrm>
          <a:prstGeom prst="rect">
            <a:avLst/>
          </a:prstGeom>
          <a:noFill/>
        </p:spPr>
        <p:txBody>
          <a:bodyPr wrap="square" rtlCol="0" anchor="t">
            <a:spAutoFit/>
          </a:bodyPr>
          <a:p>
            <a:pPr algn="just">
              <a:lnSpc>
                <a:spcPct val="150000"/>
              </a:lnSpc>
            </a:pPr>
            <a:r>
              <a:rPr lang="en-US" sz="2000" dirty="0">
                <a:solidFill>
                  <a:schemeClr val="bg2"/>
                </a:solidFill>
                <a:latin typeface="微软雅黑" panose="020B0503020204020204" pitchFamily="34" charset="-122"/>
                <a:ea typeface="微软雅黑" panose="020B0503020204020204" pitchFamily="34" charset="-122"/>
              </a:rPr>
              <a:t>        </a:t>
            </a:r>
            <a:r>
              <a:rPr sz="2000" dirty="0">
                <a:solidFill>
                  <a:schemeClr val="bg2"/>
                </a:solidFill>
                <a:latin typeface="微软雅黑" panose="020B0503020204020204" pitchFamily="34" charset="-122"/>
                <a:ea typeface="微软雅黑" panose="020B0503020204020204" pitchFamily="34" charset="-122"/>
              </a:rPr>
              <a:t>建立健全各种</a:t>
            </a:r>
            <a:r>
              <a:rPr sz="2000" dirty="0">
                <a:solidFill>
                  <a:srgbClr val="FF0000"/>
                </a:solidFill>
                <a:latin typeface="微软雅黑" panose="020B0503020204020204" pitchFamily="34" charset="-122"/>
                <a:ea typeface="微软雅黑" panose="020B0503020204020204" pitchFamily="34" charset="-122"/>
              </a:rPr>
              <a:t>记录、登记、统计制度</a:t>
            </a:r>
            <a:r>
              <a:rPr sz="2000" dirty="0">
                <a:solidFill>
                  <a:schemeClr val="bg2"/>
                </a:solidFill>
                <a:latin typeface="微软雅黑" panose="020B0503020204020204" pitchFamily="34" charset="-122"/>
                <a:ea typeface="微软雅黑" panose="020B0503020204020204" pitchFamily="34" charset="-122"/>
              </a:rPr>
              <a:t>，通常有以下几种记录表簿：</a:t>
            </a:r>
            <a:r>
              <a:rPr sz="2000" dirty="0">
                <a:solidFill>
                  <a:srgbClr val="FF0000"/>
                </a:solidFill>
                <a:latin typeface="微软雅黑" panose="020B0503020204020204" pitchFamily="34" charset="-122"/>
                <a:ea typeface="微软雅黑" panose="020B0503020204020204" pitchFamily="34" charset="-122"/>
              </a:rPr>
              <a:t>出勤登记表、传染病登记表、疾病登记表、晨检检查记录表、预防接种记录表、体弱儿管理记录表、矫治记录表、膳食调查记录表、意外事故登记簿、家长簿、安全检查记录表</a:t>
            </a:r>
            <a:r>
              <a:rPr sz="2000" dirty="0">
                <a:solidFill>
                  <a:schemeClr val="bg2"/>
                </a:solidFill>
                <a:latin typeface="微软雅黑" panose="020B0503020204020204" pitchFamily="34" charset="-122"/>
                <a:ea typeface="微软雅黑" panose="020B0503020204020204" pitchFamily="34" charset="-122"/>
              </a:rPr>
              <a:t>等。</a:t>
            </a:r>
            <a:endParaRPr sz="2000" dirty="0">
              <a:solidFill>
                <a:schemeClr val="bg2"/>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067675" y="679450"/>
            <a:ext cx="4050030" cy="3124835"/>
          </a:xfrm>
          <a:prstGeom prst="rect">
            <a:avLst/>
          </a:prstGeom>
        </p:spPr>
      </p:pic>
      <p:sp>
        <p:nvSpPr>
          <p:cNvPr id="4" name="文本框 3"/>
          <p:cNvSpPr txBox="1"/>
          <p:nvPr/>
        </p:nvSpPr>
        <p:spPr>
          <a:xfrm>
            <a:off x="574040" y="4092575"/>
            <a:ext cx="9183370" cy="1014730"/>
          </a:xfrm>
          <a:prstGeom prst="rect">
            <a:avLst/>
          </a:prstGeom>
          <a:noFill/>
        </p:spPr>
        <p:txBody>
          <a:bodyPr wrap="square" rtlCol="0" anchor="t">
            <a:spAutoFit/>
          </a:bodyPr>
          <a:p>
            <a:pPr algn="just">
              <a:lnSpc>
                <a:spcPct val="150000"/>
              </a:lnSpc>
            </a:pPr>
            <a:r>
              <a:rPr lang="en-US" sz="2000" dirty="0">
                <a:solidFill>
                  <a:schemeClr val="bg2"/>
                </a:solidFill>
                <a:latin typeface="微软雅黑" panose="020B0503020204020204" pitchFamily="34" charset="-122"/>
                <a:ea typeface="微软雅黑" panose="020B0503020204020204" pitchFamily="34" charset="-122"/>
              </a:rPr>
              <a:t>      </a:t>
            </a:r>
            <a:r>
              <a:rPr sz="2000" dirty="0">
                <a:solidFill>
                  <a:schemeClr val="bg2"/>
                </a:solidFill>
                <a:latin typeface="微软雅黑" panose="020B0503020204020204" pitchFamily="34" charset="-122"/>
                <a:ea typeface="微软雅黑" panose="020B0503020204020204" pitchFamily="34" charset="-122"/>
              </a:rPr>
              <a:t>卫生统计要求做好体格检查登记表、营养分析、出勤率、各种常见病患病率、传染病的发病率等统计工作。</a:t>
            </a:r>
            <a:endParaRPr sz="2000"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组合 228"/>
          <p:cNvGrpSpPr/>
          <p:nvPr/>
        </p:nvGrpSpPr>
        <p:grpSpPr>
          <a:xfrm>
            <a:off x="402360" y="1089124"/>
            <a:ext cx="2422532" cy="2644700"/>
            <a:chOff x="279130" y="1340768"/>
            <a:chExt cx="5096789" cy="5564211"/>
          </a:xfrm>
        </p:grpSpPr>
        <p:sp>
          <p:nvSpPr>
            <p:cNvPr id="230" name="任意多边形 229"/>
            <p:cNvSpPr/>
            <p:nvPr/>
          </p:nvSpPr>
          <p:spPr>
            <a:xfrm>
              <a:off x="1571704" y="13945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230"/>
            <p:cNvSpPr/>
            <p:nvPr/>
          </p:nvSpPr>
          <p:spPr>
            <a:xfrm>
              <a:off x="2738021"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231"/>
            <p:cNvSpPr/>
            <p:nvPr/>
          </p:nvSpPr>
          <p:spPr>
            <a:xfrm>
              <a:off x="3323243"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232"/>
            <p:cNvSpPr/>
            <p:nvPr/>
          </p:nvSpPr>
          <p:spPr>
            <a:xfrm>
              <a:off x="1836852"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233"/>
            <p:cNvSpPr/>
            <p:nvPr/>
          </p:nvSpPr>
          <p:spPr>
            <a:xfrm>
              <a:off x="3001026"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任意多边形 234"/>
            <p:cNvSpPr/>
            <p:nvPr/>
          </p:nvSpPr>
          <p:spPr>
            <a:xfrm>
              <a:off x="1541276"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任意多边形 235"/>
            <p:cNvSpPr/>
            <p:nvPr/>
          </p:nvSpPr>
          <p:spPr>
            <a:xfrm>
              <a:off x="2122319"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任意多边形 236"/>
            <p:cNvSpPr/>
            <p:nvPr/>
          </p:nvSpPr>
          <p:spPr>
            <a:xfrm>
              <a:off x="2711721"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任意多边形 237"/>
            <p:cNvSpPr/>
            <p:nvPr/>
          </p:nvSpPr>
          <p:spPr>
            <a:xfrm>
              <a:off x="3288583" y="21370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任意多边形 238"/>
            <p:cNvSpPr/>
            <p:nvPr/>
          </p:nvSpPr>
          <p:spPr>
            <a:xfrm>
              <a:off x="238714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任意多边形 239"/>
            <p:cNvSpPr/>
            <p:nvPr/>
          </p:nvSpPr>
          <p:spPr>
            <a:xfrm>
              <a:off x="298647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任意多边形 240"/>
            <p:cNvSpPr/>
            <p:nvPr/>
          </p:nvSpPr>
          <p:spPr>
            <a:xfrm>
              <a:off x="3557586"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任意多边形 241"/>
            <p:cNvSpPr/>
            <p:nvPr/>
          </p:nvSpPr>
          <p:spPr>
            <a:xfrm>
              <a:off x="2678599"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任意多边形 242"/>
            <p:cNvSpPr/>
            <p:nvPr/>
          </p:nvSpPr>
          <p:spPr>
            <a:xfrm>
              <a:off x="3254297"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任意多边形 243"/>
            <p:cNvSpPr/>
            <p:nvPr/>
          </p:nvSpPr>
          <p:spPr>
            <a:xfrm>
              <a:off x="2654680" y="365030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任意多边形 244"/>
            <p:cNvSpPr/>
            <p:nvPr/>
          </p:nvSpPr>
          <p:spPr>
            <a:xfrm>
              <a:off x="2949910" y="4030331"/>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任意多边形 245"/>
            <p:cNvSpPr/>
            <p:nvPr/>
          </p:nvSpPr>
          <p:spPr>
            <a:xfrm>
              <a:off x="2342597" y="477514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任意多边形 246"/>
            <p:cNvSpPr/>
            <p:nvPr/>
          </p:nvSpPr>
          <p:spPr>
            <a:xfrm>
              <a:off x="2925279" y="478657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任意多边形 247"/>
            <p:cNvSpPr/>
            <p:nvPr/>
          </p:nvSpPr>
          <p:spPr>
            <a:xfrm>
              <a:off x="2023265" y="51653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任意多边形 248"/>
            <p:cNvSpPr/>
            <p:nvPr/>
          </p:nvSpPr>
          <p:spPr>
            <a:xfrm>
              <a:off x="2612297" y="51704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任意多边形 249"/>
            <p:cNvSpPr/>
            <p:nvPr/>
          </p:nvSpPr>
          <p:spPr>
            <a:xfrm>
              <a:off x="3222919" y="515516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任意多边形 250"/>
            <p:cNvSpPr/>
            <p:nvPr/>
          </p:nvSpPr>
          <p:spPr>
            <a:xfrm>
              <a:off x="1111192" y="55313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任意多边形 251"/>
            <p:cNvSpPr/>
            <p:nvPr/>
          </p:nvSpPr>
          <p:spPr>
            <a:xfrm>
              <a:off x="1710385" y="552960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任意多边形 252"/>
            <p:cNvSpPr/>
            <p:nvPr/>
          </p:nvSpPr>
          <p:spPr>
            <a:xfrm>
              <a:off x="2309577" y="553645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任意多边形 253"/>
            <p:cNvSpPr/>
            <p:nvPr/>
          </p:nvSpPr>
          <p:spPr>
            <a:xfrm>
              <a:off x="2931629" y="554153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任意多边形 254"/>
            <p:cNvSpPr/>
            <p:nvPr/>
          </p:nvSpPr>
          <p:spPr>
            <a:xfrm>
              <a:off x="1876908" y="13888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任意多边形 255"/>
            <p:cNvSpPr/>
            <p:nvPr/>
          </p:nvSpPr>
          <p:spPr>
            <a:xfrm>
              <a:off x="2455860" y="13930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任意多边形 256"/>
            <p:cNvSpPr/>
            <p:nvPr/>
          </p:nvSpPr>
          <p:spPr>
            <a:xfrm>
              <a:off x="2144093"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任意多边形 257"/>
            <p:cNvSpPr/>
            <p:nvPr/>
          </p:nvSpPr>
          <p:spPr>
            <a:xfrm>
              <a:off x="2718865"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任意多边形 258"/>
            <p:cNvSpPr/>
            <p:nvPr/>
          </p:nvSpPr>
          <p:spPr>
            <a:xfrm>
              <a:off x="1850608" y="214962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任意多边形 259"/>
            <p:cNvSpPr/>
            <p:nvPr/>
          </p:nvSpPr>
          <p:spPr>
            <a:xfrm>
              <a:off x="2429560" y="215764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任意多边形 260"/>
            <p:cNvSpPr/>
            <p:nvPr/>
          </p:nvSpPr>
          <p:spPr>
            <a:xfrm>
              <a:off x="3587465" y="214544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任意多边形 261"/>
            <p:cNvSpPr/>
            <p:nvPr/>
          </p:nvSpPr>
          <p:spPr>
            <a:xfrm>
              <a:off x="2690203" y="252166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任意多边形 262"/>
            <p:cNvSpPr/>
            <p:nvPr/>
          </p:nvSpPr>
          <p:spPr>
            <a:xfrm>
              <a:off x="1821666"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任意多边形 263"/>
            <p:cNvSpPr/>
            <p:nvPr/>
          </p:nvSpPr>
          <p:spPr>
            <a:xfrm>
              <a:off x="2971210"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任意多边形 264"/>
            <p:cNvSpPr/>
            <p:nvPr/>
          </p:nvSpPr>
          <p:spPr>
            <a:xfrm>
              <a:off x="2678835" y="3276727"/>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任意多边形 265"/>
            <p:cNvSpPr/>
            <p:nvPr/>
          </p:nvSpPr>
          <p:spPr>
            <a:xfrm>
              <a:off x="3266856" y="32752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任意多边形 266"/>
            <p:cNvSpPr/>
            <p:nvPr/>
          </p:nvSpPr>
          <p:spPr>
            <a:xfrm>
              <a:off x="1795744" y="36614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8" name="任意多边形 267"/>
            <p:cNvSpPr/>
            <p:nvPr/>
          </p:nvSpPr>
          <p:spPr>
            <a:xfrm>
              <a:off x="2965847" y="365689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任意多边形 268"/>
            <p:cNvSpPr/>
            <p:nvPr/>
          </p:nvSpPr>
          <p:spPr>
            <a:xfrm>
              <a:off x="2657299" y="403541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任意多边形 269"/>
            <p:cNvSpPr/>
            <p:nvPr/>
          </p:nvSpPr>
          <p:spPr>
            <a:xfrm>
              <a:off x="3253661" y="402652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任意多边形 270"/>
            <p:cNvSpPr/>
            <p:nvPr/>
          </p:nvSpPr>
          <p:spPr>
            <a:xfrm>
              <a:off x="2949990" y="440511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任意多边形 271"/>
            <p:cNvSpPr/>
            <p:nvPr/>
          </p:nvSpPr>
          <p:spPr>
            <a:xfrm>
              <a:off x="1461534" y="47728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任意多边形 272"/>
            <p:cNvSpPr/>
            <p:nvPr/>
          </p:nvSpPr>
          <p:spPr>
            <a:xfrm>
              <a:off x="2654258" y="477895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任意多边形 273"/>
            <p:cNvSpPr/>
            <p:nvPr/>
          </p:nvSpPr>
          <p:spPr>
            <a:xfrm>
              <a:off x="1739870" y="5162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任意多边形 274"/>
            <p:cNvSpPr/>
            <p:nvPr/>
          </p:nvSpPr>
          <p:spPr>
            <a:xfrm>
              <a:off x="2332763" y="51647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任意多边形 275"/>
            <p:cNvSpPr/>
            <p:nvPr/>
          </p:nvSpPr>
          <p:spPr>
            <a:xfrm>
              <a:off x="2925228" y="51754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任意多边形 276"/>
            <p:cNvSpPr/>
            <p:nvPr/>
          </p:nvSpPr>
          <p:spPr>
            <a:xfrm>
              <a:off x="1424704"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任意多边形 277"/>
            <p:cNvSpPr/>
            <p:nvPr/>
          </p:nvSpPr>
          <p:spPr>
            <a:xfrm>
              <a:off x="2024876"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任意多边形 278"/>
            <p:cNvSpPr/>
            <p:nvPr/>
          </p:nvSpPr>
          <p:spPr>
            <a:xfrm>
              <a:off x="2631398" y="554534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任意多边形 279"/>
            <p:cNvSpPr/>
            <p:nvPr/>
          </p:nvSpPr>
          <p:spPr>
            <a:xfrm>
              <a:off x="1111480" y="591005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任意多边形 280"/>
            <p:cNvSpPr/>
            <p:nvPr/>
          </p:nvSpPr>
          <p:spPr>
            <a:xfrm>
              <a:off x="1714192" y="591767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任意多边形 281"/>
            <p:cNvSpPr/>
            <p:nvPr/>
          </p:nvSpPr>
          <p:spPr>
            <a:xfrm>
              <a:off x="2336227"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任意多边形 282"/>
            <p:cNvSpPr/>
            <p:nvPr/>
          </p:nvSpPr>
          <p:spPr>
            <a:xfrm>
              <a:off x="1401570" y="629110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任意多边形 283"/>
            <p:cNvSpPr/>
            <p:nvPr/>
          </p:nvSpPr>
          <p:spPr>
            <a:xfrm>
              <a:off x="2656005" y="63139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任意多边形 284"/>
            <p:cNvSpPr/>
            <p:nvPr/>
          </p:nvSpPr>
          <p:spPr>
            <a:xfrm>
              <a:off x="1226381"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任意多边形 285"/>
            <p:cNvSpPr/>
            <p:nvPr/>
          </p:nvSpPr>
          <p:spPr>
            <a:xfrm>
              <a:off x="1527701" y="252425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任意多边形 286"/>
            <p:cNvSpPr/>
            <p:nvPr/>
          </p:nvSpPr>
          <p:spPr>
            <a:xfrm>
              <a:off x="632162"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任意多边形 287"/>
            <p:cNvSpPr/>
            <p:nvPr/>
          </p:nvSpPr>
          <p:spPr>
            <a:xfrm>
              <a:off x="1231937"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任意多边形 288"/>
            <p:cNvSpPr/>
            <p:nvPr/>
          </p:nvSpPr>
          <p:spPr>
            <a:xfrm>
              <a:off x="1797377" y="327904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任意多边形 289"/>
            <p:cNvSpPr/>
            <p:nvPr/>
          </p:nvSpPr>
          <p:spPr>
            <a:xfrm>
              <a:off x="1513614" y="32764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任意多边形 290"/>
            <p:cNvSpPr/>
            <p:nvPr/>
          </p:nvSpPr>
          <p:spPr>
            <a:xfrm>
              <a:off x="3231998" y="593418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任意多边形 291"/>
            <p:cNvSpPr/>
            <p:nvPr/>
          </p:nvSpPr>
          <p:spPr>
            <a:xfrm>
              <a:off x="3516412" y="632075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任意多边形 292"/>
            <p:cNvSpPr/>
            <p:nvPr/>
          </p:nvSpPr>
          <p:spPr>
            <a:xfrm>
              <a:off x="1819642" y="2526505"/>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任意多边形 293"/>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任意多边形 294"/>
            <p:cNvSpPr/>
            <p:nvPr/>
          </p:nvSpPr>
          <p:spPr>
            <a:xfrm>
              <a:off x="647941" y="135121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任意多边形 295"/>
            <p:cNvSpPr/>
            <p:nvPr/>
          </p:nvSpPr>
          <p:spPr>
            <a:xfrm>
              <a:off x="331368" y="17483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任意多边形 296"/>
            <p:cNvSpPr/>
            <p:nvPr/>
          </p:nvSpPr>
          <p:spPr>
            <a:xfrm>
              <a:off x="623745"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任意多边形 297"/>
            <p:cNvSpPr/>
            <p:nvPr/>
          </p:nvSpPr>
          <p:spPr>
            <a:xfrm>
              <a:off x="1219418"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任意多边形 298"/>
            <p:cNvSpPr/>
            <p:nvPr/>
          </p:nvSpPr>
          <p:spPr>
            <a:xfrm>
              <a:off x="602221" y="29282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任意多边形 299"/>
            <p:cNvSpPr/>
            <p:nvPr/>
          </p:nvSpPr>
          <p:spPr>
            <a:xfrm>
              <a:off x="281682" y="33406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任意多边形 300"/>
            <p:cNvSpPr/>
            <p:nvPr/>
          </p:nvSpPr>
          <p:spPr>
            <a:xfrm>
              <a:off x="579361" y="37377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任意多边形 301"/>
            <p:cNvSpPr/>
            <p:nvPr/>
          </p:nvSpPr>
          <p:spPr>
            <a:xfrm>
              <a:off x="589731"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任意多边形 302"/>
            <p:cNvSpPr/>
            <p:nvPr/>
          </p:nvSpPr>
          <p:spPr>
            <a:xfrm>
              <a:off x="1185404"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任意多边形 303"/>
            <p:cNvSpPr/>
            <p:nvPr/>
          </p:nvSpPr>
          <p:spPr>
            <a:xfrm>
              <a:off x="352822" y="134318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任意多边形 304"/>
            <p:cNvSpPr/>
            <p:nvPr/>
          </p:nvSpPr>
          <p:spPr>
            <a:xfrm>
              <a:off x="961453" y="13407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任意多边形 305"/>
            <p:cNvSpPr/>
            <p:nvPr/>
          </p:nvSpPr>
          <p:spPr>
            <a:xfrm>
              <a:off x="644880" y="173788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任意多边形 306"/>
            <p:cNvSpPr/>
            <p:nvPr/>
          </p:nvSpPr>
          <p:spPr>
            <a:xfrm>
              <a:off x="936372" y="213499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任意多边形 307"/>
            <p:cNvSpPr/>
            <p:nvPr/>
          </p:nvSpPr>
          <p:spPr>
            <a:xfrm>
              <a:off x="938593" y="253211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任意多边形 308"/>
            <p:cNvSpPr/>
            <p:nvPr/>
          </p:nvSpPr>
          <p:spPr>
            <a:xfrm>
              <a:off x="908113" y="290255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任意多边形 309"/>
            <p:cNvSpPr/>
            <p:nvPr/>
          </p:nvSpPr>
          <p:spPr>
            <a:xfrm>
              <a:off x="595194" y="33301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任意多边形 310"/>
            <p:cNvSpPr/>
            <p:nvPr/>
          </p:nvSpPr>
          <p:spPr>
            <a:xfrm>
              <a:off x="286750" y="372726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任意多边形 311"/>
            <p:cNvSpPr/>
            <p:nvPr/>
          </p:nvSpPr>
          <p:spPr>
            <a:xfrm>
              <a:off x="584338" y="41243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任意多边形 312"/>
            <p:cNvSpPr/>
            <p:nvPr/>
          </p:nvSpPr>
          <p:spPr>
            <a:xfrm>
              <a:off x="279130" y="451769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任意多边形 313"/>
            <p:cNvSpPr/>
            <p:nvPr/>
          </p:nvSpPr>
          <p:spPr>
            <a:xfrm>
              <a:off x="355330"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任意多边形 314"/>
            <p:cNvSpPr/>
            <p:nvPr/>
          </p:nvSpPr>
          <p:spPr>
            <a:xfrm>
              <a:off x="961453"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任意多边形 315"/>
            <p:cNvSpPr/>
            <p:nvPr/>
          </p:nvSpPr>
          <p:spPr>
            <a:xfrm>
              <a:off x="637295"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任意多边形 316"/>
            <p:cNvSpPr/>
            <p:nvPr/>
          </p:nvSpPr>
          <p:spPr>
            <a:xfrm>
              <a:off x="1243418"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任意多边形 317"/>
            <p:cNvSpPr/>
            <p:nvPr/>
          </p:nvSpPr>
          <p:spPr>
            <a:xfrm>
              <a:off x="328660" y="570522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任意多边形 318"/>
            <p:cNvSpPr/>
            <p:nvPr/>
          </p:nvSpPr>
          <p:spPr>
            <a:xfrm>
              <a:off x="930973" y="570903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任意多边形 319"/>
            <p:cNvSpPr/>
            <p:nvPr/>
          </p:nvSpPr>
          <p:spPr>
            <a:xfrm>
              <a:off x="612631" y="6098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任意多边形 320"/>
            <p:cNvSpPr/>
            <p:nvPr/>
          </p:nvSpPr>
          <p:spPr>
            <a:xfrm>
              <a:off x="892793" y="65032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任意多边形 321"/>
            <p:cNvSpPr/>
            <p:nvPr/>
          </p:nvSpPr>
          <p:spPr>
            <a:xfrm>
              <a:off x="1498916" y="649564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任意多边形 322"/>
            <p:cNvSpPr/>
            <p:nvPr/>
          </p:nvSpPr>
          <p:spPr>
            <a:xfrm>
              <a:off x="1500932" y="6099157"/>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323"/>
            <p:cNvSpPr/>
            <p:nvPr/>
          </p:nvSpPr>
          <p:spPr>
            <a:xfrm>
              <a:off x="4778992"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4400548" y="2413169"/>
            <a:ext cx="3448960" cy="1015663"/>
          </a:xfrm>
          <a:prstGeom prst="rect">
            <a:avLst/>
          </a:prstGeom>
          <a:noFill/>
        </p:spPr>
        <p:txBody>
          <a:bodyPr wrap="square" rtlCol="0" anchor="ctr">
            <a:spAutoFit/>
          </a:bodyPr>
          <a:lstStyle>
            <a:defPPr>
              <a:defRPr lang="zh-CN"/>
            </a:defPPr>
            <a:lvl1pPr>
              <a:defRPr sz="6000" b="1">
                <a:solidFill>
                  <a:srgbClr val="0E5671"/>
                </a:solidFill>
                <a:latin typeface="方正美黑简体" panose="03000509000000000000" pitchFamily="65" charset="-122"/>
                <a:ea typeface="方正美黑简体" panose="03000509000000000000" pitchFamily="65" charset="-122"/>
              </a:defRPr>
            </a:lvl1pPr>
          </a:lstStyle>
          <a:p>
            <a:r>
              <a:rPr lang="zh-CN" altLang="en-US" dirty="0"/>
              <a:t>谢谢</a:t>
            </a:r>
            <a:r>
              <a:rPr lang="zh-CN" altLang="en-US" dirty="0" smtClean="0"/>
              <a:t>观赏！</a:t>
            </a:r>
            <a:endParaRPr lang="zh-CN" altLang="en-US" dirty="0"/>
          </a:p>
        </p:txBody>
      </p:sp>
      <p:sp>
        <p:nvSpPr>
          <p:cNvPr id="119" name="直角三角形 118"/>
          <p:cNvSpPr/>
          <p:nvPr/>
        </p:nvSpPr>
        <p:spPr>
          <a:xfrm flipV="1">
            <a:off x="0" y="-8"/>
            <a:ext cx="8040216" cy="980733"/>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 y="1222375"/>
            <a:ext cx="1728470" cy="47294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五边形 7"/>
          <p:cNvSpPr/>
          <p:nvPr/>
        </p:nvSpPr>
        <p:spPr>
          <a:xfrm>
            <a:off x="1727293" y="1222523"/>
            <a:ext cx="2810968" cy="86409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 name="五边形 8"/>
          <p:cNvSpPr/>
          <p:nvPr/>
        </p:nvSpPr>
        <p:spPr>
          <a:xfrm>
            <a:off x="1727293" y="2706729"/>
            <a:ext cx="2810968" cy="86409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五边形 9"/>
          <p:cNvSpPr/>
          <p:nvPr/>
        </p:nvSpPr>
        <p:spPr>
          <a:xfrm>
            <a:off x="1714593" y="3850576"/>
            <a:ext cx="2810968" cy="864096"/>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五边形 10"/>
          <p:cNvSpPr/>
          <p:nvPr/>
        </p:nvSpPr>
        <p:spPr>
          <a:xfrm>
            <a:off x="1714593" y="5087768"/>
            <a:ext cx="2810968" cy="864096"/>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2" name="组合 11"/>
          <p:cNvGrpSpPr/>
          <p:nvPr/>
        </p:nvGrpSpPr>
        <p:grpSpPr>
          <a:xfrm>
            <a:off x="4153993" y="1222523"/>
            <a:ext cx="6750204" cy="864096"/>
            <a:chOff x="3363144" y="1383617"/>
            <a:chExt cx="5062653" cy="648072"/>
          </a:xfrm>
          <a:solidFill>
            <a:srgbClr val="92D050"/>
          </a:solidFill>
        </p:grpSpPr>
        <p:sp>
          <p:nvSpPr>
            <p:cNvPr id="13" name="矩形 17"/>
            <p:cNvSpPr/>
            <p:nvPr/>
          </p:nvSpPr>
          <p:spPr>
            <a:xfrm>
              <a:off x="3363144" y="138361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768433" y="1442196"/>
              <a:ext cx="4569143" cy="57673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幼儿各个器官尚未发育成熟，对环境的适应能力较差，对压力的承受能力较弱。合理的幼儿园一日生活制度保证了幼儿有科学的营养、充足的睡眠，满足排泄、排遗等生理需要，可促进幼儿身心和谐健康的发展。</a:t>
              </a:r>
              <a:endParaRPr lang="zh-CN" altLang="en-US" sz="1600" dirty="0">
                <a:solidFill>
                  <a:schemeClr val="bg1"/>
                </a:solidFill>
              </a:endParaRPr>
            </a:p>
          </p:txBody>
        </p:sp>
      </p:grpSp>
      <p:sp>
        <p:nvSpPr>
          <p:cNvPr id="15" name="TextBox 14"/>
          <p:cNvSpPr txBox="1"/>
          <p:nvPr/>
        </p:nvSpPr>
        <p:spPr>
          <a:xfrm>
            <a:off x="1858010" y="1496695"/>
            <a:ext cx="2315845"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sym typeface="+mn-ea"/>
              </a:rPr>
              <a:t>促进幼儿身心的发展</a:t>
            </a:r>
            <a:endParaRPr lang="zh-CN" altLang="en-US" dirty="0">
              <a:solidFill>
                <a:schemeClr val="tx1"/>
              </a:solidFill>
              <a:sym typeface="+mn-ea"/>
            </a:endParaRPr>
          </a:p>
        </p:txBody>
      </p:sp>
      <p:sp>
        <p:nvSpPr>
          <p:cNvPr id="16" name="TextBox 15"/>
          <p:cNvSpPr txBox="1"/>
          <p:nvPr/>
        </p:nvSpPr>
        <p:spPr>
          <a:xfrm>
            <a:off x="1858010" y="2831465"/>
            <a:ext cx="2282825" cy="615315"/>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sym typeface="+mn-ea"/>
              </a:rPr>
              <a:t> 帮助幼儿养成良好的生活和卫生习惯</a:t>
            </a:r>
            <a:endParaRPr lang="zh-CN" altLang="en-US" dirty="0">
              <a:solidFill>
                <a:schemeClr val="tx1"/>
              </a:solidFill>
              <a:sym typeface="+mn-ea"/>
            </a:endParaRPr>
          </a:p>
        </p:txBody>
      </p:sp>
      <p:sp>
        <p:nvSpPr>
          <p:cNvPr id="17" name="TextBox 16"/>
          <p:cNvSpPr txBox="1"/>
          <p:nvPr/>
        </p:nvSpPr>
        <p:spPr>
          <a:xfrm>
            <a:off x="1858645" y="3989705"/>
            <a:ext cx="2150745" cy="615315"/>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sym typeface="+mn-ea"/>
              </a:rPr>
              <a:t> 使幼儿愉快地</a:t>
            </a:r>
            <a:endParaRPr lang="zh-CN" altLang="en-US" dirty="0">
              <a:solidFill>
                <a:schemeClr val="tx1"/>
              </a:solidFill>
              <a:sym typeface="+mn-ea"/>
            </a:endParaRPr>
          </a:p>
          <a:p>
            <a:pPr algn="ctr"/>
            <a:r>
              <a:rPr lang="zh-CN" altLang="en-US" dirty="0">
                <a:solidFill>
                  <a:schemeClr val="tx1"/>
                </a:solidFill>
                <a:sym typeface="+mn-ea"/>
              </a:rPr>
              <a:t>度过每一天</a:t>
            </a:r>
            <a:endParaRPr lang="zh-CN" altLang="en-US" dirty="0">
              <a:solidFill>
                <a:schemeClr val="tx1"/>
              </a:solidFill>
              <a:sym typeface="+mn-ea"/>
            </a:endParaRPr>
          </a:p>
        </p:txBody>
      </p:sp>
      <p:sp>
        <p:nvSpPr>
          <p:cNvPr id="18" name="TextBox 17"/>
          <p:cNvSpPr txBox="1"/>
          <p:nvPr/>
        </p:nvSpPr>
        <p:spPr>
          <a:xfrm>
            <a:off x="1858010" y="5212080"/>
            <a:ext cx="2296160" cy="615315"/>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sym typeface="+mn-ea"/>
              </a:rPr>
              <a:t>有利于保教人员更好地开展教育教学活动</a:t>
            </a:r>
            <a:endParaRPr lang="zh-CN" altLang="en-US" dirty="0">
              <a:solidFill>
                <a:schemeClr val="tx1"/>
              </a:solidFill>
              <a:sym typeface="+mn-ea"/>
            </a:endParaRPr>
          </a:p>
        </p:txBody>
      </p:sp>
      <p:grpSp>
        <p:nvGrpSpPr>
          <p:cNvPr id="19" name="组合 18"/>
          <p:cNvGrpSpPr/>
          <p:nvPr/>
        </p:nvGrpSpPr>
        <p:grpSpPr>
          <a:xfrm>
            <a:off x="4141293" y="2706729"/>
            <a:ext cx="6750204" cy="864096"/>
            <a:chOff x="3363144" y="2140537"/>
            <a:chExt cx="5062653" cy="648072"/>
          </a:xfrm>
          <a:solidFill>
            <a:srgbClr val="92D050"/>
          </a:solidFill>
        </p:grpSpPr>
        <p:sp>
          <p:nvSpPr>
            <p:cNvPr id="20" name="矩形 17"/>
            <p:cNvSpPr/>
            <p:nvPr/>
          </p:nvSpPr>
          <p:spPr>
            <a:xfrm>
              <a:off x="3363144" y="214053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857253" y="2285285"/>
              <a:ext cx="4176464" cy="432435"/>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rPr>
                <a:t>幼儿时期是一个人各种习惯形成的关键时期，一旦形成，一生受用。合理的幼儿园一日生活为幼儿提供了反复训练生活和卫生习惯的机会，如饭前便后洗手、定时定量进食、不随地吐痰等。</a:t>
              </a:r>
              <a:endParaRPr lang="zh-CN" altLang="en-US" sz="1400" dirty="0">
                <a:solidFill>
                  <a:schemeClr val="bg1"/>
                </a:solidFill>
              </a:endParaRPr>
            </a:p>
          </p:txBody>
        </p:sp>
      </p:grpSp>
      <p:grpSp>
        <p:nvGrpSpPr>
          <p:cNvPr id="22" name="组合 21"/>
          <p:cNvGrpSpPr/>
          <p:nvPr/>
        </p:nvGrpSpPr>
        <p:grpSpPr>
          <a:xfrm>
            <a:off x="4141293" y="3875976"/>
            <a:ext cx="6750204" cy="864096"/>
            <a:chOff x="3363144" y="2897457"/>
            <a:chExt cx="5062653" cy="648072"/>
          </a:xfrm>
          <a:solidFill>
            <a:srgbClr val="92D050"/>
          </a:solidFill>
        </p:grpSpPr>
        <p:sp>
          <p:nvSpPr>
            <p:cNvPr id="23" name="矩形 17"/>
            <p:cNvSpPr/>
            <p:nvPr/>
          </p:nvSpPr>
          <p:spPr>
            <a:xfrm>
              <a:off x="3363144" y="289745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857253" y="2950130"/>
              <a:ext cx="4176464" cy="57673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sym typeface="+mn-ea"/>
                </a:rPr>
                <a:t>幼儿园安排有序、连贯的一日生活，能使幼儿在身体和情绪的转换中感到舒适和安全，减少由于环境的不确定和多变带来的焦虑、紧张等情绪，从而在有序生活的过程中感到自信和从容。合理的一日生活制度直接影响师幼互动的性质、方式与质量，影响幼儿的心理环境。</a:t>
              </a:r>
              <a:endParaRPr lang="zh-CN" altLang="en-US" sz="1400" dirty="0">
                <a:solidFill>
                  <a:schemeClr val="bg1"/>
                </a:solidFill>
                <a:sym typeface="+mn-ea"/>
              </a:endParaRPr>
            </a:p>
          </p:txBody>
        </p:sp>
      </p:grpSp>
      <p:grpSp>
        <p:nvGrpSpPr>
          <p:cNvPr id="25" name="组合 24"/>
          <p:cNvGrpSpPr/>
          <p:nvPr/>
        </p:nvGrpSpPr>
        <p:grpSpPr>
          <a:xfrm>
            <a:off x="4141293" y="5087768"/>
            <a:ext cx="6750204" cy="864096"/>
            <a:chOff x="3363144" y="3654377"/>
            <a:chExt cx="5062653" cy="648072"/>
          </a:xfrm>
          <a:solidFill>
            <a:srgbClr val="92D050"/>
          </a:solidFill>
        </p:grpSpPr>
        <p:sp>
          <p:nvSpPr>
            <p:cNvPr id="26" name="矩形 17"/>
            <p:cNvSpPr/>
            <p:nvPr/>
          </p:nvSpPr>
          <p:spPr>
            <a:xfrm>
              <a:off x="3363144" y="365437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885828" y="3700700"/>
              <a:ext cx="4176464" cy="576739"/>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rPr>
                <a:t>当有序的一日生活安排内化为幼儿自己的行动准则后，他们便能够更加自如地在“我可以掌控的”或“我的”生活中进行学习，这恰恰为教师提供了观察幼儿真实表现和发展水平的绝佳机会，教师能够在观察的基础上设计、调整教育计划。</a:t>
              </a:r>
              <a:endParaRPr lang="zh-CN" altLang="en-US" sz="1400" dirty="0">
                <a:solidFill>
                  <a:schemeClr val="bg1"/>
                </a:solidFill>
              </a:endParaRPr>
            </a:p>
          </p:txBody>
        </p:sp>
      </p:grpSp>
      <p:sp>
        <p:nvSpPr>
          <p:cNvPr id="28" name="标题 1"/>
          <p:cNvSpPr txBox="1"/>
          <p:nvPr/>
        </p:nvSpPr>
        <p:spPr bwMode="auto">
          <a:xfrm>
            <a:off x="335856" y="2716168"/>
            <a:ext cx="672075" cy="104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21917" tIns="60958" rIns="121917" bIns="60958" numCol="1" anchor="ctr" anchorCtr="0" compatLnSpc="1"/>
          <a:lstStyle>
            <a:lvl1pPr algn="l" rtl="0" fontAlgn="base">
              <a:spcBef>
                <a:spcPct val="0"/>
              </a:spcBef>
              <a:spcAft>
                <a:spcPct val="0"/>
              </a:spcAft>
              <a:defRPr sz="1600" b="0" kern="1200">
                <a:solidFill>
                  <a:schemeClr val="bg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endParaRPr lang="zh-CN" altLang="en-US" sz="3200" b="1" dirty="0"/>
          </a:p>
        </p:txBody>
      </p:sp>
      <p:grpSp>
        <p:nvGrpSpPr>
          <p:cNvPr id="29" name="组合 15"/>
          <p:cNvGrpSpPr/>
          <p:nvPr/>
        </p:nvGrpSpPr>
        <p:grpSpPr bwMode="auto">
          <a:xfrm>
            <a:off x="-1270" y="12700"/>
            <a:ext cx="5622290" cy="525780"/>
            <a:chOff x="6168776" y="1221671"/>
            <a:chExt cx="4455682" cy="606624"/>
          </a:xfrm>
        </p:grpSpPr>
        <p:sp>
          <p:nvSpPr>
            <p:cNvPr id="30" name="圆角矩形 29"/>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1"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lstStyle/>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1 </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合理的一日生活制度</a:t>
              </a:r>
              <a:endParaRPr lang="zh-CN" altLang="en-US"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32" name="文本框 31"/>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sp>
        <p:nvSpPr>
          <p:cNvPr id="2" name="TextBox 14"/>
          <p:cNvSpPr txBox="1"/>
          <p:nvPr/>
        </p:nvSpPr>
        <p:spPr>
          <a:xfrm>
            <a:off x="-2453" y="2706688"/>
            <a:ext cx="1640128" cy="172339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sz="2800" dirty="0" smtClean="0">
                <a:sym typeface="+mn-ea"/>
              </a:rPr>
              <a:t>一、合理安排一日生活的意义</a:t>
            </a:r>
            <a:endParaRPr lang="zh-CN" altLang="en-US" sz="2800" dirty="0" smtClean="0">
              <a:sym typeface="+mn-ea"/>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1+#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3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4000"/>
                            </p:stCondLst>
                            <p:childTnLst>
                              <p:par>
                                <p:cTn id="58" presetID="2" presetClass="entr" presetSubtype="4"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750"/>
                                        <p:tgtEl>
                                          <p:spTgt spid="32"/>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5" grpId="0"/>
      <p:bldP spid="16" grpId="0"/>
      <p:bldP spid="17" grpId="0"/>
      <p:bldP spid="18" grpId="0"/>
      <p:bldP spid="28" grpId="0"/>
      <p:bldP spid="3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2"/>
          <p:cNvSpPr/>
          <p:nvPr/>
        </p:nvSpPr>
        <p:spPr bwMode="auto">
          <a:xfrm>
            <a:off x="6155395" y="3739253"/>
            <a:ext cx="1889740" cy="1897992"/>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tx1">
              <a:lumMod val="50000"/>
            </a:schemeClr>
          </a:solidFill>
          <a:ln>
            <a:noFill/>
          </a:ln>
        </p:spPr>
        <p:txBody>
          <a:bodyPr vert="horz" wrap="square" lIns="121917" tIns="60958" rIns="121917" bIns="60958" numCol="1" anchor="t" anchorCtr="0" compatLnSpc="1"/>
          <a:lstStyle/>
          <a:p>
            <a:endParaRPr lang="zh-CN" altLang="en-US" dirty="0"/>
          </a:p>
        </p:txBody>
      </p:sp>
      <p:sp>
        <p:nvSpPr>
          <p:cNvPr id="8" name="Freeform 13"/>
          <p:cNvSpPr/>
          <p:nvPr/>
        </p:nvSpPr>
        <p:spPr bwMode="auto">
          <a:xfrm>
            <a:off x="4146866" y="3739253"/>
            <a:ext cx="1889740" cy="1897992"/>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bg1">
              <a:lumMod val="65000"/>
              <a:lumOff val="35000"/>
            </a:schemeClr>
          </a:solidFill>
          <a:ln>
            <a:noFill/>
          </a:ln>
        </p:spPr>
        <p:txBody>
          <a:bodyPr vert="horz" wrap="square" lIns="121917" tIns="60958" rIns="121917" bIns="60958" numCol="1" anchor="t" anchorCtr="0" compatLnSpc="1"/>
          <a:lstStyle/>
          <a:p>
            <a:endParaRPr lang="zh-CN" altLang="en-US"/>
          </a:p>
        </p:txBody>
      </p:sp>
      <p:sp>
        <p:nvSpPr>
          <p:cNvPr id="9" name="Freeform 14"/>
          <p:cNvSpPr/>
          <p:nvPr/>
        </p:nvSpPr>
        <p:spPr bwMode="auto">
          <a:xfrm>
            <a:off x="6155395" y="1730310"/>
            <a:ext cx="1889740" cy="1893868"/>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tx1">
              <a:lumMod val="75000"/>
            </a:schemeClr>
          </a:solidFill>
          <a:ln>
            <a:noFill/>
          </a:ln>
        </p:spPr>
        <p:txBody>
          <a:bodyPr vert="horz" wrap="square" lIns="121917" tIns="60958" rIns="121917" bIns="60958" numCol="1" anchor="t" anchorCtr="0" compatLnSpc="1"/>
          <a:lstStyle/>
          <a:p>
            <a:endParaRPr lang="zh-CN" altLang="en-US"/>
          </a:p>
        </p:txBody>
      </p:sp>
      <p:sp>
        <p:nvSpPr>
          <p:cNvPr id="10" name="Freeform 15"/>
          <p:cNvSpPr/>
          <p:nvPr/>
        </p:nvSpPr>
        <p:spPr bwMode="auto">
          <a:xfrm>
            <a:off x="4146866" y="1730310"/>
            <a:ext cx="1889740" cy="1893868"/>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tx1">
              <a:lumMod val="65000"/>
            </a:schemeClr>
          </a:solidFill>
          <a:ln>
            <a:noFill/>
          </a:ln>
        </p:spPr>
        <p:txBody>
          <a:bodyPr vert="horz" wrap="square" lIns="121917" tIns="60958" rIns="121917" bIns="60958" numCol="1" anchor="t" anchorCtr="0" compatLnSpc="1"/>
          <a:lstStyle/>
          <a:p>
            <a:endParaRPr lang="zh-CN" altLang="en-US"/>
          </a:p>
        </p:txBody>
      </p:sp>
      <p:sp>
        <p:nvSpPr>
          <p:cNvPr id="11" name="Freeform 16"/>
          <p:cNvSpPr/>
          <p:nvPr/>
        </p:nvSpPr>
        <p:spPr bwMode="auto">
          <a:xfrm>
            <a:off x="5582738" y="3166182"/>
            <a:ext cx="453868" cy="457996"/>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accent1">
              <a:lumMod val="75000"/>
            </a:schemeClr>
          </a:solidFill>
          <a:ln>
            <a:noFill/>
          </a:ln>
        </p:spPr>
        <p:txBody>
          <a:bodyPr vert="horz" wrap="square" lIns="121917" tIns="60958" rIns="121917" bIns="60958" numCol="1" anchor="t" anchorCtr="0" compatLnSpc="1"/>
          <a:lstStyle/>
          <a:p>
            <a:pPr algn="r"/>
            <a:endParaRPr lang="zh-CN" altLang="en-US" dirty="0">
              <a:latin typeface="微软雅黑" panose="020B0503020204020204" pitchFamily="34" charset="-122"/>
              <a:ea typeface="微软雅黑" panose="020B0503020204020204" pitchFamily="34" charset="-122"/>
            </a:endParaRPr>
          </a:p>
        </p:txBody>
      </p:sp>
      <p:sp>
        <p:nvSpPr>
          <p:cNvPr id="12" name="Freeform 17"/>
          <p:cNvSpPr/>
          <p:nvPr/>
        </p:nvSpPr>
        <p:spPr bwMode="auto">
          <a:xfrm>
            <a:off x="6155394" y="3166182"/>
            <a:ext cx="453868" cy="457996"/>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accent2">
              <a:lumMod val="75000"/>
            </a:schemeClr>
          </a:solidFill>
          <a:ln>
            <a:noFill/>
          </a:ln>
        </p:spPr>
        <p:txBody>
          <a:bodyPr vert="horz" wrap="square" lIns="121917" tIns="60958" rIns="121917" bIns="60958" numCol="1" anchor="t" anchorCtr="0" compatLnSpc="1"/>
          <a:lstStyle/>
          <a:p>
            <a:endParaRPr lang="zh-CN" altLang="en-US"/>
          </a:p>
        </p:txBody>
      </p:sp>
      <p:sp>
        <p:nvSpPr>
          <p:cNvPr id="13" name="Freeform 18"/>
          <p:cNvSpPr/>
          <p:nvPr/>
        </p:nvSpPr>
        <p:spPr bwMode="auto">
          <a:xfrm>
            <a:off x="5582738" y="3739254"/>
            <a:ext cx="453868" cy="457996"/>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accent3">
              <a:lumMod val="75000"/>
            </a:schemeClr>
          </a:solidFill>
          <a:ln>
            <a:noFill/>
          </a:ln>
        </p:spPr>
        <p:txBody>
          <a:bodyPr vert="horz" wrap="square" lIns="121917" tIns="60958" rIns="121917" bIns="60958" numCol="1" anchor="t" anchorCtr="0" compatLnSpc="1"/>
          <a:lstStyle/>
          <a:p>
            <a:endParaRPr lang="zh-CN" altLang="en-US"/>
          </a:p>
        </p:txBody>
      </p:sp>
      <p:sp>
        <p:nvSpPr>
          <p:cNvPr id="14" name="Freeform 19"/>
          <p:cNvSpPr/>
          <p:nvPr/>
        </p:nvSpPr>
        <p:spPr bwMode="auto">
          <a:xfrm>
            <a:off x="6155394" y="3739254"/>
            <a:ext cx="453868" cy="457996"/>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accent6">
              <a:lumMod val="75000"/>
            </a:schemeClr>
          </a:solidFill>
          <a:ln>
            <a:noFill/>
          </a:ln>
        </p:spPr>
        <p:txBody>
          <a:bodyPr vert="horz" wrap="square" lIns="121917" tIns="60958" rIns="121917" bIns="60958" numCol="1" anchor="t" anchorCtr="0" compatLnSpc="1"/>
          <a:lstStyle/>
          <a:p>
            <a:endParaRPr lang="zh-CN" altLang="en-US"/>
          </a:p>
        </p:txBody>
      </p:sp>
      <p:sp>
        <p:nvSpPr>
          <p:cNvPr id="15" name="矩形 14"/>
          <p:cNvSpPr/>
          <p:nvPr/>
        </p:nvSpPr>
        <p:spPr>
          <a:xfrm>
            <a:off x="5797661"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1</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226177"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2</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797659" y="3762235"/>
            <a:ext cx="156792"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3</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226177" y="3762236"/>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4</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015153" y="1813663"/>
            <a:ext cx="2839675" cy="14770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幼儿年龄越小，活动量应越小，活动和学习的时间应越短，休息和睡眠的时间应越长，进餐的次数应越多。</a:t>
            </a:r>
            <a:endParaRPr sz="1600" dirty="0">
              <a:solidFill>
                <a:schemeClr val="bg1"/>
              </a:solidFill>
            </a:endParaRPr>
          </a:p>
        </p:txBody>
      </p:sp>
      <p:sp>
        <p:nvSpPr>
          <p:cNvPr id="20" name="TextBox 19"/>
          <p:cNvSpPr txBox="1"/>
          <p:nvPr/>
        </p:nvSpPr>
        <p:spPr>
          <a:xfrm>
            <a:off x="4492964" y="1950823"/>
            <a:ext cx="1197541" cy="1290955"/>
          </a:xfrm>
          <a:prstGeom prst="rect">
            <a:avLst/>
          </a:prstGeom>
          <a:noFill/>
        </p:spPr>
        <p:txBody>
          <a:bodyPr wrap="square" lIns="0" tIns="60958"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考虑不同年龄幼儿的生理和心理特点</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522386" y="2154023"/>
            <a:ext cx="1155757" cy="983615"/>
          </a:xfrm>
          <a:prstGeom prst="rect">
            <a:avLst/>
          </a:prstGeom>
          <a:noFill/>
        </p:spPr>
        <p:txBody>
          <a:bodyPr wrap="square" lIns="0" tIns="60958"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根据季节进行适当调整</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507784" y="4165029"/>
            <a:ext cx="1167901" cy="675640"/>
          </a:xfrm>
          <a:prstGeom prst="rect">
            <a:avLst/>
          </a:prstGeom>
          <a:noFill/>
        </p:spPr>
        <p:txBody>
          <a:bodyPr wrap="square" lIns="0" tIns="60958"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 配合家</a:t>
            </a:r>
            <a:endParaRPr lang="zh-CN" altLang="en-US"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长时间</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522386" y="4165029"/>
            <a:ext cx="1155757" cy="675640"/>
          </a:xfrm>
          <a:prstGeom prst="rect">
            <a:avLst/>
          </a:prstGeom>
          <a:noFill/>
        </p:spPr>
        <p:txBody>
          <a:bodyPr wrap="square" lIns="0" tIns="60958"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注意动</a:t>
            </a:r>
            <a:endParaRPr lang="zh-CN" altLang="en-US"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静结合</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400415" y="1582420"/>
            <a:ext cx="3281045" cy="184658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夏季，早晨起床早，一日生活制度中可适当延长午睡时间，推迟晚上入睡时间。冬季，早晨起床晚，可缩短午睡时间。随着睡眠时间的调整，其他主要生活环节也要做适当调整。</a:t>
            </a:r>
            <a:endParaRPr sz="1600" dirty="0">
              <a:solidFill>
                <a:schemeClr val="bg1"/>
              </a:solidFill>
            </a:endParaRPr>
          </a:p>
        </p:txBody>
      </p:sp>
      <p:sp>
        <p:nvSpPr>
          <p:cNvPr id="25" name="TextBox 24"/>
          <p:cNvSpPr txBox="1"/>
          <p:nvPr/>
        </p:nvSpPr>
        <p:spPr>
          <a:xfrm>
            <a:off x="1095446" y="3907140"/>
            <a:ext cx="2759861" cy="14770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幼儿园在制订一日活动时，适当考虑家长的工作时间，使幼儿的家庭生活时间能与幼儿</a:t>
            </a:r>
            <a:endParaRPr sz="1600" dirty="0">
              <a:solidFill>
                <a:schemeClr val="bg1"/>
              </a:solidFill>
            </a:endParaRPr>
          </a:p>
          <a:p>
            <a:r>
              <a:rPr sz="1600" dirty="0">
                <a:solidFill>
                  <a:schemeClr val="bg1"/>
                </a:solidFill>
              </a:rPr>
              <a:t>园的生活安排相衔接。</a:t>
            </a:r>
            <a:endParaRPr sz="1600" dirty="0">
              <a:solidFill>
                <a:schemeClr val="bg1"/>
              </a:solidFill>
            </a:endParaRPr>
          </a:p>
        </p:txBody>
      </p:sp>
      <p:sp>
        <p:nvSpPr>
          <p:cNvPr id="26" name="TextBox 25"/>
          <p:cNvSpPr txBox="1"/>
          <p:nvPr/>
        </p:nvSpPr>
        <p:spPr>
          <a:xfrm>
            <a:off x="8400415" y="3762375"/>
            <a:ext cx="3433445" cy="14770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600" dirty="0">
                <a:solidFill>
                  <a:schemeClr val="bg1"/>
                </a:solidFill>
              </a:rPr>
              <a:t>幼儿好动、易疲劳，可通过休息和睡眠的方式，及时消除幼儿已产生的疲劳。因此，制订一日生活制度时，要劳逸结合、动静交替</a:t>
            </a:r>
            <a:endParaRPr sz="1600" dirty="0">
              <a:solidFill>
                <a:schemeClr val="bg1"/>
              </a:solidFill>
            </a:endParaRPr>
          </a:p>
        </p:txBody>
      </p:sp>
      <p:sp>
        <p:nvSpPr>
          <p:cNvPr id="30" name="文本框 29"/>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sp>
        <p:nvSpPr>
          <p:cNvPr id="2" name="TextBox 6"/>
          <p:cNvSpPr txBox="1"/>
          <p:nvPr/>
        </p:nvSpPr>
        <p:spPr>
          <a:xfrm>
            <a:off x="147320" y="768350"/>
            <a:ext cx="3999865"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dirty="0">
                <a:solidFill>
                  <a:schemeClr val="bg1">
                    <a:lumMod val="50000"/>
                  </a:schemeClr>
                </a:solidFill>
              </a:rPr>
              <a:t>二、制订幼儿一日生活制度的依据</a:t>
            </a:r>
            <a:endParaRPr lang="zh-CN" altLang="en-US" dirty="0">
              <a:solidFill>
                <a:schemeClr val="bg1">
                  <a:lumMod val="50000"/>
                </a:schemeClr>
              </a:solidFill>
            </a:endParaRPr>
          </a:p>
        </p:txBody>
      </p:sp>
      <p:grpSp>
        <p:nvGrpSpPr>
          <p:cNvPr id="29" name="组合 15"/>
          <p:cNvGrpSpPr/>
          <p:nvPr/>
        </p:nvGrpSpPr>
        <p:grpSpPr bwMode="auto">
          <a:xfrm>
            <a:off x="-1270" y="12700"/>
            <a:ext cx="5622290" cy="525780"/>
            <a:chOff x="6168776" y="1221671"/>
            <a:chExt cx="4455682" cy="606624"/>
          </a:xfrm>
        </p:grpSpPr>
        <p:sp>
          <p:nvSpPr>
            <p:cNvPr id="3" name="圆角矩形 2"/>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1"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1 </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合理的一日生活制度</a:t>
              </a:r>
              <a:endParaRPr lang="zh-CN" altLang="en-US"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repeatCount="2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400" fill="hold"/>
                                        <p:tgtEl>
                                          <p:spTgt spid="20"/>
                                        </p:tgtEl>
                                        <p:attrNameLst>
                                          <p:attrName>ppt_w</p:attrName>
                                        </p:attrNameLst>
                                      </p:cBhvr>
                                      <p:tavLst>
                                        <p:tav tm="0">
                                          <p:val>
                                            <p:fltVal val="0"/>
                                          </p:val>
                                        </p:tav>
                                        <p:tav tm="100000">
                                          <p:val>
                                            <p:strVal val="#ppt_w"/>
                                          </p:val>
                                        </p:tav>
                                      </p:tavLst>
                                    </p:anim>
                                    <p:anim calcmode="lin" valueType="num">
                                      <p:cBhvr>
                                        <p:cTn id="8" dur="400" fill="hold"/>
                                        <p:tgtEl>
                                          <p:spTgt spid="20"/>
                                        </p:tgtEl>
                                        <p:attrNameLst>
                                          <p:attrName>ppt_h</p:attrName>
                                        </p:attrNameLst>
                                      </p:cBhvr>
                                      <p:tavLst>
                                        <p:tav tm="0">
                                          <p:val>
                                            <p:fltVal val="0"/>
                                          </p:val>
                                        </p:tav>
                                        <p:tav tm="100000">
                                          <p:val>
                                            <p:strVal val="#ppt_h"/>
                                          </p:val>
                                        </p:tav>
                                      </p:tavLst>
                                    </p:anim>
                                    <p:animEffect transition="in" filter="fade">
                                      <p:cBhvr>
                                        <p:cTn id="9" dur="400"/>
                                        <p:tgtEl>
                                          <p:spTgt spid="20"/>
                                        </p:tgtEl>
                                      </p:cBhvr>
                                    </p:animEffect>
                                    <p:anim calcmode="lin" valueType="num">
                                      <p:cBhvr>
                                        <p:cTn id="10" dur="400" fill="hold"/>
                                        <p:tgtEl>
                                          <p:spTgt spid="20"/>
                                        </p:tgtEl>
                                        <p:attrNameLst>
                                          <p:attrName>ppt_x</p:attrName>
                                        </p:attrNameLst>
                                      </p:cBhvr>
                                      <p:tavLst>
                                        <p:tav tm="0">
                                          <p:val>
                                            <p:fltVal val="0.5"/>
                                          </p:val>
                                        </p:tav>
                                        <p:tav tm="100000">
                                          <p:val>
                                            <p:strVal val="#ppt_x"/>
                                          </p:val>
                                        </p:tav>
                                      </p:tavLst>
                                    </p:anim>
                                    <p:anim calcmode="lin" valueType="num">
                                      <p:cBhvr>
                                        <p:cTn id="11" dur="4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repeatCount="200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400" fill="hold"/>
                                        <p:tgtEl>
                                          <p:spTgt spid="10"/>
                                        </p:tgtEl>
                                        <p:attrNameLst>
                                          <p:attrName>ppt_w</p:attrName>
                                        </p:attrNameLst>
                                      </p:cBhvr>
                                      <p:tavLst>
                                        <p:tav tm="0">
                                          <p:val>
                                            <p:fltVal val="0"/>
                                          </p:val>
                                        </p:tav>
                                        <p:tav tm="100000">
                                          <p:val>
                                            <p:strVal val="#ppt_w"/>
                                          </p:val>
                                        </p:tav>
                                      </p:tavLst>
                                    </p:anim>
                                    <p:anim calcmode="lin" valueType="num">
                                      <p:cBhvr>
                                        <p:cTn id="15" dur="400" fill="hold"/>
                                        <p:tgtEl>
                                          <p:spTgt spid="10"/>
                                        </p:tgtEl>
                                        <p:attrNameLst>
                                          <p:attrName>ppt_h</p:attrName>
                                        </p:attrNameLst>
                                      </p:cBhvr>
                                      <p:tavLst>
                                        <p:tav tm="0">
                                          <p:val>
                                            <p:fltVal val="0"/>
                                          </p:val>
                                        </p:tav>
                                        <p:tav tm="100000">
                                          <p:val>
                                            <p:strVal val="#ppt_h"/>
                                          </p:val>
                                        </p:tav>
                                      </p:tavLst>
                                    </p:anim>
                                    <p:animEffect transition="in" filter="fade">
                                      <p:cBhvr>
                                        <p:cTn id="16" dur="400"/>
                                        <p:tgtEl>
                                          <p:spTgt spid="10"/>
                                        </p:tgtEl>
                                      </p:cBhvr>
                                    </p:animEffect>
                                    <p:anim calcmode="lin" valueType="num">
                                      <p:cBhvr>
                                        <p:cTn id="17" dur="400" fill="hold"/>
                                        <p:tgtEl>
                                          <p:spTgt spid="10"/>
                                        </p:tgtEl>
                                        <p:attrNameLst>
                                          <p:attrName>ppt_x</p:attrName>
                                        </p:attrNameLst>
                                      </p:cBhvr>
                                      <p:tavLst>
                                        <p:tav tm="0">
                                          <p:val>
                                            <p:fltVal val="0.5"/>
                                          </p:val>
                                        </p:tav>
                                        <p:tav tm="100000">
                                          <p:val>
                                            <p:strVal val="#ppt_x"/>
                                          </p:val>
                                        </p:tav>
                                      </p:tavLst>
                                    </p:anim>
                                    <p:anim calcmode="lin" valueType="num">
                                      <p:cBhvr>
                                        <p:cTn id="18" dur="40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repeatCount="2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400" fill="hold"/>
                                        <p:tgtEl>
                                          <p:spTgt spid="11"/>
                                        </p:tgtEl>
                                        <p:attrNameLst>
                                          <p:attrName>ppt_w</p:attrName>
                                        </p:attrNameLst>
                                      </p:cBhvr>
                                      <p:tavLst>
                                        <p:tav tm="0">
                                          <p:val>
                                            <p:fltVal val="0"/>
                                          </p:val>
                                        </p:tav>
                                        <p:tav tm="100000">
                                          <p:val>
                                            <p:strVal val="#ppt_w"/>
                                          </p:val>
                                        </p:tav>
                                      </p:tavLst>
                                    </p:anim>
                                    <p:anim calcmode="lin" valueType="num">
                                      <p:cBhvr>
                                        <p:cTn id="22" dur="400" fill="hold"/>
                                        <p:tgtEl>
                                          <p:spTgt spid="11"/>
                                        </p:tgtEl>
                                        <p:attrNameLst>
                                          <p:attrName>ppt_h</p:attrName>
                                        </p:attrNameLst>
                                      </p:cBhvr>
                                      <p:tavLst>
                                        <p:tav tm="0">
                                          <p:val>
                                            <p:fltVal val="0"/>
                                          </p:val>
                                        </p:tav>
                                        <p:tav tm="100000">
                                          <p:val>
                                            <p:strVal val="#ppt_h"/>
                                          </p:val>
                                        </p:tav>
                                      </p:tavLst>
                                    </p:anim>
                                    <p:animEffect transition="in" filter="fade">
                                      <p:cBhvr>
                                        <p:cTn id="23" dur="400"/>
                                        <p:tgtEl>
                                          <p:spTgt spid="11"/>
                                        </p:tgtEl>
                                      </p:cBhvr>
                                    </p:animEffect>
                                    <p:anim calcmode="lin" valueType="num">
                                      <p:cBhvr>
                                        <p:cTn id="24" dur="400" fill="hold"/>
                                        <p:tgtEl>
                                          <p:spTgt spid="11"/>
                                        </p:tgtEl>
                                        <p:attrNameLst>
                                          <p:attrName>ppt_x</p:attrName>
                                        </p:attrNameLst>
                                      </p:cBhvr>
                                      <p:tavLst>
                                        <p:tav tm="0">
                                          <p:val>
                                            <p:fltVal val="0.5"/>
                                          </p:val>
                                        </p:tav>
                                        <p:tav tm="100000">
                                          <p:val>
                                            <p:strVal val="#ppt_x"/>
                                          </p:val>
                                        </p:tav>
                                      </p:tavLst>
                                    </p:anim>
                                    <p:anim calcmode="lin" valueType="num">
                                      <p:cBhvr>
                                        <p:cTn id="25" dur="40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repeatCount="200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400" fill="hold"/>
                                        <p:tgtEl>
                                          <p:spTgt spid="15"/>
                                        </p:tgtEl>
                                        <p:attrNameLst>
                                          <p:attrName>ppt_w</p:attrName>
                                        </p:attrNameLst>
                                      </p:cBhvr>
                                      <p:tavLst>
                                        <p:tav tm="0">
                                          <p:val>
                                            <p:fltVal val="0"/>
                                          </p:val>
                                        </p:tav>
                                        <p:tav tm="100000">
                                          <p:val>
                                            <p:strVal val="#ppt_w"/>
                                          </p:val>
                                        </p:tav>
                                      </p:tavLst>
                                    </p:anim>
                                    <p:anim calcmode="lin" valueType="num">
                                      <p:cBhvr>
                                        <p:cTn id="29" dur="400" fill="hold"/>
                                        <p:tgtEl>
                                          <p:spTgt spid="15"/>
                                        </p:tgtEl>
                                        <p:attrNameLst>
                                          <p:attrName>ppt_h</p:attrName>
                                        </p:attrNameLst>
                                      </p:cBhvr>
                                      <p:tavLst>
                                        <p:tav tm="0">
                                          <p:val>
                                            <p:fltVal val="0"/>
                                          </p:val>
                                        </p:tav>
                                        <p:tav tm="100000">
                                          <p:val>
                                            <p:strVal val="#ppt_h"/>
                                          </p:val>
                                        </p:tav>
                                      </p:tavLst>
                                    </p:anim>
                                    <p:animEffect transition="in" filter="fade">
                                      <p:cBhvr>
                                        <p:cTn id="30" dur="400"/>
                                        <p:tgtEl>
                                          <p:spTgt spid="15"/>
                                        </p:tgtEl>
                                      </p:cBhvr>
                                    </p:animEffect>
                                    <p:anim calcmode="lin" valueType="num">
                                      <p:cBhvr>
                                        <p:cTn id="31" dur="400" fill="hold"/>
                                        <p:tgtEl>
                                          <p:spTgt spid="15"/>
                                        </p:tgtEl>
                                        <p:attrNameLst>
                                          <p:attrName>ppt_x</p:attrName>
                                        </p:attrNameLst>
                                      </p:cBhvr>
                                      <p:tavLst>
                                        <p:tav tm="0">
                                          <p:val>
                                            <p:fltVal val="0.5"/>
                                          </p:val>
                                        </p:tav>
                                        <p:tav tm="100000">
                                          <p:val>
                                            <p:strVal val="#ppt_x"/>
                                          </p:val>
                                        </p:tav>
                                      </p:tavLst>
                                    </p:anim>
                                    <p:anim calcmode="lin" valueType="num">
                                      <p:cBhvr>
                                        <p:cTn id="32" dur="400" fill="hold"/>
                                        <p:tgtEl>
                                          <p:spTgt spid="1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53" presetClass="entr" presetSubtype="528" repeatCount="200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400" fill="hold"/>
                                        <p:tgtEl>
                                          <p:spTgt spid="21"/>
                                        </p:tgtEl>
                                        <p:attrNameLst>
                                          <p:attrName>ppt_w</p:attrName>
                                        </p:attrNameLst>
                                      </p:cBhvr>
                                      <p:tavLst>
                                        <p:tav tm="0">
                                          <p:val>
                                            <p:fltVal val="0"/>
                                          </p:val>
                                        </p:tav>
                                        <p:tav tm="100000">
                                          <p:val>
                                            <p:strVal val="#ppt_w"/>
                                          </p:val>
                                        </p:tav>
                                      </p:tavLst>
                                    </p:anim>
                                    <p:anim calcmode="lin" valueType="num">
                                      <p:cBhvr>
                                        <p:cTn id="37" dur="400" fill="hold"/>
                                        <p:tgtEl>
                                          <p:spTgt spid="21"/>
                                        </p:tgtEl>
                                        <p:attrNameLst>
                                          <p:attrName>ppt_h</p:attrName>
                                        </p:attrNameLst>
                                      </p:cBhvr>
                                      <p:tavLst>
                                        <p:tav tm="0">
                                          <p:val>
                                            <p:fltVal val="0"/>
                                          </p:val>
                                        </p:tav>
                                        <p:tav tm="100000">
                                          <p:val>
                                            <p:strVal val="#ppt_h"/>
                                          </p:val>
                                        </p:tav>
                                      </p:tavLst>
                                    </p:anim>
                                    <p:animEffect transition="in" filter="fade">
                                      <p:cBhvr>
                                        <p:cTn id="38" dur="400"/>
                                        <p:tgtEl>
                                          <p:spTgt spid="21"/>
                                        </p:tgtEl>
                                      </p:cBhvr>
                                    </p:animEffect>
                                    <p:anim calcmode="lin" valueType="num">
                                      <p:cBhvr>
                                        <p:cTn id="39" dur="400" fill="hold"/>
                                        <p:tgtEl>
                                          <p:spTgt spid="21"/>
                                        </p:tgtEl>
                                        <p:attrNameLst>
                                          <p:attrName>ppt_x</p:attrName>
                                        </p:attrNameLst>
                                      </p:cBhvr>
                                      <p:tavLst>
                                        <p:tav tm="0">
                                          <p:val>
                                            <p:fltVal val="0.5"/>
                                          </p:val>
                                        </p:tav>
                                        <p:tav tm="100000">
                                          <p:val>
                                            <p:strVal val="#ppt_x"/>
                                          </p:val>
                                        </p:tav>
                                      </p:tavLst>
                                    </p:anim>
                                    <p:anim calcmode="lin" valueType="num">
                                      <p:cBhvr>
                                        <p:cTn id="40" dur="400" fill="hold"/>
                                        <p:tgtEl>
                                          <p:spTgt spid="21"/>
                                        </p:tgtEl>
                                        <p:attrNameLst>
                                          <p:attrName>ppt_y</p:attrName>
                                        </p:attrNameLst>
                                      </p:cBhvr>
                                      <p:tavLst>
                                        <p:tav tm="0">
                                          <p:val>
                                            <p:fltVal val="0.5"/>
                                          </p:val>
                                        </p:tav>
                                        <p:tav tm="100000">
                                          <p:val>
                                            <p:strVal val="#ppt_y"/>
                                          </p:val>
                                        </p:tav>
                                      </p:tavLst>
                                    </p:anim>
                                  </p:childTnLst>
                                </p:cTn>
                              </p:par>
                              <p:par>
                                <p:cTn id="41" presetID="53" presetClass="entr" presetSubtype="528" repeatCount="2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400" fill="hold"/>
                                        <p:tgtEl>
                                          <p:spTgt spid="9"/>
                                        </p:tgtEl>
                                        <p:attrNameLst>
                                          <p:attrName>ppt_w</p:attrName>
                                        </p:attrNameLst>
                                      </p:cBhvr>
                                      <p:tavLst>
                                        <p:tav tm="0">
                                          <p:val>
                                            <p:fltVal val="0"/>
                                          </p:val>
                                        </p:tav>
                                        <p:tav tm="100000">
                                          <p:val>
                                            <p:strVal val="#ppt_w"/>
                                          </p:val>
                                        </p:tav>
                                      </p:tavLst>
                                    </p:anim>
                                    <p:anim calcmode="lin" valueType="num">
                                      <p:cBhvr>
                                        <p:cTn id="44" dur="400" fill="hold"/>
                                        <p:tgtEl>
                                          <p:spTgt spid="9"/>
                                        </p:tgtEl>
                                        <p:attrNameLst>
                                          <p:attrName>ppt_h</p:attrName>
                                        </p:attrNameLst>
                                      </p:cBhvr>
                                      <p:tavLst>
                                        <p:tav tm="0">
                                          <p:val>
                                            <p:fltVal val="0"/>
                                          </p:val>
                                        </p:tav>
                                        <p:tav tm="100000">
                                          <p:val>
                                            <p:strVal val="#ppt_h"/>
                                          </p:val>
                                        </p:tav>
                                      </p:tavLst>
                                    </p:anim>
                                    <p:animEffect transition="in" filter="fade">
                                      <p:cBhvr>
                                        <p:cTn id="45" dur="400"/>
                                        <p:tgtEl>
                                          <p:spTgt spid="9"/>
                                        </p:tgtEl>
                                      </p:cBhvr>
                                    </p:animEffect>
                                    <p:anim calcmode="lin" valueType="num">
                                      <p:cBhvr>
                                        <p:cTn id="46" dur="400" fill="hold"/>
                                        <p:tgtEl>
                                          <p:spTgt spid="9"/>
                                        </p:tgtEl>
                                        <p:attrNameLst>
                                          <p:attrName>ppt_x</p:attrName>
                                        </p:attrNameLst>
                                      </p:cBhvr>
                                      <p:tavLst>
                                        <p:tav tm="0">
                                          <p:val>
                                            <p:fltVal val="0.5"/>
                                          </p:val>
                                        </p:tav>
                                        <p:tav tm="100000">
                                          <p:val>
                                            <p:strVal val="#ppt_x"/>
                                          </p:val>
                                        </p:tav>
                                      </p:tavLst>
                                    </p:anim>
                                    <p:anim calcmode="lin" valueType="num">
                                      <p:cBhvr>
                                        <p:cTn id="47" dur="400" fill="hold"/>
                                        <p:tgtEl>
                                          <p:spTgt spid="9"/>
                                        </p:tgtEl>
                                        <p:attrNameLst>
                                          <p:attrName>ppt_y</p:attrName>
                                        </p:attrNameLst>
                                      </p:cBhvr>
                                      <p:tavLst>
                                        <p:tav tm="0">
                                          <p:val>
                                            <p:fltVal val="0.5"/>
                                          </p:val>
                                        </p:tav>
                                        <p:tav tm="100000">
                                          <p:val>
                                            <p:strVal val="#ppt_y"/>
                                          </p:val>
                                        </p:tav>
                                      </p:tavLst>
                                    </p:anim>
                                  </p:childTnLst>
                                </p:cTn>
                              </p:par>
                              <p:par>
                                <p:cTn id="48" presetID="53" presetClass="entr" presetSubtype="528" repeatCount="200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400" fill="hold"/>
                                        <p:tgtEl>
                                          <p:spTgt spid="12"/>
                                        </p:tgtEl>
                                        <p:attrNameLst>
                                          <p:attrName>ppt_w</p:attrName>
                                        </p:attrNameLst>
                                      </p:cBhvr>
                                      <p:tavLst>
                                        <p:tav tm="0">
                                          <p:val>
                                            <p:fltVal val="0"/>
                                          </p:val>
                                        </p:tav>
                                        <p:tav tm="100000">
                                          <p:val>
                                            <p:strVal val="#ppt_w"/>
                                          </p:val>
                                        </p:tav>
                                      </p:tavLst>
                                    </p:anim>
                                    <p:anim calcmode="lin" valueType="num">
                                      <p:cBhvr>
                                        <p:cTn id="51" dur="400" fill="hold"/>
                                        <p:tgtEl>
                                          <p:spTgt spid="12"/>
                                        </p:tgtEl>
                                        <p:attrNameLst>
                                          <p:attrName>ppt_h</p:attrName>
                                        </p:attrNameLst>
                                      </p:cBhvr>
                                      <p:tavLst>
                                        <p:tav tm="0">
                                          <p:val>
                                            <p:fltVal val="0"/>
                                          </p:val>
                                        </p:tav>
                                        <p:tav tm="100000">
                                          <p:val>
                                            <p:strVal val="#ppt_h"/>
                                          </p:val>
                                        </p:tav>
                                      </p:tavLst>
                                    </p:anim>
                                    <p:animEffect transition="in" filter="fade">
                                      <p:cBhvr>
                                        <p:cTn id="52" dur="400"/>
                                        <p:tgtEl>
                                          <p:spTgt spid="12"/>
                                        </p:tgtEl>
                                      </p:cBhvr>
                                    </p:animEffect>
                                    <p:anim calcmode="lin" valueType="num">
                                      <p:cBhvr>
                                        <p:cTn id="53" dur="400" fill="hold"/>
                                        <p:tgtEl>
                                          <p:spTgt spid="12"/>
                                        </p:tgtEl>
                                        <p:attrNameLst>
                                          <p:attrName>ppt_x</p:attrName>
                                        </p:attrNameLst>
                                      </p:cBhvr>
                                      <p:tavLst>
                                        <p:tav tm="0">
                                          <p:val>
                                            <p:fltVal val="0.5"/>
                                          </p:val>
                                        </p:tav>
                                        <p:tav tm="100000">
                                          <p:val>
                                            <p:strVal val="#ppt_x"/>
                                          </p:val>
                                        </p:tav>
                                      </p:tavLst>
                                    </p:anim>
                                    <p:anim calcmode="lin" valueType="num">
                                      <p:cBhvr>
                                        <p:cTn id="54" dur="400" fill="hold"/>
                                        <p:tgtEl>
                                          <p:spTgt spid="12"/>
                                        </p:tgtEl>
                                        <p:attrNameLst>
                                          <p:attrName>ppt_y</p:attrName>
                                        </p:attrNameLst>
                                      </p:cBhvr>
                                      <p:tavLst>
                                        <p:tav tm="0">
                                          <p:val>
                                            <p:fltVal val="0.5"/>
                                          </p:val>
                                        </p:tav>
                                        <p:tav tm="100000">
                                          <p:val>
                                            <p:strVal val="#ppt_y"/>
                                          </p:val>
                                        </p:tav>
                                      </p:tavLst>
                                    </p:anim>
                                  </p:childTnLst>
                                </p:cTn>
                              </p:par>
                              <p:par>
                                <p:cTn id="55" presetID="53" presetClass="entr" presetSubtype="528" repeatCount="200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400" fill="hold"/>
                                        <p:tgtEl>
                                          <p:spTgt spid="16"/>
                                        </p:tgtEl>
                                        <p:attrNameLst>
                                          <p:attrName>ppt_w</p:attrName>
                                        </p:attrNameLst>
                                      </p:cBhvr>
                                      <p:tavLst>
                                        <p:tav tm="0">
                                          <p:val>
                                            <p:fltVal val="0"/>
                                          </p:val>
                                        </p:tav>
                                        <p:tav tm="100000">
                                          <p:val>
                                            <p:strVal val="#ppt_w"/>
                                          </p:val>
                                        </p:tav>
                                      </p:tavLst>
                                    </p:anim>
                                    <p:anim calcmode="lin" valueType="num">
                                      <p:cBhvr>
                                        <p:cTn id="58" dur="400" fill="hold"/>
                                        <p:tgtEl>
                                          <p:spTgt spid="16"/>
                                        </p:tgtEl>
                                        <p:attrNameLst>
                                          <p:attrName>ppt_h</p:attrName>
                                        </p:attrNameLst>
                                      </p:cBhvr>
                                      <p:tavLst>
                                        <p:tav tm="0">
                                          <p:val>
                                            <p:fltVal val="0"/>
                                          </p:val>
                                        </p:tav>
                                        <p:tav tm="100000">
                                          <p:val>
                                            <p:strVal val="#ppt_h"/>
                                          </p:val>
                                        </p:tav>
                                      </p:tavLst>
                                    </p:anim>
                                    <p:animEffect transition="in" filter="fade">
                                      <p:cBhvr>
                                        <p:cTn id="59" dur="400"/>
                                        <p:tgtEl>
                                          <p:spTgt spid="16"/>
                                        </p:tgtEl>
                                      </p:cBhvr>
                                    </p:animEffect>
                                    <p:anim calcmode="lin" valueType="num">
                                      <p:cBhvr>
                                        <p:cTn id="60" dur="400" fill="hold"/>
                                        <p:tgtEl>
                                          <p:spTgt spid="16"/>
                                        </p:tgtEl>
                                        <p:attrNameLst>
                                          <p:attrName>ppt_x</p:attrName>
                                        </p:attrNameLst>
                                      </p:cBhvr>
                                      <p:tavLst>
                                        <p:tav tm="0">
                                          <p:val>
                                            <p:fltVal val="0.5"/>
                                          </p:val>
                                        </p:tav>
                                        <p:tav tm="100000">
                                          <p:val>
                                            <p:strVal val="#ppt_x"/>
                                          </p:val>
                                        </p:tav>
                                      </p:tavLst>
                                    </p:anim>
                                    <p:anim calcmode="lin" valueType="num">
                                      <p:cBhvr>
                                        <p:cTn id="61" dur="400" fill="hold"/>
                                        <p:tgtEl>
                                          <p:spTgt spid="16"/>
                                        </p:tgtEl>
                                        <p:attrNameLst>
                                          <p:attrName>ppt_y</p:attrName>
                                        </p:attrNameLst>
                                      </p:cBhvr>
                                      <p:tavLst>
                                        <p:tav tm="0">
                                          <p:val>
                                            <p:fltVal val="0.5"/>
                                          </p:val>
                                        </p:tav>
                                        <p:tav tm="100000">
                                          <p:val>
                                            <p:strVal val="#ppt_y"/>
                                          </p:val>
                                        </p:tav>
                                      </p:tavLst>
                                    </p:anim>
                                  </p:childTnLst>
                                </p:cTn>
                              </p:par>
                            </p:childTnLst>
                          </p:cTn>
                        </p:par>
                        <p:par>
                          <p:cTn id="62" fill="hold">
                            <p:stCondLst>
                              <p:cond delay="1000"/>
                            </p:stCondLst>
                            <p:childTnLst>
                              <p:par>
                                <p:cTn id="63" presetID="53" presetClass="entr" presetSubtype="528" repeatCount="200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400" fill="hold"/>
                                        <p:tgtEl>
                                          <p:spTgt spid="22"/>
                                        </p:tgtEl>
                                        <p:attrNameLst>
                                          <p:attrName>ppt_w</p:attrName>
                                        </p:attrNameLst>
                                      </p:cBhvr>
                                      <p:tavLst>
                                        <p:tav tm="0">
                                          <p:val>
                                            <p:fltVal val="0"/>
                                          </p:val>
                                        </p:tav>
                                        <p:tav tm="100000">
                                          <p:val>
                                            <p:strVal val="#ppt_w"/>
                                          </p:val>
                                        </p:tav>
                                      </p:tavLst>
                                    </p:anim>
                                    <p:anim calcmode="lin" valueType="num">
                                      <p:cBhvr>
                                        <p:cTn id="66" dur="400" fill="hold"/>
                                        <p:tgtEl>
                                          <p:spTgt spid="22"/>
                                        </p:tgtEl>
                                        <p:attrNameLst>
                                          <p:attrName>ppt_h</p:attrName>
                                        </p:attrNameLst>
                                      </p:cBhvr>
                                      <p:tavLst>
                                        <p:tav tm="0">
                                          <p:val>
                                            <p:fltVal val="0"/>
                                          </p:val>
                                        </p:tav>
                                        <p:tav tm="100000">
                                          <p:val>
                                            <p:strVal val="#ppt_h"/>
                                          </p:val>
                                        </p:tav>
                                      </p:tavLst>
                                    </p:anim>
                                    <p:animEffect transition="in" filter="fade">
                                      <p:cBhvr>
                                        <p:cTn id="67" dur="400"/>
                                        <p:tgtEl>
                                          <p:spTgt spid="22"/>
                                        </p:tgtEl>
                                      </p:cBhvr>
                                    </p:animEffect>
                                    <p:anim calcmode="lin" valueType="num">
                                      <p:cBhvr>
                                        <p:cTn id="68" dur="400" fill="hold"/>
                                        <p:tgtEl>
                                          <p:spTgt spid="22"/>
                                        </p:tgtEl>
                                        <p:attrNameLst>
                                          <p:attrName>ppt_x</p:attrName>
                                        </p:attrNameLst>
                                      </p:cBhvr>
                                      <p:tavLst>
                                        <p:tav tm="0">
                                          <p:val>
                                            <p:fltVal val="0.5"/>
                                          </p:val>
                                        </p:tav>
                                        <p:tav tm="100000">
                                          <p:val>
                                            <p:strVal val="#ppt_x"/>
                                          </p:val>
                                        </p:tav>
                                      </p:tavLst>
                                    </p:anim>
                                    <p:anim calcmode="lin" valueType="num">
                                      <p:cBhvr>
                                        <p:cTn id="69" dur="400" fill="hold"/>
                                        <p:tgtEl>
                                          <p:spTgt spid="22"/>
                                        </p:tgtEl>
                                        <p:attrNameLst>
                                          <p:attrName>ppt_y</p:attrName>
                                        </p:attrNameLst>
                                      </p:cBhvr>
                                      <p:tavLst>
                                        <p:tav tm="0">
                                          <p:val>
                                            <p:fltVal val="0.5"/>
                                          </p:val>
                                        </p:tav>
                                        <p:tav tm="100000">
                                          <p:val>
                                            <p:strVal val="#ppt_y"/>
                                          </p:val>
                                        </p:tav>
                                      </p:tavLst>
                                    </p:anim>
                                  </p:childTnLst>
                                </p:cTn>
                              </p:par>
                              <p:par>
                                <p:cTn id="70" presetID="53" presetClass="entr" presetSubtype="528" repeatCount="200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400" fill="hold"/>
                                        <p:tgtEl>
                                          <p:spTgt spid="8"/>
                                        </p:tgtEl>
                                        <p:attrNameLst>
                                          <p:attrName>ppt_w</p:attrName>
                                        </p:attrNameLst>
                                      </p:cBhvr>
                                      <p:tavLst>
                                        <p:tav tm="0">
                                          <p:val>
                                            <p:fltVal val="0"/>
                                          </p:val>
                                        </p:tav>
                                        <p:tav tm="100000">
                                          <p:val>
                                            <p:strVal val="#ppt_w"/>
                                          </p:val>
                                        </p:tav>
                                      </p:tavLst>
                                    </p:anim>
                                    <p:anim calcmode="lin" valueType="num">
                                      <p:cBhvr>
                                        <p:cTn id="73" dur="400" fill="hold"/>
                                        <p:tgtEl>
                                          <p:spTgt spid="8"/>
                                        </p:tgtEl>
                                        <p:attrNameLst>
                                          <p:attrName>ppt_h</p:attrName>
                                        </p:attrNameLst>
                                      </p:cBhvr>
                                      <p:tavLst>
                                        <p:tav tm="0">
                                          <p:val>
                                            <p:fltVal val="0"/>
                                          </p:val>
                                        </p:tav>
                                        <p:tav tm="100000">
                                          <p:val>
                                            <p:strVal val="#ppt_h"/>
                                          </p:val>
                                        </p:tav>
                                      </p:tavLst>
                                    </p:anim>
                                    <p:animEffect transition="in" filter="fade">
                                      <p:cBhvr>
                                        <p:cTn id="74" dur="400"/>
                                        <p:tgtEl>
                                          <p:spTgt spid="8"/>
                                        </p:tgtEl>
                                      </p:cBhvr>
                                    </p:animEffect>
                                    <p:anim calcmode="lin" valueType="num">
                                      <p:cBhvr>
                                        <p:cTn id="75" dur="400" fill="hold"/>
                                        <p:tgtEl>
                                          <p:spTgt spid="8"/>
                                        </p:tgtEl>
                                        <p:attrNameLst>
                                          <p:attrName>ppt_x</p:attrName>
                                        </p:attrNameLst>
                                      </p:cBhvr>
                                      <p:tavLst>
                                        <p:tav tm="0">
                                          <p:val>
                                            <p:fltVal val="0.5"/>
                                          </p:val>
                                        </p:tav>
                                        <p:tav tm="100000">
                                          <p:val>
                                            <p:strVal val="#ppt_x"/>
                                          </p:val>
                                        </p:tav>
                                      </p:tavLst>
                                    </p:anim>
                                    <p:anim calcmode="lin" valueType="num">
                                      <p:cBhvr>
                                        <p:cTn id="76" dur="4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repeatCount="200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400" fill="hold"/>
                                        <p:tgtEl>
                                          <p:spTgt spid="13"/>
                                        </p:tgtEl>
                                        <p:attrNameLst>
                                          <p:attrName>ppt_w</p:attrName>
                                        </p:attrNameLst>
                                      </p:cBhvr>
                                      <p:tavLst>
                                        <p:tav tm="0">
                                          <p:val>
                                            <p:fltVal val="0"/>
                                          </p:val>
                                        </p:tav>
                                        <p:tav tm="100000">
                                          <p:val>
                                            <p:strVal val="#ppt_w"/>
                                          </p:val>
                                        </p:tav>
                                      </p:tavLst>
                                    </p:anim>
                                    <p:anim calcmode="lin" valueType="num">
                                      <p:cBhvr>
                                        <p:cTn id="80" dur="400" fill="hold"/>
                                        <p:tgtEl>
                                          <p:spTgt spid="13"/>
                                        </p:tgtEl>
                                        <p:attrNameLst>
                                          <p:attrName>ppt_h</p:attrName>
                                        </p:attrNameLst>
                                      </p:cBhvr>
                                      <p:tavLst>
                                        <p:tav tm="0">
                                          <p:val>
                                            <p:fltVal val="0"/>
                                          </p:val>
                                        </p:tav>
                                        <p:tav tm="100000">
                                          <p:val>
                                            <p:strVal val="#ppt_h"/>
                                          </p:val>
                                        </p:tav>
                                      </p:tavLst>
                                    </p:anim>
                                    <p:animEffect transition="in" filter="fade">
                                      <p:cBhvr>
                                        <p:cTn id="81" dur="400"/>
                                        <p:tgtEl>
                                          <p:spTgt spid="13"/>
                                        </p:tgtEl>
                                      </p:cBhvr>
                                    </p:animEffect>
                                    <p:anim calcmode="lin" valueType="num">
                                      <p:cBhvr>
                                        <p:cTn id="82" dur="400" fill="hold"/>
                                        <p:tgtEl>
                                          <p:spTgt spid="13"/>
                                        </p:tgtEl>
                                        <p:attrNameLst>
                                          <p:attrName>ppt_x</p:attrName>
                                        </p:attrNameLst>
                                      </p:cBhvr>
                                      <p:tavLst>
                                        <p:tav tm="0">
                                          <p:val>
                                            <p:fltVal val="0.5"/>
                                          </p:val>
                                        </p:tav>
                                        <p:tav tm="100000">
                                          <p:val>
                                            <p:strVal val="#ppt_x"/>
                                          </p:val>
                                        </p:tav>
                                      </p:tavLst>
                                    </p:anim>
                                    <p:anim calcmode="lin" valueType="num">
                                      <p:cBhvr>
                                        <p:cTn id="83" dur="400" fill="hold"/>
                                        <p:tgtEl>
                                          <p:spTgt spid="13"/>
                                        </p:tgtEl>
                                        <p:attrNameLst>
                                          <p:attrName>ppt_y</p:attrName>
                                        </p:attrNameLst>
                                      </p:cBhvr>
                                      <p:tavLst>
                                        <p:tav tm="0">
                                          <p:val>
                                            <p:fltVal val="0.5"/>
                                          </p:val>
                                        </p:tav>
                                        <p:tav tm="100000">
                                          <p:val>
                                            <p:strVal val="#ppt_y"/>
                                          </p:val>
                                        </p:tav>
                                      </p:tavLst>
                                    </p:anim>
                                  </p:childTnLst>
                                </p:cTn>
                              </p:par>
                              <p:par>
                                <p:cTn id="84" presetID="53" presetClass="entr" presetSubtype="528" repeatCount="200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400" fill="hold"/>
                                        <p:tgtEl>
                                          <p:spTgt spid="17"/>
                                        </p:tgtEl>
                                        <p:attrNameLst>
                                          <p:attrName>ppt_w</p:attrName>
                                        </p:attrNameLst>
                                      </p:cBhvr>
                                      <p:tavLst>
                                        <p:tav tm="0">
                                          <p:val>
                                            <p:fltVal val="0"/>
                                          </p:val>
                                        </p:tav>
                                        <p:tav tm="100000">
                                          <p:val>
                                            <p:strVal val="#ppt_w"/>
                                          </p:val>
                                        </p:tav>
                                      </p:tavLst>
                                    </p:anim>
                                    <p:anim calcmode="lin" valueType="num">
                                      <p:cBhvr>
                                        <p:cTn id="87" dur="400" fill="hold"/>
                                        <p:tgtEl>
                                          <p:spTgt spid="17"/>
                                        </p:tgtEl>
                                        <p:attrNameLst>
                                          <p:attrName>ppt_h</p:attrName>
                                        </p:attrNameLst>
                                      </p:cBhvr>
                                      <p:tavLst>
                                        <p:tav tm="0">
                                          <p:val>
                                            <p:fltVal val="0"/>
                                          </p:val>
                                        </p:tav>
                                        <p:tav tm="100000">
                                          <p:val>
                                            <p:strVal val="#ppt_h"/>
                                          </p:val>
                                        </p:tav>
                                      </p:tavLst>
                                    </p:anim>
                                    <p:animEffect transition="in" filter="fade">
                                      <p:cBhvr>
                                        <p:cTn id="88" dur="400"/>
                                        <p:tgtEl>
                                          <p:spTgt spid="17"/>
                                        </p:tgtEl>
                                      </p:cBhvr>
                                    </p:animEffect>
                                    <p:anim calcmode="lin" valueType="num">
                                      <p:cBhvr>
                                        <p:cTn id="89" dur="400" fill="hold"/>
                                        <p:tgtEl>
                                          <p:spTgt spid="17"/>
                                        </p:tgtEl>
                                        <p:attrNameLst>
                                          <p:attrName>ppt_x</p:attrName>
                                        </p:attrNameLst>
                                      </p:cBhvr>
                                      <p:tavLst>
                                        <p:tav tm="0">
                                          <p:val>
                                            <p:fltVal val="0.5"/>
                                          </p:val>
                                        </p:tav>
                                        <p:tav tm="100000">
                                          <p:val>
                                            <p:strVal val="#ppt_x"/>
                                          </p:val>
                                        </p:tav>
                                      </p:tavLst>
                                    </p:anim>
                                    <p:anim calcmode="lin" valueType="num">
                                      <p:cBhvr>
                                        <p:cTn id="90" dur="400" fill="hold"/>
                                        <p:tgtEl>
                                          <p:spTgt spid="17"/>
                                        </p:tgtEl>
                                        <p:attrNameLst>
                                          <p:attrName>ppt_y</p:attrName>
                                        </p:attrNameLst>
                                      </p:cBhvr>
                                      <p:tavLst>
                                        <p:tav tm="0">
                                          <p:val>
                                            <p:fltVal val="0.5"/>
                                          </p:val>
                                        </p:tav>
                                        <p:tav tm="100000">
                                          <p:val>
                                            <p:strVal val="#ppt_y"/>
                                          </p:val>
                                        </p:tav>
                                      </p:tavLst>
                                    </p:anim>
                                  </p:childTnLst>
                                </p:cTn>
                              </p:par>
                            </p:childTnLst>
                          </p:cTn>
                        </p:par>
                        <p:par>
                          <p:cTn id="91" fill="hold">
                            <p:stCondLst>
                              <p:cond delay="1500"/>
                            </p:stCondLst>
                            <p:childTnLst>
                              <p:par>
                                <p:cTn id="92" presetID="53" presetClass="entr" presetSubtype="528" repeatCount="200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400" fill="hold"/>
                                        <p:tgtEl>
                                          <p:spTgt spid="23"/>
                                        </p:tgtEl>
                                        <p:attrNameLst>
                                          <p:attrName>ppt_w</p:attrName>
                                        </p:attrNameLst>
                                      </p:cBhvr>
                                      <p:tavLst>
                                        <p:tav tm="0">
                                          <p:val>
                                            <p:fltVal val="0"/>
                                          </p:val>
                                        </p:tav>
                                        <p:tav tm="100000">
                                          <p:val>
                                            <p:strVal val="#ppt_w"/>
                                          </p:val>
                                        </p:tav>
                                      </p:tavLst>
                                    </p:anim>
                                    <p:anim calcmode="lin" valueType="num">
                                      <p:cBhvr>
                                        <p:cTn id="95" dur="400" fill="hold"/>
                                        <p:tgtEl>
                                          <p:spTgt spid="23"/>
                                        </p:tgtEl>
                                        <p:attrNameLst>
                                          <p:attrName>ppt_h</p:attrName>
                                        </p:attrNameLst>
                                      </p:cBhvr>
                                      <p:tavLst>
                                        <p:tav tm="0">
                                          <p:val>
                                            <p:fltVal val="0"/>
                                          </p:val>
                                        </p:tav>
                                        <p:tav tm="100000">
                                          <p:val>
                                            <p:strVal val="#ppt_h"/>
                                          </p:val>
                                        </p:tav>
                                      </p:tavLst>
                                    </p:anim>
                                    <p:animEffect transition="in" filter="fade">
                                      <p:cBhvr>
                                        <p:cTn id="96" dur="400"/>
                                        <p:tgtEl>
                                          <p:spTgt spid="23"/>
                                        </p:tgtEl>
                                      </p:cBhvr>
                                    </p:animEffect>
                                    <p:anim calcmode="lin" valueType="num">
                                      <p:cBhvr>
                                        <p:cTn id="97" dur="400" fill="hold"/>
                                        <p:tgtEl>
                                          <p:spTgt spid="23"/>
                                        </p:tgtEl>
                                        <p:attrNameLst>
                                          <p:attrName>ppt_x</p:attrName>
                                        </p:attrNameLst>
                                      </p:cBhvr>
                                      <p:tavLst>
                                        <p:tav tm="0">
                                          <p:val>
                                            <p:fltVal val="0.5"/>
                                          </p:val>
                                        </p:tav>
                                        <p:tav tm="100000">
                                          <p:val>
                                            <p:strVal val="#ppt_x"/>
                                          </p:val>
                                        </p:tav>
                                      </p:tavLst>
                                    </p:anim>
                                    <p:anim calcmode="lin" valueType="num">
                                      <p:cBhvr>
                                        <p:cTn id="98" dur="400" fill="hold"/>
                                        <p:tgtEl>
                                          <p:spTgt spid="23"/>
                                        </p:tgtEl>
                                        <p:attrNameLst>
                                          <p:attrName>ppt_y</p:attrName>
                                        </p:attrNameLst>
                                      </p:cBhvr>
                                      <p:tavLst>
                                        <p:tav tm="0">
                                          <p:val>
                                            <p:fltVal val="0.5"/>
                                          </p:val>
                                        </p:tav>
                                        <p:tav tm="100000">
                                          <p:val>
                                            <p:strVal val="#ppt_y"/>
                                          </p:val>
                                        </p:tav>
                                      </p:tavLst>
                                    </p:anim>
                                  </p:childTnLst>
                                </p:cTn>
                              </p:par>
                              <p:par>
                                <p:cTn id="99" presetID="53" presetClass="entr" presetSubtype="528" repeatCount="2000"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400" fill="hold"/>
                                        <p:tgtEl>
                                          <p:spTgt spid="7"/>
                                        </p:tgtEl>
                                        <p:attrNameLst>
                                          <p:attrName>ppt_w</p:attrName>
                                        </p:attrNameLst>
                                      </p:cBhvr>
                                      <p:tavLst>
                                        <p:tav tm="0">
                                          <p:val>
                                            <p:fltVal val="0"/>
                                          </p:val>
                                        </p:tav>
                                        <p:tav tm="100000">
                                          <p:val>
                                            <p:strVal val="#ppt_w"/>
                                          </p:val>
                                        </p:tav>
                                      </p:tavLst>
                                    </p:anim>
                                    <p:anim calcmode="lin" valueType="num">
                                      <p:cBhvr>
                                        <p:cTn id="102" dur="400" fill="hold"/>
                                        <p:tgtEl>
                                          <p:spTgt spid="7"/>
                                        </p:tgtEl>
                                        <p:attrNameLst>
                                          <p:attrName>ppt_h</p:attrName>
                                        </p:attrNameLst>
                                      </p:cBhvr>
                                      <p:tavLst>
                                        <p:tav tm="0">
                                          <p:val>
                                            <p:fltVal val="0"/>
                                          </p:val>
                                        </p:tav>
                                        <p:tav tm="100000">
                                          <p:val>
                                            <p:strVal val="#ppt_h"/>
                                          </p:val>
                                        </p:tav>
                                      </p:tavLst>
                                    </p:anim>
                                    <p:animEffect transition="in" filter="fade">
                                      <p:cBhvr>
                                        <p:cTn id="103" dur="400"/>
                                        <p:tgtEl>
                                          <p:spTgt spid="7"/>
                                        </p:tgtEl>
                                      </p:cBhvr>
                                    </p:animEffect>
                                    <p:anim calcmode="lin" valueType="num">
                                      <p:cBhvr>
                                        <p:cTn id="104" dur="400" fill="hold"/>
                                        <p:tgtEl>
                                          <p:spTgt spid="7"/>
                                        </p:tgtEl>
                                        <p:attrNameLst>
                                          <p:attrName>ppt_x</p:attrName>
                                        </p:attrNameLst>
                                      </p:cBhvr>
                                      <p:tavLst>
                                        <p:tav tm="0">
                                          <p:val>
                                            <p:fltVal val="0.5"/>
                                          </p:val>
                                        </p:tav>
                                        <p:tav tm="100000">
                                          <p:val>
                                            <p:strVal val="#ppt_x"/>
                                          </p:val>
                                        </p:tav>
                                      </p:tavLst>
                                    </p:anim>
                                    <p:anim calcmode="lin" valueType="num">
                                      <p:cBhvr>
                                        <p:cTn id="105" dur="400" fill="hold"/>
                                        <p:tgtEl>
                                          <p:spTgt spid="7"/>
                                        </p:tgtEl>
                                        <p:attrNameLst>
                                          <p:attrName>ppt_y</p:attrName>
                                        </p:attrNameLst>
                                      </p:cBhvr>
                                      <p:tavLst>
                                        <p:tav tm="0">
                                          <p:val>
                                            <p:fltVal val="0.5"/>
                                          </p:val>
                                        </p:tav>
                                        <p:tav tm="100000">
                                          <p:val>
                                            <p:strVal val="#ppt_y"/>
                                          </p:val>
                                        </p:tav>
                                      </p:tavLst>
                                    </p:anim>
                                  </p:childTnLst>
                                </p:cTn>
                              </p:par>
                              <p:par>
                                <p:cTn id="106" presetID="53" presetClass="entr" presetSubtype="528" repeatCount="200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400" fill="hold"/>
                                        <p:tgtEl>
                                          <p:spTgt spid="14"/>
                                        </p:tgtEl>
                                        <p:attrNameLst>
                                          <p:attrName>ppt_w</p:attrName>
                                        </p:attrNameLst>
                                      </p:cBhvr>
                                      <p:tavLst>
                                        <p:tav tm="0">
                                          <p:val>
                                            <p:fltVal val="0"/>
                                          </p:val>
                                        </p:tav>
                                        <p:tav tm="100000">
                                          <p:val>
                                            <p:strVal val="#ppt_w"/>
                                          </p:val>
                                        </p:tav>
                                      </p:tavLst>
                                    </p:anim>
                                    <p:anim calcmode="lin" valueType="num">
                                      <p:cBhvr>
                                        <p:cTn id="109" dur="400" fill="hold"/>
                                        <p:tgtEl>
                                          <p:spTgt spid="14"/>
                                        </p:tgtEl>
                                        <p:attrNameLst>
                                          <p:attrName>ppt_h</p:attrName>
                                        </p:attrNameLst>
                                      </p:cBhvr>
                                      <p:tavLst>
                                        <p:tav tm="0">
                                          <p:val>
                                            <p:fltVal val="0"/>
                                          </p:val>
                                        </p:tav>
                                        <p:tav tm="100000">
                                          <p:val>
                                            <p:strVal val="#ppt_h"/>
                                          </p:val>
                                        </p:tav>
                                      </p:tavLst>
                                    </p:anim>
                                    <p:animEffect transition="in" filter="fade">
                                      <p:cBhvr>
                                        <p:cTn id="110" dur="400"/>
                                        <p:tgtEl>
                                          <p:spTgt spid="14"/>
                                        </p:tgtEl>
                                      </p:cBhvr>
                                    </p:animEffect>
                                    <p:anim calcmode="lin" valueType="num">
                                      <p:cBhvr>
                                        <p:cTn id="111" dur="400" fill="hold"/>
                                        <p:tgtEl>
                                          <p:spTgt spid="14"/>
                                        </p:tgtEl>
                                        <p:attrNameLst>
                                          <p:attrName>ppt_x</p:attrName>
                                        </p:attrNameLst>
                                      </p:cBhvr>
                                      <p:tavLst>
                                        <p:tav tm="0">
                                          <p:val>
                                            <p:fltVal val="0.5"/>
                                          </p:val>
                                        </p:tav>
                                        <p:tav tm="100000">
                                          <p:val>
                                            <p:strVal val="#ppt_x"/>
                                          </p:val>
                                        </p:tav>
                                      </p:tavLst>
                                    </p:anim>
                                    <p:anim calcmode="lin" valueType="num">
                                      <p:cBhvr>
                                        <p:cTn id="112" dur="400" fill="hold"/>
                                        <p:tgtEl>
                                          <p:spTgt spid="14"/>
                                        </p:tgtEl>
                                        <p:attrNameLst>
                                          <p:attrName>ppt_y</p:attrName>
                                        </p:attrNameLst>
                                      </p:cBhvr>
                                      <p:tavLst>
                                        <p:tav tm="0">
                                          <p:val>
                                            <p:fltVal val="0.5"/>
                                          </p:val>
                                        </p:tav>
                                        <p:tav tm="100000">
                                          <p:val>
                                            <p:strVal val="#ppt_y"/>
                                          </p:val>
                                        </p:tav>
                                      </p:tavLst>
                                    </p:anim>
                                  </p:childTnLst>
                                </p:cTn>
                              </p:par>
                              <p:par>
                                <p:cTn id="113" presetID="53" presetClass="entr" presetSubtype="528" repeatCount="200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400" fill="hold"/>
                                        <p:tgtEl>
                                          <p:spTgt spid="18"/>
                                        </p:tgtEl>
                                        <p:attrNameLst>
                                          <p:attrName>ppt_w</p:attrName>
                                        </p:attrNameLst>
                                      </p:cBhvr>
                                      <p:tavLst>
                                        <p:tav tm="0">
                                          <p:val>
                                            <p:fltVal val="0"/>
                                          </p:val>
                                        </p:tav>
                                        <p:tav tm="100000">
                                          <p:val>
                                            <p:strVal val="#ppt_w"/>
                                          </p:val>
                                        </p:tav>
                                      </p:tavLst>
                                    </p:anim>
                                    <p:anim calcmode="lin" valueType="num">
                                      <p:cBhvr>
                                        <p:cTn id="116" dur="400" fill="hold"/>
                                        <p:tgtEl>
                                          <p:spTgt spid="18"/>
                                        </p:tgtEl>
                                        <p:attrNameLst>
                                          <p:attrName>ppt_h</p:attrName>
                                        </p:attrNameLst>
                                      </p:cBhvr>
                                      <p:tavLst>
                                        <p:tav tm="0">
                                          <p:val>
                                            <p:fltVal val="0"/>
                                          </p:val>
                                        </p:tav>
                                        <p:tav tm="100000">
                                          <p:val>
                                            <p:strVal val="#ppt_h"/>
                                          </p:val>
                                        </p:tav>
                                      </p:tavLst>
                                    </p:anim>
                                    <p:animEffect transition="in" filter="fade">
                                      <p:cBhvr>
                                        <p:cTn id="117" dur="400"/>
                                        <p:tgtEl>
                                          <p:spTgt spid="18"/>
                                        </p:tgtEl>
                                      </p:cBhvr>
                                    </p:animEffect>
                                    <p:anim calcmode="lin" valueType="num">
                                      <p:cBhvr>
                                        <p:cTn id="118" dur="400" fill="hold"/>
                                        <p:tgtEl>
                                          <p:spTgt spid="18"/>
                                        </p:tgtEl>
                                        <p:attrNameLst>
                                          <p:attrName>ppt_x</p:attrName>
                                        </p:attrNameLst>
                                      </p:cBhvr>
                                      <p:tavLst>
                                        <p:tav tm="0">
                                          <p:val>
                                            <p:fltVal val="0.5"/>
                                          </p:val>
                                        </p:tav>
                                        <p:tav tm="100000">
                                          <p:val>
                                            <p:strVal val="#ppt_x"/>
                                          </p:val>
                                        </p:tav>
                                      </p:tavLst>
                                    </p:anim>
                                    <p:anim calcmode="lin" valueType="num">
                                      <p:cBhvr>
                                        <p:cTn id="119" dur="400" fill="hold"/>
                                        <p:tgtEl>
                                          <p:spTgt spid="18"/>
                                        </p:tgtEl>
                                        <p:attrNameLst>
                                          <p:attrName>ppt_y</p:attrName>
                                        </p:attrNameLst>
                                      </p:cBhvr>
                                      <p:tavLst>
                                        <p:tav tm="0">
                                          <p:val>
                                            <p:fltVal val="0.5"/>
                                          </p:val>
                                        </p:tav>
                                        <p:tav tm="100000">
                                          <p:val>
                                            <p:strVal val="#ppt_y"/>
                                          </p:val>
                                        </p:tav>
                                      </p:tavLst>
                                    </p:anim>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right)">
                                      <p:cBhvr>
                                        <p:cTn id="123" dur="500"/>
                                        <p:tgtEl>
                                          <p:spTgt spid="19"/>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wipe(left)">
                                      <p:cBhvr>
                                        <p:cTn id="126" dur="500"/>
                                        <p:tgtEl>
                                          <p:spTgt spid="24"/>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wipe(right)">
                                      <p:cBhvr>
                                        <p:cTn id="129" dur="500"/>
                                        <p:tgtEl>
                                          <p:spTgt spid="25"/>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wipe(left)">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down)">
                                      <p:cBhvr>
                                        <p:cTn id="137" dur="750"/>
                                        <p:tgtEl>
                                          <p:spTgt spid="30"/>
                                        </p:tgtEl>
                                      </p:cBhvr>
                                    </p:animEffect>
                                  </p:childTnLst>
                                </p:cTn>
                              </p:par>
                            </p:childTnLst>
                          </p:cTn>
                        </p:par>
                        <p:par>
                          <p:cTn id="138" fill="hold">
                            <p:stCondLst>
                              <p:cond delay="1000"/>
                            </p:stCondLst>
                            <p:childTnLst>
                              <p:par>
                                <p:cTn id="139" presetID="22" presetClass="entr" presetSubtype="2" fill="hold" grpId="0" nodeType="afterEffect">
                                  <p:stCondLst>
                                    <p:cond delay="0"/>
                                  </p:stCondLst>
                                  <p:childTnLst>
                                    <p:set>
                                      <p:cBhvr>
                                        <p:cTn id="140" dur="1" fill="hold">
                                          <p:stCondLst>
                                            <p:cond delay="0"/>
                                          </p:stCondLst>
                                        </p:cTn>
                                        <p:tgtEl>
                                          <p:spTgt spid="2"/>
                                        </p:tgtEl>
                                        <p:attrNameLst>
                                          <p:attrName>style.visibility</p:attrName>
                                        </p:attrNameLst>
                                      </p:cBhvr>
                                      <p:to>
                                        <p:strVal val="visible"/>
                                      </p:to>
                                    </p:set>
                                    <p:animEffect transition="in" filter="wipe(right)">
                                      <p:cBhvr>
                                        <p:cTn id="141" dur="500"/>
                                        <p:tgtEl>
                                          <p:spTgt spid="2"/>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8" fill="hold" nodeType="click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additive="base">
                                        <p:cTn id="146" dur="500" fill="hold"/>
                                        <p:tgtEl>
                                          <p:spTgt spid="29"/>
                                        </p:tgtEl>
                                        <p:attrNameLst>
                                          <p:attrName>ppt_x</p:attrName>
                                        </p:attrNameLst>
                                      </p:cBhvr>
                                      <p:tavLst>
                                        <p:tav tm="0">
                                          <p:val>
                                            <p:strVal val="0-#ppt_w/2"/>
                                          </p:val>
                                        </p:tav>
                                        <p:tav tm="100000">
                                          <p:val>
                                            <p:strVal val="#ppt_x"/>
                                          </p:val>
                                        </p:tav>
                                      </p:tavLst>
                                    </p:anim>
                                    <p:anim calcmode="lin" valueType="num">
                                      <p:cBhvr additive="base">
                                        <p:cTn id="147"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P spid="19" grpId="0"/>
      <p:bldP spid="20" grpId="0"/>
      <p:bldP spid="21" grpId="0"/>
      <p:bldP spid="22" grpId="0"/>
      <p:bldP spid="23" grpId="0"/>
      <p:bldP spid="24" grpId="0"/>
      <p:bldP spid="25" grpId="0"/>
      <p:bldP spid="26" grpId="0"/>
      <p:bldP spid="3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979170"/>
            <a:ext cx="9084945" cy="746125"/>
          </a:xfrm>
        </p:spPr>
        <p:txBody>
          <a:bodyPr/>
          <a:p>
            <a:r>
              <a:rPr>
                <a:solidFill>
                  <a:schemeClr val="bg1"/>
                </a:solidFill>
              </a:rPr>
              <a:t>三、执行幼儿一日生活制度的注意事项</a:t>
            </a:r>
            <a:endParaRPr>
              <a:solidFill>
                <a:schemeClr val="bg1"/>
              </a:solidFill>
            </a:endParaRPr>
          </a:p>
        </p:txBody>
      </p:sp>
      <p:sp>
        <p:nvSpPr>
          <p:cNvPr id="10" name="文本框 9"/>
          <p:cNvSpPr txBox="1"/>
          <p:nvPr/>
        </p:nvSpPr>
        <p:spPr>
          <a:xfrm>
            <a:off x="544195" y="2013585"/>
            <a:ext cx="8435975" cy="3184525"/>
          </a:xfrm>
          <a:prstGeom prst="rect">
            <a:avLst/>
          </a:prstGeom>
          <a:noFill/>
        </p:spPr>
        <p:txBody>
          <a:bodyPr wrap="square" rtlCol="0" anchor="t">
            <a:spAutoFit/>
          </a:bodyPr>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200">
                <a:solidFill>
                  <a:schemeClr val="bg1"/>
                </a:solidFill>
                <a:latin typeface="微软雅黑" panose="020B0503020204020204" pitchFamily="34" charset="-122"/>
                <a:ea typeface="微软雅黑" panose="020B0503020204020204" pitchFamily="34" charset="-122"/>
              </a:rPr>
              <a:t>对制订的一日生活制度要严格执行、持之以恒、保教结合，并争取取得家长的家园同步安排，对班级特殊幼儿应加强照顾，培养幼儿养成良好的生活和卫生习惯。</a:t>
            </a:r>
            <a:endParaRPr lang="zh-CN" altLang="en-US" sz="2200">
              <a:solidFill>
                <a:schemeClr val="bg1"/>
              </a:solidFill>
              <a:latin typeface="微软雅黑" panose="020B0503020204020204" pitchFamily="34" charset="-122"/>
              <a:ea typeface="微软雅黑" panose="020B0503020204020204" pitchFamily="34" charset="-122"/>
            </a:endParaRPr>
          </a:p>
          <a:p>
            <a:pPr algn="l">
              <a:lnSpc>
                <a:spcPct val="150000"/>
              </a:lnSpc>
            </a:pPr>
            <a:r>
              <a:rPr lang="zh-CN" altLang="en-US" sz="2200">
                <a:solidFill>
                  <a:schemeClr val="bg1"/>
                </a:solidFill>
                <a:latin typeface="微软雅黑" panose="020B0503020204020204" pitchFamily="34" charset="-122"/>
                <a:ea typeface="微软雅黑" panose="020B0503020204020204" pitchFamily="34" charset="-122"/>
              </a:rPr>
              <a:t>      对于</a:t>
            </a:r>
            <a:r>
              <a:rPr lang="zh-CN" altLang="en-US" sz="2200">
                <a:solidFill>
                  <a:srgbClr val="FF0000"/>
                </a:solidFill>
                <a:latin typeface="微软雅黑" panose="020B0503020204020204" pitchFamily="34" charset="-122"/>
                <a:ea typeface="微软雅黑" panose="020B0503020204020204" pitchFamily="34" charset="-122"/>
              </a:rPr>
              <a:t>入园初期适应困难的幼儿，可先采取半天制</a:t>
            </a:r>
            <a:r>
              <a:rPr lang="zh-CN" altLang="en-US" sz="2200">
                <a:solidFill>
                  <a:schemeClr val="bg1"/>
                </a:solidFill>
                <a:latin typeface="微软雅黑" panose="020B0503020204020204" pitchFamily="34" charset="-122"/>
                <a:ea typeface="微软雅黑" panose="020B0503020204020204" pitchFamily="34" charset="-122"/>
              </a:rPr>
              <a:t>，午饭后由家长接回，</a:t>
            </a:r>
            <a:r>
              <a:rPr lang="zh-CN" altLang="en-US" sz="2200">
                <a:solidFill>
                  <a:srgbClr val="FF0000"/>
                </a:solidFill>
                <a:latin typeface="微软雅黑" panose="020B0503020204020204" pitchFamily="34" charset="-122"/>
                <a:ea typeface="微软雅黑" panose="020B0503020204020204" pitchFamily="34" charset="-122"/>
              </a:rPr>
              <a:t>逐渐过渡到在园午睡起床后接回</a:t>
            </a:r>
            <a:r>
              <a:rPr lang="zh-CN" altLang="en-US" sz="2200">
                <a:solidFill>
                  <a:schemeClr val="bg1"/>
                </a:solidFill>
                <a:latin typeface="微软雅黑" panose="020B0503020204020204" pitchFamily="34" charset="-122"/>
                <a:ea typeface="微软雅黑" panose="020B0503020204020204" pitchFamily="34" charset="-122"/>
              </a:rPr>
              <a:t>，此后逐</a:t>
            </a:r>
            <a:r>
              <a:rPr lang="zh-CN" altLang="en-US" sz="2200">
                <a:solidFill>
                  <a:srgbClr val="FF0000"/>
                </a:solidFill>
                <a:latin typeface="微软雅黑" panose="020B0503020204020204" pitchFamily="34" charset="-122"/>
                <a:ea typeface="微软雅黑" panose="020B0503020204020204" pitchFamily="34" charset="-122"/>
              </a:rPr>
              <a:t>渐延长在园时间</a:t>
            </a:r>
            <a:r>
              <a:rPr lang="zh-CN" altLang="en-US" sz="2200">
                <a:solidFill>
                  <a:schemeClr val="bg1"/>
                </a:solidFill>
                <a:latin typeface="微软雅黑" panose="020B0503020204020204" pitchFamily="34" charset="-122"/>
                <a:ea typeface="微软雅黑" panose="020B0503020204020204" pitchFamily="34" charset="-122"/>
              </a:rPr>
              <a:t>，直至其完全适应幼儿园生活。</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9" name="组合 15"/>
          <p:cNvGrpSpPr/>
          <p:nvPr/>
        </p:nvGrpSpPr>
        <p:grpSpPr bwMode="auto">
          <a:xfrm>
            <a:off x="-1270" y="12700"/>
            <a:ext cx="5622290" cy="525780"/>
            <a:chOff x="6168776" y="1221671"/>
            <a:chExt cx="4455682" cy="606624"/>
          </a:xfrm>
        </p:grpSpPr>
        <p:sp>
          <p:nvSpPr>
            <p:cNvPr id="4" name="圆角矩形 3"/>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1"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1 </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合理的一日生活制度</a:t>
              </a:r>
              <a:endParaRPr lang="zh-CN" altLang="en-US" sz="2400" b="1" dirty="0" smtClean="0">
                <a:solidFill>
                  <a:schemeClr val="bg1"/>
                </a:solidFill>
                <a:latin typeface="微软雅黑" panose="020B0503020204020204" pitchFamily="34" charset="-122"/>
                <a:ea typeface="微软雅黑" panose="020B0503020204020204" pitchFamily="34" charset="-122"/>
                <a:sym typeface="+mn-ea"/>
              </a:endParaRPr>
            </a:p>
          </p:txBody>
        </p:sp>
      </p:grpSp>
      <p:pic>
        <p:nvPicPr>
          <p:cNvPr id="41986" name="图片 3078" descr="20300343690686133308632405260"/>
          <p:cNvPicPr>
            <a:picLocks noChangeAspect="1"/>
          </p:cNvPicPr>
          <p:nvPr/>
        </p:nvPicPr>
        <p:blipFill>
          <a:blip r:embed="rId1"/>
          <a:srcRect/>
          <a:stretch>
            <a:fillRect/>
          </a:stretch>
        </p:blipFill>
        <p:spPr bwMode="auto">
          <a:xfrm>
            <a:off x="9308465" y="781050"/>
            <a:ext cx="2628900" cy="321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3" descr="FD1DDF730CE4456e89755B07FE1653D0# #Rectangle 13"/>
          <p:cNvSpPr>
            <a:spLocks noChangeArrowheads="1"/>
          </p:cNvSpPr>
          <p:nvPr/>
        </p:nvSpPr>
        <p:spPr bwMode="auto">
          <a:xfrm>
            <a:off x="6569941" y="2169144"/>
            <a:ext cx="31683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400" b="1" dirty="0">
                <a:solidFill>
                  <a:schemeClr val="bg1"/>
                </a:solidFill>
              </a:rPr>
              <a:t>进餐卫生</a:t>
            </a:r>
            <a:endParaRPr lang="zh-CN" altLang="en-US" sz="2400" b="1" dirty="0">
              <a:solidFill>
                <a:schemeClr val="bg1"/>
              </a:solidFill>
            </a:endParaRPr>
          </a:p>
        </p:txBody>
      </p:sp>
      <p:sp>
        <p:nvSpPr>
          <p:cNvPr id="22" name="Freeform 5"/>
          <p:cNvSpPr/>
          <p:nvPr/>
        </p:nvSpPr>
        <p:spPr bwMode="auto">
          <a:xfrm rot="1800000">
            <a:off x="4813996" y="1640158"/>
            <a:ext cx="1445864" cy="2073887"/>
          </a:xfrm>
          <a:custGeom>
            <a:avLst/>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accent1"/>
          </a:solidFill>
          <a:ln>
            <a:noFill/>
          </a:ln>
        </p:spPr>
        <p:txBody>
          <a:bodyPr vert="horz" wrap="square" lIns="121917" tIns="60958" rIns="121917" bIns="60958" numCol="1" anchor="t" anchorCtr="0" compatLnSpc="1"/>
          <a:lstStyle/>
          <a:p>
            <a:endParaRPr lang="zh-CN" altLang="en-US"/>
          </a:p>
        </p:txBody>
      </p:sp>
      <p:sp>
        <p:nvSpPr>
          <p:cNvPr id="23" name="Freeform 6"/>
          <p:cNvSpPr/>
          <p:nvPr/>
        </p:nvSpPr>
        <p:spPr bwMode="auto">
          <a:xfrm rot="1800000">
            <a:off x="3615661" y="3772427"/>
            <a:ext cx="1445864" cy="2073887"/>
          </a:xfrm>
          <a:custGeom>
            <a:avLst/>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6">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1"/>
          </a:solidFill>
          <a:ln>
            <a:noFill/>
          </a:ln>
        </p:spPr>
        <p:txBody>
          <a:bodyPr vert="horz" wrap="square" lIns="121917" tIns="60958" rIns="121917" bIns="60958" numCol="1" anchor="t" anchorCtr="0" compatLnSpc="1"/>
          <a:lstStyle/>
          <a:p>
            <a:endParaRPr lang="zh-CN" altLang="en-US"/>
          </a:p>
        </p:txBody>
      </p:sp>
      <p:sp>
        <p:nvSpPr>
          <p:cNvPr id="24" name="Freeform 7"/>
          <p:cNvSpPr/>
          <p:nvPr/>
        </p:nvSpPr>
        <p:spPr bwMode="auto">
          <a:xfrm rot="1800000">
            <a:off x="3388676" y="1669988"/>
            <a:ext cx="1991093" cy="1554909"/>
          </a:xfrm>
          <a:custGeom>
            <a:avLst/>
            <a:gdLst>
              <a:gd name="T0" fmla="*/ 655 w 6517"/>
              <a:gd name="T1" fmla="*/ 1516 h 5082"/>
              <a:gd name="T2" fmla="*/ 3889 w 6517"/>
              <a:gd name="T3" fmla="*/ 655 h 5082"/>
              <a:gd name="T4" fmla="*/ 4792 w 6517"/>
              <a:gd name="T5" fmla="*/ 1592 h 5082"/>
              <a:gd name="T6" fmla="*/ 4792 w 6517"/>
              <a:gd name="T7" fmla="*/ 1592 h 5082"/>
              <a:gd name="T8" fmla="*/ 4802 w 6517"/>
              <a:gd name="T9" fmla="*/ 1610 h 5082"/>
              <a:gd name="T10" fmla="*/ 4808 w 6517"/>
              <a:gd name="T11" fmla="*/ 1621 h 5082"/>
              <a:gd name="T12" fmla="*/ 6517 w 6517"/>
              <a:gd name="T13" fmla="*/ 4913 h 5082"/>
              <a:gd name="T14" fmla="*/ 2811 w 6517"/>
              <a:gd name="T15" fmla="*/ 5067 h 5082"/>
              <a:gd name="T16" fmla="*/ 2799 w 6517"/>
              <a:gd name="T17" fmla="*/ 5067 h 5082"/>
              <a:gd name="T18" fmla="*/ 2778 w 6517"/>
              <a:gd name="T19" fmla="*/ 5068 h 5082"/>
              <a:gd name="T20" fmla="*/ 2778 w 6517"/>
              <a:gd name="T21" fmla="*/ 5068 h 5082"/>
              <a:gd name="T22" fmla="*/ 1516 w 6517"/>
              <a:gd name="T23" fmla="*/ 4750 h 5082"/>
              <a:gd name="T24" fmla="*/ 655 w 6517"/>
              <a:gd name="T25" fmla="*/ 151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7" h="5082">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rgbClr val="92D050"/>
          </a:solidFill>
          <a:ln>
            <a:noFill/>
          </a:ln>
        </p:spPr>
        <p:txBody>
          <a:bodyPr vert="horz" wrap="square" lIns="121917" tIns="60958" rIns="121917" bIns="60958" numCol="1" anchor="t" anchorCtr="0" compatLnSpc="1"/>
          <a:lstStyle/>
          <a:p>
            <a:endParaRPr lang="zh-CN" altLang="en-US"/>
          </a:p>
        </p:txBody>
      </p:sp>
      <p:sp>
        <p:nvSpPr>
          <p:cNvPr id="25" name="Freeform 8"/>
          <p:cNvSpPr/>
          <p:nvPr/>
        </p:nvSpPr>
        <p:spPr bwMode="auto">
          <a:xfrm rot="1800000">
            <a:off x="4522161" y="4247124"/>
            <a:ext cx="1991093" cy="1554909"/>
          </a:xfrm>
          <a:custGeom>
            <a:avLst/>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rgbClr val="92D050"/>
          </a:solidFill>
          <a:ln>
            <a:noFill/>
          </a:ln>
        </p:spPr>
        <p:txBody>
          <a:bodyPr vert="horz" wrap="square" lIns="121917" tIns="60958" rIns="121917" bIns="60958" numCol="1" anchor="t" anchorCtr="0" compatLnSpc="1"/>
          <a:lstStyle/>
          <a:p>
            <a:endParaRPr lang="zh-CN" altLang="en-US"/>
          </a:p>
        </p:txBody>
      </p:sp>
      <p:sp>
        <p:nvSpPr>
          <p:cNvPr id="26" name="Freeform 9"/>
          <p:cNvSpPr/>
          <p:nvPr/>
        </p:nvSpPr>
        <p:spPr bwMode="auto">
          <a:xfrm rot="1800000">
            <a:off x="2656840" y="3087778"/>
            <a:ext cx="1993112" cy="1554909"/>
          </a:xfrm>
          <a:custGeom>
            <a:avLst/>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3"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2"/>
          </a:solidFill>
          <a:ln>
            <a:noFill/>
          </a:ln>
        </p:spPr>
        <p:txBody>
          <a:bodyPr vert="horz" wrap="square" lIns="121917" tIns="60958" rIns="121917" bIns="60958" numCol="1" anchor="t" anchorCtr="0" compatLnSpc="1"/>
          <a:lstStyle/>
          <a:p>
            <a:endParaRPr lang="zh-CN" altLang="en-US"/>
          </a:p>
        </p:txBody>
      </p:sp>
      <p:sp>
        <p:nvSpPr>
          <p:cNvPr id="27" name="Freeform 10"/>
          <p:cNvSpPr/>
          <p:nvPr/>
        </p:nvSpPr>
        <p:spPr bwMode="auto">
          <a:xfrm rot="1800000">
            <a:off x="5238268" y="2831084"/>
            <a:ext cx="1993112" cy="1554909"/>
          </a:xfrm>
          <a:custGeom>
            <a:avLst/>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2"/>
          </a:solidFill>
          <a:ln>
            <a:noFill/>
          </a:ln>
        </p:spPr>
        <p:txBody>
          <a:bodyPr vert="horz" wrap="square" lIns="121917" tIns="60958" rIns="121917" bIns="60958" numCol="1" anchor="t" anchorCtr="0" compatLnSpc="1"/>
          <a:lstStyle/>
          <a:p>
            <a:endParaRPr lang="zh-CN" altLang="en-US"/>
          </a:p>
        </p:txBody>
      </p:sp>
      <p:sp>
        <p:nvSpPr>
          <p:cNvPr id="28" name="TextBox 8"/>
          <p:cNvSpPr txBox="1"/>
          <p:nvPr/>
        </p:nvSpPr>
        <p:spPr>
          <a:xfrm>
            <a:off x="5293623" y="2240961"/>
            <a:ext cx="765589" cy="677104"/>
          </a:xfrm>
          <a:prstGeom prst="rect">
            <a:avLst/>
          </a:prstGeom>
          <a:noFill/>
        </p:spPr>
        <p:txBody>
          <a:bodyPr wrap="none" lIns="121917" tIns="60958" rIns="121917" bIns="60958" rtlCol="0">
            <a:spAutoFit/>
          </a:bodyPr>
          <a:lstStyle/>
          <a:p>
            <a:pPr algn="ctr"/>
            <a:r>
              <a:rPr lang="en-US" altLang="zh-CN" sz="3600" dirty="0">
                <a:solidFill>
                  <a:schemeClr val="accent1">
                    <a:lumMod val="60000"/>
                    <a:lumOff val="40000"/>
                  </a:schemeClr>
                </a:solidFill>
                <a:latin typeface="Kozuka Gothic Pr6N M" pitchFamily="34" charset="-128"/>
                <a:ea typeface="Kozuka Gothic Pr6N M" pitchFamily="34" charset="-128"/>
              </a:rPr>
              <a:t>01</a:t>
            </a:r>
            <a:endParaRPr lang="zh-CN" altLang="en-US" sz="3600" dirty="0">
              <a:solidFill>
                <a:schemeClr val="accent1">
                  <a:lumMod val="60000"/>
                  <a:lumOff val="40000"/>
                </a:schemeClr>
              </a:solidFill>
              <a:latin typeface="Kozuka Gothic Pr6N M" pitchFamily="34" charset="-128"/>
              <a:ea typeface="Kozuka Gothic Pr6N M" pitchFamily="34" charset="-128"/>
            </a:endParaRPr>
          </a:p>
        </p:txBody>
      </p:sp>
      <p:sp>
        <p:nvSpPr>
          <p:cNvPr id="29" name="TextBox 9"/>
          <p:cNvSpPr txBox="1"/>
          <p:nvPr/>
        </p:nvSpPr>
        <p:spPr>
          <a:xfrm>
            <a:off x="5856891" y="3445417"/>
            <a:ext cx="765588" cy="677104"/>
          </a:xfrm>
          <a:prstGeom prst="rect">
            <a:avLst/>
          </a:prstGeom>
          <a:noFill/>
        </p:spPr>
        <p:txBody>
          <a:bodyPr wrap="none" lIns="121917" tIns="60958" rIns="121917" bIns="60958" rtlCol="0">
            <a:spAutoFit/>
          </a:bodyPr>
          <a:lstStyle/>
          <a:p>
            <a:pPr algn="ctr"/>
            <a:r>
              <a:rPr lang="en-US" altLang="zh-CN" sz="3600" dirty="0">
                <a:solidFill>
                  <a:schemeClr val="accent2">
                    <a:lumMod val="60000"/>
                    <a:lumOff val="40000"/>
                  </a:schemeClr>
                </a:solidFill>
                <a:latin typeface="Kozuka Gothic Pr6N M" pitchFamily="34" charset="-128"/>
                <a:ea typeface="Kozuka Gothic Pr6N M" pitchFamily="34" charset="-128"/>
              </a:rPr>
              <a:t>02</a:t>
            </a:r>
            <a:endParaRPr lang="zh-CN" altLang="en-US" sz="3600" dirty="0">
              <a:solidFill>
                <a:schemeClr val="accent2">
                  <a:lumMod val="60000"/>
                  <a:lumOff val="40000"/>
                </a:schemeClr>
              </a:solidFill>
              <a:latin typeface="Kozuka Gothic Pr6N M" pitchFamily="34" charset="-128"/>
              <a:ea typeface="Kozuka Gothic Pr6N M" pitchFamily="34" charset="-128"/>
            </a:endParaRPr>
          </a:p>
        </p:txBody>
      </p:sp>
      <p:sp>
        <p:nvSpPr>
          <p:cNvPr id="30" name="TextBox 10"/>
          <p:cNvSpPr txBox="1"/>
          <p:nvPr/>
        </p:nvSpPr>
        <p:spPr>
          <a:xfrm>
            <a:off x="5192902" y="4674441"/>
            <a:ext cx="765589" cy="677104"/>
          </a:xfrm>
          <a:prstGeom prst="rect">
            <a:avLst/>
          </a:prstGeom>
          <a:noFill/>
        </p:spPr>
        <p:txBody>
          <a:bodyPr wrap="none" lIns="121917" tIns="60958" rIns="121917" bIns="60958" rtlCol="0">
            <a:spAutoFit/>
          </a:bodyPr>
          <a:lstStyle/>
          <a:p>
            <a:pPr algn="ctr"/>
            <a:r>
              <a:rPr lang="en-US" altLang="zh-CN" sz="3600" dirty="0">
                <a:solidFill>
                  <a:schemeClr val="bg1"/>
                </a:solidFill>
                <a:latin typeface="Kozuka Gothic Pr6N M" pitchFamily="34" charset="-128"/>
                <a:ea typeface="Kozuka Gothic Pr6N M" pitchFamily="34" charset="-128"/>
              </a:rPr>
              <a:t>03</a:t>
            </a:r>
            <a:endParaRPr lang="zh-CN" altLang="en-US" sz="3600" dirty="0">
              <a:solidFill>
                <a:schemeClr val="bg1"/>
              </a:solidFill>
              <a:latin typeface="Kozuka Gothic Pr6N M" pitchFamily="34" charset="-128"/>
              <a:ea typeface="Kozuka Gothic Pr6N M" pitchFamily="34" charset="-128"/>
            </a:endParaRPr>
          </a:p>
        </p:txBody>
      </p:sp>
      <p:sp>
        <p:nvSpPr>
          <p:cNvPr id="31" name="TextBox 11"/>
          <p:cNvSpPr txBox="1"/>
          <p:nvPr/>
        </p:nvSpPr>
        <p:spPr>
          <a:xfrm>
            <a:off x="3782416" y="4668628"/>
            <a:ext cx="765589" cy="677104"/>
          </a:xfrm>
          <a:prstGeom prst="rect">
            <a:avLst/>
          </a:prstGeom>
          <a:noFill/>
        </p:spPr>
        <p:txBody>
          <a:bodyPr wrap="none" lIns="121917" tIns="60958" rIns="121917" bIns="60958" rtlCol="0">
            <a:spAutoFit/>
          </a:bodyPr>
          <a:lstStyle/>
          <a:p>
            <a:pPr algn="ctr"/>
            <a:r>
              <a:rPr lang="en-US" altLang="zh-CN" sz="3600" dirty="0">
                <a:solidFill>
                  <a:schemeClr val="accent1">
                    <a:lumMod val="60000"/>
                    <a:lumOff val="40000"/>
                  </a:schemeClr>
                </a:solidFill>
                <a:latin typeface="Kozuka Gothic Pr6N M" pitchFamily="34" charset="-128"/>
                <a:ea typeface="Kozuka Gothic Pr6N M" pitchFamily="34" charset="-128"/>
              </a:rPr>
              <a:t>04</a:t>
            </a:r>
            <a:endParaRPr lang="zh-CN" altLang="en-US" sz="3600" dirty="0">
              <a:solidFill>
                <a:schemeClr val="accent1">
                  <a:lumMod val="60000"/>
                  <a:lumOff val="40000"/>
                </a:schemeClr>
              </a:solidFill>
              <a:latin typeface="Kozuka Gothic Pr6N M" pitchFamily="34" charset="-128"/>
              <a:ea typeface="Kozuka Gothic Pr6N M" pitchFamily="34" charset="-128"/>
            </a:endParaRPr>
          </a:p>
        </p:txBody>
      </p:sp>
      <p:sp>
        <p:nvSpPr>
          <p:cNvPr id="32" name="TextBox 12"/>
          <p:cNvSpPr txBox="1"/>
          <p:nvPr/>
        </p:nvSpPr>
        <p:spPr>
          <a:xfrm>
            <a:off x="3146026" y="3493533"/>
            <a:ext cx="765589" cy="677104"/>
          </a:xfrm>
          <a:prstGeom prst="rect">
            <a:avLst/>
          </a:prstGeom>
          <a:noFill/>
        </p:spPr>
        <p:txBody>
          <a:bodyPr wrap="none" lIns="121917" tIns="60958" rIns="121917" bIns="60958" rtlCol="0">
            <a:spAutoFit/>
          </a:bodyPr>
          <a:lstStyle/>
          <a:p>
            <a:pPr algn="ctr"/>
            <a:r>
              <a:rPr lang="en-US" altLang="zh-CN" sz="3600" dirty="0">
                <a:solidFill>
                  <a:schemeClr val="accent2">
                    <a:lumMod val="60000"/>
                    <a:lumOff val="40000"/>
                  </a:schemeClr>
                </a:solidFill>
                <a:latin typeface="Kozuka Gothic Pr6N M" pitchFamily="34" charset="-128"/>
                <a:ea typeface="Kozuka Gothic Pr6N M" pitchFamily="34" charset="-128"/>
              </a:rPr>
              <a:t>05</a:t>
            </a:r>
            <a:endParaRPr lang="zh-CN" altLang="en-US" sz="3600" dirty="0">
              <a:solidFill>
                <a:schemeClr val="accent2">
                  <a:lumMod val="60000"/>
                  <a:lumOff val="40000"/>
                </a:schemeClr>
              </a:solidFill>
              <a:latin typeface="Kozuka Gothic Pr6N M" pitchFamily="34" charset="-128"/>
              <a:ea typeface="Kozuka Gothic Pr6N M" pitchFamily="34" charset="-128"/>
            </a:endParaRPr>
          </a:p>
        </p:txBody>
      </p:sp>
      <p:sp>
        <p:nvSpPr>
          <p:cNvPr id="33" name="TextBox 13"/>
          <p:cNvSpPr txBox="1"/>
          <p:nvPr/>
        </p:nvSpPr>
        <p:spPr>
          <a:xfrm>
            <a:off x="3790565" y="2240961"/>
            <a:ext cx="765589" cy="677104"/>
          </a:xfrm>
          <a:prstGeom prst="rect">
            <a:avLst/>
          </a:prstGeom>
          <a:noFill/>
        </p:spPr>
        <p:txBody>
          <a:bodyPr wrap="none" lIns="121917" tIns="60958" rIns="121917" bIns="60958" rtlCol="0">
            <a:spAutoFit/>
          </a:bodyPr>
          <a:lstStyle/>
          <a:p>
            <a:pPr algn="ctr"/>
            <a:r>
              <a:rPr lang="en-US" altLang="zh-CN" sz="3600" dirty="0">
                <a:solidFill>
                  <a:schemeClr val="bg1"/>
                </a:solidFill>
                <a:latin typeface="Kozuka Gothic Pr6N M" pitchFamily="34" charset="-128"/>
                <a:ea typeface="Kozuka Gothic Pr6N M" pitchFamily="34" charset="-128"/>
              </a:rPr>
              <a:t>06</a:t>
            </a:r>
            <a:endParaRPr lang="zh-CN" altLang="en-US" sz="3600" dirty="0">
              <a:solidFill>
                <a:schemeClr val="bg1"/>
              </a:solidFill>
              <a:latin typeface="Kozuka Gothic Pr6N M" pitchFamily="34" charset="-128"/>
              <a:ea typeface="Kozuka Gothic Pr6N M" pitchFamily="34" charset="-128"/>
            </a:endParaRPr>
          </a:p>
        </p:txBody>
      </p:sp>
      <p:sp>
        <p:nvSpPr>
          <p:cNvPr id="35" name="Rectangle 13" descr="FD1DDF730CE4456e89755B07FE1653D0# #Rectangle 13"/>
          <p:cNvSpPr>
            <a:spLocks noChangeArrowheads="1"/>
          </p:cNvSpPr>
          <p:nvPr/>
        </p:nvSpPr>
        <p:spPr bwMode="auto">
          <a:xfrm>
            <a:off x="7263512" y="3567192"/>
            <a:ext cx="31683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400" b="1" dirty="0">
                <a:solidFill>
                  <a:schemeClr val="bg1"/>
                </a:solidFill>
                <a:sym typeface="+mn-ea"/>
              </a:rPr>
              <a:t>睡眠卫生</a:t>
            </a:r>
            <a:endParaRPr lang="zh-CN" altLang="en-US" sz="2400" b="1" dirty="0">
              <a:solidFill>
                <a:schemeClr val="bg1"/>
              </a:solidFill>
              <a:sym typeface="+mn-ea"/>
            </a:endParaRPr>
          </a:p>
        </p:txBody>
      </p:sp>
      <p:sp>
        <p:nvSpPr>
          <p:cNvPr id="37" name="Rectangle 13" descr="FD1DDF730CE4456e89755B07FE1653D0# #Rectangle 13"/>
          <p:cNvSpPr>
            <a:spLocks noChangeArrowheads="1"/>
          </p:cNvSpPr>
          <p:nvPr/>
        </p:nvSpPr>
        <p:spPr bwMode="auto">
          <a:xfrm>
            <a:off x="6569941" y="5218732"/>
            <a:ext cx="31683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400" b="1" dirty="0">
                <a:solidFill>
                  <a:schemeClr val="bg1"/>
                </a:solidFill>
                <a:sym typeface="+mn-ea"/>
              </a:rPr>
              <a:t>盥洗卫生</a:t>
            </a:r>
            <a:endParaRPr lang="zh-CN" altLang="en-US" sz="2400" b="1" dirty="0">
              <a:solidFill>
                <a:schemeClr val="bg1"/>
              </a:solidFill>
              <a:sym typeface="+mn-ea"/>
            </a:endParaRPr>
          </a:p>
        </p:txBody>
      </p:sp>
      <p:sp>
        <p:nvSpPr>
          <p:cNvPr id="39" name="Rectangle 13" descr="FD1DDF730CE4456e89755B07FE1653D0# #Rectangle 13"/>
          <p:cNvSpPr>
            <a:spLocks noChangeArrowheads="1"/>
          </p:cNvSpPr>
          <p:nvPr/>
        </p:nvSpPr>
        <p:spPr bwMode="auto">
          <a:xfrm>
            <a:off x="234665" y="2169144"/>
            <a:ext cx="31683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2400" b="1" dirty="0">
                <a:solidFill>
                  <a:schemeClr val="bg1"/>
                </a:solidFill>
                <a:sym typeface="+mn-ea"/>
              </a:rPr>
              <a:t>入园与离园</a:t>
            </a:r>
            <a:endParaRPr lang="zh-CN" altLang="en-US" sz="2400" b="1" dirty="0">
              <a:solidFill>
                <a:schemeClr val="bg1"/>
              </a:solidFill>
              <a:sym typeface="+mn-ea"/>
            </a:endParaRPr>
          </a:p>
        </p:txBody>
      </p:sp>
      <p:sp>
        <p:nvSpPr>
          <p:cNvPr id="41" name="Rectangle 13" descr="FD1DDF730CE4456e89755B07FE1653D0# #Rectangle 13"/>
          <p:cNvSpPr>
            <a:spLocks noChangeArrowheads="1"/>
          </p:cNvSpPr>
          <p:nvPr/>
        </p:nvSpPr>
        <p:spPr bwMode="auto">
          <a:xfrm>
            <a:off x="-117475" y="3726815"/>
            <a:ext cx="286321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2400" b="1" dirty="0">
                <a:solidFill>
                  <a:schemeClr val="bg1"/>
                </a:solidFill>
                <a:sym typeface="+mn-ea"/>
              </a:rPr>
              <a:t>户外活动卫生</a:t>
            </a:r>
            <a:endParaRPr lang="zh-CN" altLang="en-US" sz="2400" b="1" dirty="0">
              <a:solidFill>
                <a:schemeClr val="bg1"/>
              </a:solidFill>
              <a:sym typeface="+mn-ea"/>
            </a:endParaRPr>
          </a:p>
        </p:txBody>
      </p:sp>
      <p:sp>
        <p:nvSpPr>
          <p:cNvPr id="43" name="Rectangle 13" descr="FD1DDF730CE4456e89755B07FE1653D0# #Rectangle 13"/>
          <p:cNvSpPr>
            <a:spLocks noChangeArrowheads="1"/>
          </p:cNvSpPr>
          <p:nvPr/>
        </p:nvSpPr>
        <p:spPr bwMode="auto">
          <a:xfrm>
            <a:off x="107665" y="5218732"/>
            <a:ext cx="31683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2400" b="1" dirty="0">
                <a:solidFill>
                  <a:schemeClr val="bg1"/>
                </a:solidFill>
                <a:sym typeface="+mn-ea"/>
              </a:rPr>
              <a:t>如厕卫生</a:t>
            </a:r>
            <a:endParaRPr lang="zh-CN" altLang="en-US" sz="2400" b="1" dirty="0">
              <a:solidFill>
                <a:schemeClr val="bg1"/>
              </a:solidFill>
              <a:sym typeface="+mn-ea"/>
            </a:endParaRPr>
          </a:p>
        </p:txBody>
      </p:sp>
      <p:sp>
        <p:nvSpPr>
          <p:cNvPr id="48" name="文本框 47"/>
          <p:cNvSpPr txBox="1"/>
          <p:nvPr/>
        </p:nvSpPr>
        <p:spPr>
          <a:xfrm>
            <a:off x="1063371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5" name="组合 15"/>
          <p:cNvGrpSpPr/>
          <p:nvPr/>
        </p:nvGrpSpPr>
        <p:grpSpPr bwMode="auto">
          <a:xfrm>
            <a:off x="-16510" y="12700"/>
            <a:ext cx="5622290" cy="525780"/>
            <a:chOff x="6168776" y="1221671"/>
            <a:chExt cx="4455682" cy="606624"/>
          </a:xfrm>
        </p:grpSpPr>
        <p:sp>
          <p:nvSpPr>
            <p:cNvPr id="6" name="圆角矩形 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幼儿园保育活动卫生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anim calcmode="lin" valueType="num">
                                      <p:cBhvr>
                                        <p:cTn id="10" dur="500" fill="hold"/>
                                        <p:tgtEl>
                                          <p:spTgt spid="22"/>
                                        </p:tgtEl>
                                        <p:attrNameLst>
                                          <p:attrName>ppt_x</p:attrName>
                                        </p:attrNameLst>
                                      </p:cBhvr>
                                      <p:tavLst>
                                        <p:tav tm="0">
                                          <p:val>
                                            <p:fltVal val="0.5"/>
                                          </p:val>
                                        </p:tav>
                                        <p:tav tm="100000">
                                          <p:val>
                                            <p:strVal val="#ppt_x"/>
                                          </p:val>
                                        </p:tav>
                                      </p:tavLst>
                                    </p:anim>
                                    <p:anim calcmode="lin" valueType="num">
                                      <p:cBhvr>
                                        <p:cTn id="11" dur="500" fill="hold"/>
                                        <p:tgtEl>
                                          <p:spTgt spid="2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anim calcmode="lin" valueType="num">
                                      <p:cBhvr>
                                        <p:cTn id="17" dur="500" fill="hold"/>
                                        <p:tgtEl>
                                          <p:spTgt spid="28"/>
                                        </p:tgtEl>
                                        <p:attrNameLst>
                                          <p:attrName>ppt_x</p:attrName>
                                        </p:attrNameLst>
                                      </p:cBhvr>
                                      <p:tavLst>
                                        <p:tav tm="0">
                                          <p:val>
                                            <p:fltVal val="0.5"/>
                                          </p:val>
                                        </p:tav>
                                        <p:tav tm="100000">
                                          <p:val>
                                            <p:strVal val="#ppt_x"/>
                                          </p:val>
                                        </p:tav>
                                      </p:tavLst>
                                    </p:anim>
                                    <p:anim calcmode="lin" valueType="num">
                                      <p:cBhvr>
                                        <p:cTn id="18" dur="500" fill="hold"/>
                                        <p:tgtEl>
                                          <p:spTgt spid="28"/>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fltVal val="0.5"/>
                                          </p:val>
                                        </p:tav>
                                        <p:tav tm="100000">
                                          <p:val>
                                            <p:strVal val="#ppt_x"/>
                                          </p:val>
                                        </p:tav>
                                      </p:tavLst>
                                    </p:anim>
                                    <p:anim calcmode="lin" valueType="num">
                                      <p:cBhvr>
                                        <p:cTn id="25" dur="50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anim calcmode="lin" valueType="num">
                                      <p:cBhvr>
                                        <p:cTn id="45" dur="500" fill="hold"/>
                                        <p:tgtEl>
                                          <p:spTgt spid="30"/>
                                        </p:tgtEl>
                                        <p:attrNameLst>
                                          <p:attrName>ppt_x</p:attrName>
                                        </p:attrNameLst>
                                      </p:cBhvr>
                                      <p:tavLst>
                                        <p:tav tm="0">
                                          <p:val>
                                            <p:fltVal val="0.5"/>
                                          </p:val>
                                        </p:tav>
                                        <p:tav tm="100000">
                                          <p:val>
                                            <p:strVal val="#ppt_x"/>
                                          </p:val>
                                        </p:tav>
                                      </p:tavLst>
                                    </p:anim>
                                    <p:anim calcmode="lin" valueType="num">
                                      <p:cBhvr>
                                        <p:cTn id="46" dur="500" fill="hold"/>
                                        <p:tgtEl>
                                          <p:spTgt spid="3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anim calcmode="lin" valueType="num">
                                      <p:cBhvr>
                                        <p:cTn id="52" dur="500" fill="hold"/>
                                        <p:tgtEl>
                                          <p:spTgt spid="23"/>
                                        </p:tgtEl>
                                        <p:attrNameLst>
                                          <p:attrName>ppt_x</p:attrName>
                                        </p:attrNameLst>
                                      </p:cBhvr>
                                      <p:tavLst>
                                        <p:tav tm="0">
                                          <p:val>
                                            <p:fltVal val="0.5"/>
                                          </p:val>
                                        </p:tav>
                                        <p:tav tm="100000">
                                          <p:val>
                                            <p:strVal val="#ppt_x"/>
                                          </p:val>
                                        </p:tav>
                                      </p:tavLst>
                                    </p:anim>
                                    <p:anim calcmode="lin" valueType="num">
                                      <p:cBhvr>
                                        <p:cTn id="53" dur="500" fill="hold"/>
                                        <p:tgtEl>
                                          <p:spTgt spid="23"/>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fltVal val="0.5"/>
                                          </p:val>
                                        </p:tav>
                                        <p:tav tm="100000">
                                          <p:val>
                                            <p:strVal val="#ppt_x"/>
                                          </p:val>
                                        </p:tav>
                                      </p:tavLst>
                                    </p:anim>
                                    <p:anim calcmode="lin" valueType="num">
                                      <p:cBhvr>
                                        <p:cTn id="60" dur="500" fill="hold"/>
                                        <p:tgtEl>
                                          <p:spTgt spid="31"/>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fltVal val="0.5"/>
                                          </p:val>
                                        </p:tav>
                                        <p:tav tm="100000">
                                          <p:val>
                                            <p:strVal val="#ppt_x"/>
                                          </p:val>
                                        </p:tav>
                                      </p:tavLst>
                                    </p:anim>
                                    <p:anim calcmode="lin" valueType="num">
                                      <p:cBhvr>
                                        <p:cTn id="67" dur="500" fill="hold"/>
                                        <p:tgtEl>
                                          <p:spTgt spid="26"/>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fltVal val="0"/>
                                          </p:val>
                                        </p:tav>
                                        <p:tav tm="100000">
                                          <p:val>
                                            <p:strVal val="#ppt_h"/>
                                          </p:val>
                                        </p:tav>
                                      </p:tavLst>
                                    </p:anim>
                                    <p:animEffect transition="in" filter="fade">
                                      <p:cBhvr>
                                        <p:cTn id="72" dur="500"/>
                                        <p:tgtEl>
                                          <p:spTgt spid="32"/>
                                        </p:tgtEl>
                                      </p:cBhvr>
                                    </p:animEffect>
                                    <p:anim calcmode="lin" valueType="num">
                                      <p:cBhvr>
                                        <p:cTn id="73" dur="500" fill="hold"/>
                                        <p:tgtEl>
                                          <p:spTgt spid="32"/>
                                        </p:tgtEl>
                                        <p:attrNameLst>
                                          <p:attrName>ppt_x</p:attrName>
                                        </p:attrNameLst>
                                      </p:cBhvr>
                                      <p:tavLst>
                                        <p:tav tm="0">
                                          <p:val>
                                            <p:fltVal val="0.5"/>
                                          </p:val>
                                        </p:tav>
                                        <p:tav tm="100000">
                                          <p:val>
                                            <p:strVal val="#ppt_x"/>
                                          </p:val>
                                        </p:tav>
                                      </p:tavLst>
                                    </p:anim>
                                    <p:anim calcmode="lin" valueType="num">
                                      <p:cBhvr>
                                        <p:cTn id="74" dur="500" fill="hold"/>
                                        <p:tgtEl>
                                          <p:spTgt spid="32"/>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100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100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Effect transition="in" filter="fade">
                                      <p:cBhvr>
                                        <p:cTn id="86" dur="500"/>
                                        <p:tgtEl>
                                          <p:spTgt spid="33"/>
                                        </p:tgtEl>
                                      </p:cBhvr>
                                    </p:animEffect>
                                    <p:anim calcmode="lin" valueType="num">
                                      <p:cBhvr>
                                        <p:cTn id="87" dur="500" fill="hold"/>
                                        <p:tgtEl>
                                          <p:spTgt spid="33"/>
                                        </p:tgtEl>
                                        <p:attrNameLst>
                                          <p:attrName>ppt_x</p:attrName>
                                        </p:attrNameLst>
                                      </p:cBhvr>
                                      <p:tavLst>
                                        <p:tav tm="0">
                                          <p:val>
                                            <p:fltVal val="0.5"/>
                                          </p:val>
                                        </p:tav>
                                        <p:tav tm="100000">
                                          <p:val>
                                            <p:strVal val="#ppt_x"/>
                                          </p:val>
                                        </p:tav>
                                      </p:tavLst>
                                    </p:anim>
                                    <p:anim calcmode="lin" valueType="num">
                                      <p:cBhvr>
                                        <p:cTn id="88" dur="500" fill="hold"/>
                                        <p:tgtEl>
                                          <p:spTgt spid="33"/>
                                        </p:tgtEl>
                                        <p:attrNameLst>
                                          <p:attrName>ppt_y</p:attrName>
                                        </p:attrNameLst>
                                      </p:cBhvr>
                                      <p:tavLst>
                                        <p:tav tm="0">
                                          <p:val>
                                            <p:fltVal val="0.5"/>
                                          </p:val>
                                        </p:tav>
                                        <p:tav tm="100000">
                                          <p:val>
                                            <p:strVal val="#ppt_y"/>
                                          </p:val>
                                        </p:tav>
                                      </p:tavLst>
                                    </p:anim>
                                  </p:childTnLst>
                                </p:cTn>
                              </p:par>
                              <p:par>
                                <p:cTn id="89" presetID="22" presetClass="entr" presetSubtype="8"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cTn>
                              </p:par>
                              <p:par>
                                <p:cTn id="92" presetID="22" presetClass="entr" presetSubtype="8" fill="hold" grpId="0" nodeType="withEffect">
                                  <p:stCondLst>
                                    <p:cond delay="200"/>
                                  </p:stCondLst>
                                  <p:childTnLst>
                                    <p:set>
                                      <p:cBhvr>
                                        <p:cTn id="93" dur="1" fill="hold">
                                          <p:stCondLst>
                                            <p:cond delay="0"/>
                                          </p:stCondLst>
                                        </p:cTn>
                                        <p:tgtEl>
                                          <p:spTgt spid="35"/>
                                        </p:tgtEl>
                                        <p:attrNameLst>
                                          <p:attrName>style.visibility</p:attrName>
                                        </p:attrNameLst>
                                      </p:cBhvr>
                                      <p:to>
                                        <p:strVal val="visible"/>
                                      </p:to>
                                    </p:set>
                                    <p:animEffect transition="in" filter="wipe(left)">
                                      <p:cBhvr>
                                        <p:cTn id="94" dur="500"/>
                                        <p:tgtEl>
                                          <p:spTgt spid="35"/>
                                        </p:tgtEl>
                                      </p:cBhvr>
                                    </p:animEffect>
                                  </p:childTnLst>
                                </p:cTn>
                              </p:par>
                              <p:par>
                                <p:cTn id="95" presetID="22" presetClass="entr" presetSubtype="8" fill="hold" grpId="0" nodeType="withEffect">
                                  <p:stCondLst>
                                    <p:cond delay="40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par>
                                <p:cTn id="98" presetID="22" presetClass="entr" presetSubtype="2" fill="hold" grpId="0" nodeType="withEffect">
                                  <p:stCondLst>
                                    <p:cond delay="600"/>
                                  </p:stCondLst>
                                  <p:childTnLst>
                                    <p:set>
                                      <p:cBhvr>
                                        <p:cTn id="99" dur="1" fill="hold">
                                          <p:stCondLst>
                                            <p:cond delay="0"/>
                                          </p:stCondLst>
                                        </p:cTn>
                                        <p:tgtEl>
                                          <p:spTgt spid="43"/>
                                        </p:tgtEl>
                                        <p:attrNameLst>
                                          <p:attrName>style.visibility</p:attrName>
                                        </p:attrNameLst>
                                      </p:cBhvr>
                                      <p:to>
                                        <p:strVal val="visible"/>
                                      </p:to>
                                    </p:set>
                                    <p:animEffect transition="in" filter="wipe(right)">
                                      <p:cBhvr>
                                        <p:cTn id="100" dur="500"/>
                                        <p:tgtEl>
                                          <p:spTgt spid="43"/>
                                        </p:tgtEl>
                                      </p:cBhvr>
                                    </p:animEffect>
                                  </p:childTnLst>
                                </p:cTn>
                              </p:par>
                              <p:par>
                                <p:cTn id="101" presetID="22" presetClass="entr" presetSubtype="2" fill="hold" grpId="0" nodeType="withEffect">
                                  <p:stCondLst>
                                    <p:cond delay="800"/>
                                  </p:stCondLst>
                                  <p:childTnLst>
                                    <p:set>
                                      <p:cBhvr>
                                        <p:cTn id="102" dur="1" fill="hold">
                                          <p:stCondLst>
                                            <p:cond delay="0"/>
                                          </p:stCondLst>
                                        </p:cTn>
                                        <p:tgtEl>
                                          <p:spTgt spid="41"/>
                                        </p:tgtEl>
                                        <p:attrNameLst>
                                          <p:attrName>style.visibility</p:attrName>
                                        </p:attrNameLst>
                                      </p:cBhvr>
                                      <p:to>
                                        <p:strVal val="visible"/>
                                      </p:to>
                                    </p:set>
                                    <p:animEffect transition="in" filter="wipe(right)">
                                      <p:cBhvr>
                                        <p:cTn id="103" dur="500"/>
                                        <p:tgtEl>
                                          <p:spTgt spid="41"/>
                                        </p:tgtEl>
                                      </p:cBhvr>
                                    </p:animEffect>
                                  </p:childTnLst>
                                </p:cTn>
                              </p:par>
                              <p:par>
                                <p:cTn id="104" presetID="22" presetClass="entr" presetSubtype="2" fill="hold" grpId="0" nodeType="withEffect">
                                  <p:stCondLst>
                                    <p:cond delay="1000"/>
                                  </p:stCondLst>
                                  <p:childTnLst>
                                    <p:set>
                                      <p:cBhvr>
                                        <p:cTn id="105" dur="1" fill="hold">
                                          <p:stCondLst>
                                            <p:cond delay="0"/>
                                          </p:stCondLst>
                                        </p:cTn>
                                        <p:tgtEl>
                                          <p:spTgt spid="39"/>
                                        </p:tgtEl>
                                        <p:attrNameLst>
                                          <p:attrName>style.visibility</p:attrName>
                                        </p:attrNameLst>
                                      </p:cBhvr>
                                      <p:to>
                                        <p:strVal val="visible"/>
                                      </p:to>
                                    </p:set>
                                    <p:animEffect transition="in" filter="wipe(right)">
                                      <p:cBhvr>
                                        <p:cTn id="106" dur="500"/>
                                        <p:tgtEl>
                                          <p:spTgt spid="39"/>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down)">
                                      <p:cBhvr>
                                        <p:cTn id="111" dur="75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8" fill="hold" nodeType="clickEffect">
                                  <p:stCondLst>
                                    <p:cond delay="0"/>
                                  </p:stCondLst>
                                  <p:childTnLst>
                                    <p:set>
                                      <p:cBhvr>
                                        <p:cTn id="115" dur="1" fill="hold">
                                          <p:stCondLst>
                                            <p:cond delay="0"/>
                                          </p:stCondLst>
                                        </p:cTn>
                                        <p:tgtEl>
                                          <p:spTgt spid="5"/>
                                        </p:tgtEl>
                                        <p:attrNameLst>
                                          <p:attrName>style.visibility</p:attrName>
                                        </p:attrNameLst>
                                      </p:cBhvr>
                                      <p:to>
                                        <p:strVal val="visible"/>
                                      </p:to>
                                    </p:set>
                                    <p:anim calcmode="lin" valueType="num">
                                      <p:cBhvr additive="base">
                                        <p:cTn id="116" dur="500" fill="hold"/>
                                        <p:tgtEl>
                                          <p:spTgt spid="5"/>
                                        </p:tgtEl>
                                        <p:attrNameLst>
                                          <p:attrName>ppt_x</p:attrName>
                                        </p:attrNameLst>
                                      </p:cBhvr>
                                      <p:tavLst>
                                        <p:tav tm="0">
                                          <p:val>
                                            <p:strVal val="0-#ppt_w/2"/>
                                          </p:val>
                                        </p:tav>
                                        <p:tav tm="100000">
                                          <p:val>
                                            <p:strVal val="#ppt_x"/>
                                          </p:val>
                                        </p:tav>
                                      </p:tavLst>
                                    </p:anim>
                                    <p:anim calcmode="lin" valueType="num">
                                      <p:cBhvr additive="base">
                                        <p:cTn id="1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ldLvl="0" animBg="1"/>
      <p:bldP spid="23" grpId="0" bldLvl="0" animBg="1"/>
      <p:bldP spid="24" grpId="0" bldLvl="0" animBg="1"/>
      <p:bldP spid="25" grpId="0" bldLvl="0" animBg="1"/>
      <p:bldP spid="26" grpId="0" bldLvl="0" animBg="1"/>
      <p:bldP spid="27" grpId="0" bldLvl="0" animBg="1"/>
      <p:bldP spid="28" grpId="0"/>
      <p:bldP spid="29" grpId="0"/>
      <p:bldP spid="30" grpId="0"/>
      <p:bldP spid="31" grpId="0"/>
      <p:bldP spid="32" grpId="0"/>
      <p:bldP spid="33" grpId="0"/>
      <p:bldP spid="35" grpId="0"/>
      <p:bldP spid="37" grpId="0"/>
      <p:bldP spid="39" grpId="0"/>
      <p:bldP spid="41" grpId="0"/>
      <p:bldP spid="43"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五边形 7"/>
          <p:cNvSpPr/>
          <p:nvPr/>
        </p:nvSpPr>
        <p:spPr>
          <a:xfrm>
            <a:off x="279493" y="1664483"/>
            <a:ext cx="2810968" cy="864096"/>
          </a:xfrm>
          <a:prstGeom prst="homePlat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 name="五边形 8"/>
          <p:cNvSpPr/>
          <p:nvPr/>
        </p:nvSpPr>
        <p:spPr>
          <a:xfrm>
            <a:off x="266793" y="2633069"/>
            <a:ext cx="2810968" cy="864096"/>
          </a:xfrm>
          <a:prstGeom prst="homePlat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五边形 9"/>
          <p:cNvSpPr/>
          <p:nvPr/>
        </p:nvSpPr>
        <p:spPr>
          <a:xfrm>
            <a:off x="254093" y="3629596"/>
            <a:ext cx="2810968" cy="864096"/>
          </a:xfrm>
          <a:prstGeom prst="homePlat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五边形 10"/>
          <p:cNvSpPr/>
          <p:nvPr/>
        </p:nvSpPr>
        <p:spPr>
          <a:xfrm>
            <a:off x="254093" y="4613423"/>
            <a:ext cx="2810968" cy="864096"/>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2" name="组合 11"/>
          <p:cNvGrpSpPr/>
          <p:nvPr/>
        </p:nvGrpSpPr>
        <p:grpSpPr>
          <a:xfrm>
            <a:off x="2719070" y="1649095"/>
            <a:ext cx="5817235" cy="879626"/>
            <a:chOff x="3372669" y="1383617"/>
            <a:chExt cx="5062653" cy="659966"/>
          </a:xfrm>
          <a:solidFill>
            <a:srgbClr val="92D050"/>
          </a:solidFill>
        </p:grpSpPr>
        <p:sp>
          <p:nvSpPr>
            <p:cNvPr id="13" name="矩形 17"/>
            <p:cNvSpPr/>
            <p:nvPr/>
          </p:nvSpPr>
          <p:spPr>
            <a:xfrm>
              <a:off x="3372669" y="138361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815819" y="1420415"/>
              <a:ext cx="4176464" cy="623168"/>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bg1"/>
                  </a:solidFill>
                </a:rPr>
                <a:t>全日制幼儿园每天应安排一餐两点（午餐及上、下午各一次餐点）</a:t>
              </a:r>
              <a:r>
                <a:rPr lang="zh-CN" altLang="en-US" sz="1400" dirty="0">
                  <a:solidFill>
                    <a:schemeClr val="bg1"/>
                  </a:solidFill>
                </a:rPr>
                <a:t>。</a:t>
              </a:r>
              <a:endParaRPr lang="zh-CN" altLang="en-US" sz="1400" dirty="0">
                <a:solidFill>
                  <a:schemeClr val="bg1"/>
                </a:solidFill>
              </a:endParaRPr>
            </a:p>
          </p:txBody>
        </p:sp>
      </p:grpSp>
      <p:sp>
        <p:nvSpPr>
          <p:cNvPr id="15" name="TextBox 14"/>
          <p:cNvSpPr txBox="1"/>
          <p:nvPr/>
        </p:nvSpPr>
        <p:spPr>
          <a:xfrm>
            <a:off x="696047" y="1990408"/>
            <a:ext cx="1640128"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en-US" altLang="zh-CN" dirty="0">
                <a:solidFill>
                  <a:schemeClr val="bg1"/>
                </a:solidFill>
                <a:sym typeface="+mn-ea"/>
              </a:rPr>
              <a:t>1</a:t>
            </a:r>
            <a:endParaRPr lang="en-US" altLang="zh-CN" dirty="0">
              <a:solidFill>
                <a:schemeClr val="bg1"/>
              </a:solidFill>
              <a:sym typeface="+mn-ea"/>
            </a:endParaRPr>
          </a:p>
        </p:txBody>
      </p:sp>
      <p:sp>
        <p:nvSpPr>
          <p:cNvPr id="16" name="TextBox 15"/>
          <p:cNvSpPr txBox="1"/>
          <p:nvPr/>
        </p:nvSpPr>
        <p:spPr>
          <a:xfrm>
            <a:off x="746847" y="2758333"/>
            <a:ext cx="1640128"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en-US" altLang="zh-CN" dirty="0">
                <a:solidFill>
                  <a:schemeClr val="bg1"/>
                </a:solidFill>
                <a:sym typeface="+mn-ea"/>
              </a:rPr>
              <a:t>2</a:t>
            </a:r>
            <a:endParaRPr lang="en-US" altLang="zh-CN" dirty="0">
              <a:solidFill>
                <a:schemeClr val="bg1"/>
              </a:solidFill>
              <a:sym typeface="+mn-ea"/>
            </a:endParaRPr>
          </a:p>
        </p:txBody>
      </p:sp>
      <p:sp>
        <p:nvSpPr>
          <p:cNvPr id="17" name="TextBox 16"/>
          <p:cNvSpPr txBox="1"/>
          <p:nvPr/>
        </p:nvSpPr>
        <p:spPr>
          <a:xfrm>
            <a:off x="746847" y="3995525"/>
            <a:ext cx="1640128"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en-US" altLang="zh-CN" dirty="0">
                <a:solidFill>
                  <a:schemeClr val="bg1"/>
                </a:solidFill>
                <a:sym typeface="+mn-ea"/>
              </a:rPr>
              <a:t>3</a:t>
            </a:r>
            <a:endParaRPr lang="en-US" altLang="zh-CN" dirty="0">
              <a:solidFill>
                <a:schemeClr val="bg1"/>
              </a:solidFill>
              <a:sym typeface="+mn-ea"/>
            </a:endParaRPr>
          </a:p>
        </p:txBody>
      </p:sp>
      <p:sp>
        <p:nvSpPr>
          <p:cNvPr id="18" name="TextBox 17"/>
          <p:cNvSpPr txBox="1"/>
          <p:nvPr/>
        </p:nvSpPr>
        <p:spPr>
          <a:xfrm>
            <a:off x="746847" y="4852986"/>
            <a:ext cx="1640128"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en-US" altLang="zh-CN" dirty="0">
                <a:solidFill>
                  <a:schemeClr val="bg1"/>
                </a:solidFill>
                <a:sym typeface="+mn-ea"/>
              </a:rPr>
              <a:t>4</a:t>
            </a:r>
            <a:endParaRPr lang="en-US" altLang="zh-CN" dirty="0">
              <a:solidFill>
                <a:schemeClr val="bg1"/>
              </a:solidFill>
              <a:sym typeface="+mn-ea"/>
            </a:endParaRPr>
          </a:p>
        </p:txBody>
      </p:sp>
      <p:grpSp>
        <p:nvGrpSpPr>
          <p:cNvPr id="19" name="组合 18"/>
          <p:cNvGrpSpPr/>
          <p:nvPr/>
        </p:nvGrpSpPr>
        <p:grpSpPr>
          <a:xfrm>
            <a:off x="2693493" y="2633069"/>
            <a:ext cx="6750204" cy="864828"/>
            <a:chOff x="3363144" y="2140537"/>
            <a:chExt cx="5062653" cy="648621"/>
          </a:xfrm>
          <a:solidFill>
            <a:srgbClr val="92D050"/>
          </a:solidFill>
        </p:grpSpPr>
        <p:sp>
          <p:nvSpPr>
            <p:cNvPr id="20" name="矩形 17"/>
            <p:cNvSpPr/>
            <p:nvPr/>
          </p:nvSpPr>
          <p:spPr>
            <a:xfrm>
              <a:off x="3363144" y="214053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731047" y="2166223"/>
              <a:ext cx="4176464" cy="622935"/>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bg1"/>
                  </a:solidFill>
                </a:rPr>
                <a:t>进餐前后不做剧烈运动，饭前半小时内，教师可组织幼儿进行一些安静的游戏。</a:t>
              </a:r>
              <a:endParaRPr lang="zh-CN" altLang="en-US" sz="1800" dirty="0">
                <a:solidFill>
                  <a:schemeClr val="bg1"/>
                </a:solidFill>
              </a:endParaRPr>
            </a:p>
          </p:txBody>
        </p:sp>
      </p:grpSp>
      <p:grpSp>
        <p:nvGrpSpPr>
          <p:cNvPr id="22" name="组合 21"/>
          <p:cNvGrpSpPr/>
          <p:nvPr/>
        </p:nvGrpSpPr>
        <p:grpSpPr>
          <a:xfrm>
            <a:off x="2748280" y="3582035"/>
            <a:ext cx="7698740" cy="864235"/>
            <a:chOff x="3404102" y="2860786"/>
            <a:chExt cx="5062653" cy="648072"/>
          </a:xfrm>
          <a:solidFill>
            <a:srgbClr val="92D050"/>
          </a:solidFill>
        </p:grpSpPr>
        <p:sp>
          <p:nvSpPr>
            <p:cNvPr id="23" name="矩形 17"/>
            <p:cNvSpPr/>
            <p:nvPr/>
          </p:nvSpPr>
          <p:spPr>
            <a:xfrm>
              <a:off x="3404102" y="2860786"/>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826318" y="2872990"/>
              <a:ext cx="4176464" cy="622835"/>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bg1"/>
                  </a:solidFill>
                  <a:sym typeface="+mn-ea"/>
                </a:rPr>
                <a:t>按时开饭，幼儿进餐时间不应少于 30 分钟，帮助幼儿养成定点、定时、定量进餐的习惯，两餐间隔时间以 3～4 小时为宜。</a:t>
              </a:r>
              <a:endParaRPr lang="zh-CN" altLang="en-US" sz="1800" dirty="0">
                <a:solidFill>
                  <a:schemeClr val="bg1"/>
                </a:solidFill>
                <a:sym typeface="+mn-ea"/>
              </a:endParaRPr>
            </a:p>
          </p:txBody>
        </p:sp>
      </p:grpSp>
      <p:grpSp>
        <p:nvGrpSpPr>
          <p:cNvPr id="25" name="组合 24"/>
          <p:cNvGrpSpPr/>
          <p:nvPr/>
        </p:nvGrpSpPr>
        <p:grpSpPr>
          <a:xfrm>
            <a:off x="2719070" y="4613275"/>
            <a:ext cx="8507095" cy="864235"/>
            <a:chOff x="3363144" y="3654377"/>
            <a:chExt cx="5062653" cy="648072"/>
          </a:xfrm>
          <a:solidFill>
            <a:srgbClr val="92D050"/>
          </a:solidFill>
        </p:grpSpPr>
        <p:sp>
          <p:nvSpPr>
            <p:cNvPr id="26" name="矩形 17"/>
            <p:cNvSpPr/>
            <p:nvPr/>
          </p:nvSpPr>
          <p:spPr>
            <a:xfrm>
              <a:off x="3363144" y="365437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885828" y="3919775"/>
              <a:ext cx="4176464" cy="143804"/>
            </a:xfrm>
            <a:prstGeom prst="rect">
              <a:avLst/>
            </a:prstGeom>
            <a:grp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bg1"/>
                  </a:solidFill>
                </a:rPr>
                <a:t>创设愉快、安静的进餐环境，保证幼儿每餐吃饱。</a:t>
              </a:r>
              <a:endParaRPr lang="zh-CN" altLang="en-US" sz="1800" dirty="0">
                <a:solidFill>
                  <a:schemeClr val="bg1"/>
                </a:solidFill>
              </a:endParaRPr>
            </a:p>
          </p:txBody>
        </p:sp>
      </p:grpSp>
      <p:sp>
        <p:nvSpPr>
          <p:cNvPr id="28" name="标题 1"/>
          <p:cNvSpPr txBox="1"/>
          <p:nvPr/>
        </p:nvSpPr>
        <p:spPr bwMode="auto">
          <a:xfrm>
            <a:off x="335856" y="2716168"/>
            <a:ext cx="672075" cy="104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21917" tIns="60958" rIns="121917" bIns="60958" numCol="1" anchor="ctr" anchorCtr="0" compatLnSpc="1"/>
          <a:lstStyle>
            <a:lvl1pPr algn="l" rtl="0" fontAlgn="base">
              <a:spcBef>
                <a:spcPct val="0"/>
              </a:spcBef>
              <a:spcAft>
                <a:spcPct val="0"/>
              </a:spcAft>
              <a:defRPr sz="1600" b="0" kern="1200">
                <a:solidFill>
                  <a:schemeClr val="bg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endParaRPr lang="zh-CN" altLang="en-US" sz="3200" b="1" dirty="0"/>
          </a:p>
        </p:txBody>
      </p:sp>
      <p:sp>
        <p:nvSpPr>
          <p:cNvPr id="32" name="文本框 31"/>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sp>
        <p:nvSpPr>
          <p:cNvPr id="4" name="五边形 3"/>
          <p:cNvSpPr/>
          <p:nvPr/>
        </p:nvSpPr>
        <p:spPr>
          <a:xfrm>
            <a:off x="254093" y="5515123"/>
            <a:ext cx="2810968" cy="864096"/>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sp>
        <p:nvSpPr>
          <p:cNvPr id="5" name="矩形 17"/>
          <p:cNvSpPr/>
          <p:nvPr/>
        </p:nvSpPr>
        <p:spPr>
          <a:xfrm>
            <a:off x="2693493" y="5515123"/>
            <a:ext cx="6750204" cy="864096"/>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TextBox 26"/>
          <p:cNvSpPr txBox="1"/>
          <p:nvPr/>
        </p:nvSpPr>
        <p:spPr>
          <a:xfrm>
            <a:off x="3077845" y="5665470"/>
            <a:ext cx="8867775" cy="830580"/>
          </a:xfrm>
          <a:prstGeom prst="rect">
            <a:avLst/>
          </a:prstGeom>
          <a:solidFill>
            <a:srgbClr val="92D050"/>
          </a:solid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bg1"/>
                </a:solidFill>
              </a:rPr>
              <a:t>培养幼儿养成良好的饮食卫生习惯，如饭前用肥皂洗手，饭后漱口，吃饭时保持桌面、地面清洁，不挑食，不偏食，多喝白开水，少喝饮料，细嚼慢咽等。</a:t>
            </a:r>
            <a:endParaRPr lang="zh-CN" altLang="en-US" sz="1800" dirty="0">
              <a:solidFill>
                <a:schemeClr val="bg1"/>
              </a:solidFill>
            </a:endParaRPr>
          </a:p>
        </p:txBody>
      </p:sp>
      <p:sp>
        <p:nvSpPr>
          <p:cNvPr id="33" name="TextBox 17"/>
          <p:cNvSpPr txBox="1"/>
          <p:nvPr/>
        </p:nvSpPr>
        <p:spPr>
          <a:xfrm>
            <a:off x="696047" y="5767386"/>
            <a:ext cx="1640128" cy="307340"/>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marL="0" indent="0">
              <a:buNone/>
            </a:pPr>
            <a:r>
              <a:rPr lang="en-US" altLang="zh-CN" dirty="0">
                <a:solidFill>
                  <a:schemeClr val="bg1"/>
                </a:solidFill>
                <a:sym typeface="+mn-ea"/>
              </a:rPr>
              <a:t>          5</a:t>
            </a:r>
            <a:endParaRPr lang="en-US" altLang="zh-CN" dirty="0">
              <a:solidFill>
                <a:schemeClr val="bg1"/>
              </a:solidFill>
              <a:sym typeface="+mn-ea"/>
            </a:endParaRPr>
          </a:p>
        </p:txBody>
      </p:sp>
      <p:grpSp>
        <p:nvGrpSpPr>
          <p:cNvPr id="35" name="组合 15"/>
          <p:cNvGrpSpPr/>
          <p:nvPr/>
        </p:nvGrpSpPr>
        <p:grpSpPr bwMode="auto">
          <a:xfrm>
            <a:off x="-2540" y="52070"/>
            <a:ext cx="5622290" cy="525780"/>
            <a:chOff x="6168776" y="1221671"/>
            <a:chExt cx="4455682" cy="606624"/>
          </a:xfrm>
        </p:grpSpPr>
        <p:sp>
          <p:nvSpPr>
            <p:cNvPr id="36" name="圆角矩形 3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幼儿园保育活动卫生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3" name="文本框 2"/>
          <p:cNvSpPr txBox="1"/>
          <p:nvPr/>
        </p:nvSpPr>
        <p:spPr>
          <a:xfrm>
            <a:off x="227965" y="779145"/>
            <a:ext cx="3251200" cy="583565"/>
          </a:xfrm>
          <a:prstGeom prst="rect">
            <a:avLst/>
          </a:prstGeom>
          <a:noFill/>
        </p:spPr>
        <p:txBody>
          <a:bodyPr wrap="square" rtlCol="0" anchor="t">
            <a:spAutoFit/>
          </a:bodyPr>
          <a:p>
            <a:r>
              <a:rPr lang="zh-CN" altLang="en-US" sz="3200">
                <a:solidFill>
                  <a:schemeClr val="bg1"/>
                </a:solidFill>
                <a:latin typeface="微软雅黑" panose="020B0503020204020204" pitchFamily="34" charset="-122"/>
                <a:ea typeface="微软雅黑" panose="020B0503020204020204" pitchFamily="34" charset="-122"/>
              </a:rPr>
              <a:t>一、进餐卫生</a:t>
            </a:r>
            <a:endParaRPr lang="zh-CN" altLang="en-US" sz="3200">
              <a:solidFill>
                <a:schemeClr val="bg1"/>
              </a:solidFill>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1"/>
          <a:stretch>
            <a:fillRect/>
          </a:stretch>
        </p:blipFill>
        <p:spPr>
          <a:xfrm>
            <a:off x="8397875" y="-61595"/>
            <a:ext cx="3809365" cy="269494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down)">
                                      <p:cBhvr>
                                        <p:cTn id="65" dur="750"/>
                                        <p:tgtEl>
                                          <p:spTgt spid="32"/>
                                        </p:tgtEl>
                                      </p:cBhvr>
                                    </p:animEffect>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0-#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5" grpId="0"/>
      <p:bldP spid="16" grpId="0"/>
      <p:bldP spid="17" grpId="0"/>
      <p:bldP spid="18" grpId="0"/>
      <p:bldP spid="28" grpId="0"/>
      <p:bldP spid="32" grpId="0"/>
      <p:bldP spid="4" grpId="0" bldLvl="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17234" y="2056305"/>
            <a:ext cx="2702857" cy="2693988"/>
            <a:chOff x="1440917" y="1548121"/>
            <a:chExt cx="2027143" cy="2020491"/>
          </a:xfrm>
        </p:grpSpPr>
        <p:sp>
          <p:nvSpPr>
            <p:cNvPr id="8"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3">
                <a:lumMod val="40000"/>
                <a:lumOff val="60000"/>
              </a:schemeClr>
            </a:solidFill>
            <a:ln>
              <a:noFill/>
            </a:ln>
          </p:spPr>
          <p:txBody>
            <a:bodyPr vert="horz" wrap="square" lIns="91440" tIns="45720" rIns="91440" bIns="45720" numCol="1" anchor="t" anchorCtr="0" compatLnSpc="1"/>
            <a:lstStyle/>
            <a:p>
              <a:endParaRPr lang="zh-CN" altLang="en-US"/>
            </a:p>
          </p:txBody>
        </p:sp>
        <p:sp>
          <p:nvSpPr>
            <p:cNvPr id="9" name="TextBox 9"/>
            <p:cNvSpPr txBox="1">
              <a:spLocks noChangeArrowheads="1"/>
            </p:cNvSpPr>
            <p:nvPr/>
          </p:nvSpPr>
          <p:spPr bwMode="auto">
            <a:xfrm>
              <a:off x="2400391" y="2360405"/>
              <a:ext cx="295751" cy="38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700" b="1" dirty="0" smtClean="0">
                  <a:solidFill>
                    <a:schemeClr val="bg1"/>
                  </a:solidFill>
                  <a:latin typeface="微软雅黑" panose="020B0503020204020204" pitchFamily="34" charset="-122"/>
                  <a:ea typeface="微软雅黑" panose="020B0503020204020204" pitchFamily="34" charset="-122"/>
                </a:rPr>
                <a:t>4</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141398" y="3782054"/>
            <a:ext cx="2187308" cy="2180131"/>
            <a:chOff x="3111669" y="2944827"/>
            <a:chExt cx="1640481" cy="1635098"/>
          </a:xfrm>
        </p:grpSpPr>
        <p:sp>
          <p:nvSpPr>
            <p:cNvPr id="11"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TextBox 9"/>
            <p:cNvSpPr txBox="1">
              <a:spLocks noChangeArrowheads="1"/>
            </p:cNvSpPr>
            <p:nvPr/>
          </p:nvSpPr>
          <p:spPr bwMode="auto">
            <a:xfrm>
              <a:off x="3729496" y="3500743"/>
              <a:ext cx="295751" cy="38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700" b="1" dirty="0" smtClean="0">
                  <a:solidFill>
                    <a:schemeClr val="bg1"/>
                  </a:solidFill>
                  <a:latin typeface="微软雅黑" panose="020B0503020204020204" pitchFamily="34" charset="-122"/>
                  <a:ea typeface="微软雅黑" panose="020B0503020204020204" pitchFamily="34" charset="-122"/>
                </a:rPr>
                <a:t>3</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768497" y="2539311"/>
            <a:ext cx="1733541" cy="1727973"/>
            <a:chOff x="4254365" y="1910376"/>
            <a:chExt cx="1300156" cy="1295980"/>
          </a:xfrm>
          <a:solidFill>
            <a:schemeClr val="accent5">
              <a:lumMod val="20000"/>
              <a:lumOff val="80000"/>
            </a:schemeClr>
          </a:solidFill>
        </p:grpSpPr>
        <p:sp>
          <p:nvSpPr>
            <p:cNvPr id="14"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TextBox 9"/>
            <p:cNvSpPr txBox="1">
              <a:spLocks noChangeArrowheads="1"/>
            </p:cNvSpPr>
            <p:nvPr/>
          </p:nvSpPr>
          <p:spPr bwMode="auto">
            <a:xfrm>
              <a:off x="4723515" y="2348444"/>
              <a:ext cx="295751" cy="3800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700" b="1" dirty="0" smtClean="0">
                  <a:solidFill>
                    <a:schemeClr val="bg1"/>
                  </a:solidFill>
                  <a:latin typeface="微软雅黑" panose="020B0503020204020204" pitchFamily="34" charset="-122"/>
                  <a:ea typeface="微软雅黑" panose="020B0503020204020204" pitchFamily="34" charset="-122"/>
                </a:rPr>
                <a:t>2</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623028" y="1604799"/>
            <a:ext cx="1431065" cy="1426468"/>
            <a:chOff x="3395261" y="1209492"/>
            <a:chExt cx="1073298" cy="1069851"/>
          </a:xfrm>
          <a:solidFill>
            <a:srgbClr val="92D050"/>
          </a:solidFill>
        </p:grpSpPr>
        <p:sp>
          <p:nvSpPr>
            <p:cNvPr id="17"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endParaRPr lang="zh-CN" altLang="en-US"/>
            </a:p>
          </p:txBody>
        </p:sp>
        <p:sp>
          <p:nvSpPr>
            <p:cNvPr id="18" name="TextBox 9"/>
            <p:cNvSpPr txBox="1">
              <a:spLocks noChangeArrowheads="1"/>
            </p:cNvSpPr>
            <p:nvPr/>
          </p:nvSpPr>
          <p:spPr bwMode="auto">
            <a:xfrm>
              <a:off x="3823105" y="1654258"/>
              <a:ext cx="260509" cy="3105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100" b="1" dirty="0" smtClean="0">
                  <a:solidFill>
                    <a:schemeClr val="bg1"/>
                  </a:solidFill>
                  <a:latin typeface="微软雅黑" panose="020B0503020204020204" pitchFamily="34" charset="-122"/>
                  <a:ea typeface="微软雅黑" panose="020B0503020204020204" pitchFamily="34" charset="-122"/>
                </a:rPr>
                <a:t>1</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grpSp>
      <p:sp>
        <p:nvSpPr>
          <p:cNvPr id="19" name="TextBox 22"/>
          <p:cNvSpPr txBox="1"/>
          <p:nvPr/>
        </p:nvSpPr>
        <p:spPr>
          <a:xfrm>
            <a:off x="5845928" y="577989"/>
            <a:ext cx="4451675" cy="147701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dirty="0">
                <a:solidFill>
                  <a:schemeClr val="bg1"/>
                </a:solidFill>
              </a:rPr>
              <a:t>创设良好的睡眠环境，寝室应保持安静、空气清新、温度适宜；安排幼儿睡眠时要动作轻柔、态度和蔼，可借助柔美的音乐、故事等帮助幼儿保持安定的情绪，尽快入睡。</a:t>
            </a:r>
            <a:endParaRPr lang="zh-CN" altLang="en-US" sz="1600" dirty="0">
              <a:solidFill>
                <a:schemeClr val="bg1"/>
              </a:solidFill>
            </a:endParaRPr>
          </a:p>
        </p:txBody>
      </p:sp>
      <p:sp>
        <p:nvSpPr>
          <p:cNvPr id="20" name="TextBox 23"/>
          <p:cNvSpPr txBox="1"/>
          <p:nvPr/>
        </p:nvSpPr>
        <p:spPr>
          <a:xfrm>
            <a:off x="7545301" y="2892051"/>
            <a:ext cx="3552395" cy="738505"/>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dirty="0">
                <a:solidFill>
                  <a:schemeClr val="bg1"/>
                </a:solidFill>
              </a:rPr>
              <a:t>培养幼儿正确的睡眠姿势，以向右侧卧睡为宜，不蒙头睡觉，不睡沙发床。</a:t>
            </a:r>
            <a:endParaRPr lang="zh-CN" altLang="en-US" sz="1600" dirty="0">
              <a:solidFill>
                <a:schemeClr val="bg1"/>
              </a:solidFill>
            </a:endParaRPr>
          </a:p>
        </p:txBody>
      </p:sp>
      <p:sp>
        <p:nvSpPr>
          <p:cNvPr id="21" name="TextBox 24"/>
          <p:cNvSpPr txBox="1"/>
          <p:nvPr/>
        </p:nvSpPr>
        <p:spPr>
          <a:xfrm>
            <a:off x="5989474" y="5547712"/>
            <a:ext cx="4165255" cy="110744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dirty="0">
                <a:solidFill>
                  <a:schemeClr val="bg1"/>
                </a:solidFill>
              </a:rPr>
              <a:t>午睡时要随时巡视，了解幼儿的睡眠情况，</a:t>
            </a:r>
            <a:endParaRPr lang="zh-CN" altLang="en-US" sz="1600" dirty="0">
              <a:solidFill>
                <a:schemeClr val="bg1"/>
              </a:solidFill>
            </a:endParaRPr>
          </a:p>
          <a:p>
            <a:pPr>
              <a:lnSpc>
                <a:spcPct val="150000"/>
              </a:lnSpc>
            </a:pPr>
            <a:r>
              <a:rPr lang="zh-CN" altLang="en-US" sz="1600" dirty="0">
                <a:solidFill>
                  <a:schemeClr val="bg1"/>
                </a:solidFill>
              </a:rPr>
              <a:t>纠正幼儿的睡眠姿势，查看幼儿是否踢掉被子，有针对性地叫醒幼儿小便等</a:t>
            </a:r>
            <a:r>
              <a:rPr lang="zh-CN" altLang="en-US" sz="1200" dirty="0">
                <a:solidFill>
                  <a:schemeClr val="bg1"/>
                </a:solidFill>
              </a:rPr>
              <a:t>。</a:t>
            </a:r>
            <a:endParaRPr lang="zh-CN" altLang="en-US" sz="1200" dirty="0">
              <a:solidFill>
                <a:schemeClr val="bg1"/>
              </a:solidFill>
            </a:endParaRPr>
          </a:p>
        </p:txBody>
      </p:sp>
      <p:sp>
        <p:nvSpPr>
          <p:cNvPr id="22" name="TextBox 25"/>
          <p:cNvSpPr txBox="1"/>
          <p:nvPr/>
        </p:nvSpPr>
        <p:spPr>
          <a:xfrm>
            <a:off x="146688" y="4176112"/>
            <a:ext cx="2345675" cy="110744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600" dirty="0">
                <a:solidFill>
                  <a:schemeClr val="bg1"/>
                </a:solidFill>
              </a:rPr>
              <a:t>引导幼儿自己穿脱衣服和鞋袜，让幼儿学习和掌握生活自理的基本方法。</a:t>
            </a:r>
            <a:endParaRPr lang="zh-CN" altLang="en-US" sz="1600" dirty="0">
              <a:solidFill>
                <a:schemeClr val="bg1"/>
              </a:solidFill>
            </a:endParaRPr>
          </a:p>
        </p:txBody>
      </p:sp>
      <p:sp>
        <p:nvSpPr>
          <p:cNvPr id="26" name="文本框 25"/>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35" name="组合 15"/>
          <p:cNvGrpSpPr/>
          <p:nvPr/>
        </p:nvGrpSpPr>
        <p:grpSpPr bwMode="auto">
          <a:xfrm>
            <a:off x="-2540" y="52070"/>
            <a:ext cx="5622290" cy="525780"/>
            <a:chOff x="6168776" y="1221671"/>
            <a:chExt cx="4455682" cy="606624"/>
          </a:xfrm>
        </p:grpSpPr>
        <p:sp>
          <p:nvSpPr>
            <p:cNvPr id="36" name="圆角矩形 3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幼儿园保育活动卫生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sp>
        <p:nvSpPr>
          <p:cNvPr id="2" name="文本框 1"/>
          <p:cNvSpPr txBox="1"/>
          <p:nvPr/>
        </p:nvSpPr>
        <p:spPr>
          <a:xfrm>
            <a:off x="197485" y="939165"/>
            <a:ext cx="3251200" cy="583565"/>
          </a:xfrm>
          <a:prstGeom prst="rect">
            <a:avLst/>
          </a:prstGeom>
          <a:noFill/>
        </p:spPr>
        <p:txBody>
          <a:bodyPr wrap="square" rtlCol="0" anchor="t">
            <a:spAutoFit/>
          </a:bodyPr>
          <a:p>
            <a:r>
              <a:rPr lang="zh-CN" altLang="en-US" sz="3200">
                <a:solidFill>
                  <a:schemeClr val="bg1"/>
                </a:solidFill>
                <a:latin typeface="微软雅黑" panose="020B0503020204020204" pitchFamily="34" charset="-122"/>
                <a:ea typeface="微软雅黑" panose="020B0503020204020204" pitchFamily="34" charset="-122"/>
              </a:rPr>
              <a:t>二、睡眠卫生</a:t>
            </a:r>
            <a:endParaRPr lang="zh-CN" altLang="en-US" sz="3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6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75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22"/>
          <p:cNvSpPr/>
          <p:nvPr/>
        </p:nvSpPr>
        <p:spPr>
          <a:xfrm>
            <a:off x="1353820" y="1961515"/>
            <a:ext cx="2984500" cy="29845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0" name="组合 9"/>
          <p:cNvGrpSpPr/>
          <p:nvPr/>
        </p:nvGrpSpPr>
        <p:grpSpPr>
          <a:xfrm>
            <a:off x="3735705" y="1831975"/>
            <a:ext cx="772160" cy="772160"/>
            <a:chOff x="2769119" y="1848492"/>
            <a:chExt cx="504056" cy="504056"/>
          </a:xfrm>
          <a:solidFill>
            <a:schemeClr val="accent1">
              <a:lumMod val="60000"/>
              <a:lumOff val="40000"/>
            </a:schemeClr>
          </a:solidFill>
        </p:grpSpPr>
        <p:sp>
          <p:nvSpPr>
            <p:cNvPr id="11" name="椭圆 10"/>
            <p:cNvSpPr/>
            <p:nvPr/>
          </p:nvSpPr>
          <p:spPr>
            <a:xfrm>
              <a:off x="2769119" y="18484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808589" y="1931243"/>
              <a:ext cx="388568" cy="270267"/>
            </a:xfrm>
            <a:prstGeom prst="rect">
              <a:avLst/>
            </a:prstGeom>
            <a:grp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01</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239895" y="3026410"/>
            <a:ext cx="857885" cy="857885"/>
            <a:chOff x="2471142" y="2586760"/>
            <a:chExt cx="504056" cy="504056"/>
          </a:xfrm>
          <a:solidFill>
            <a:schemeClr val="accent3">
              <a:lumMod val="60000"/>
              <a:lumOff val="40000"/>
            </a:schemeClr>
          </a:solidFill>
        </p:grpSpPr>
        <p:sp>
          <p:nvSpPr>
            <p:cNvPr id="14" name="椭圆 13"/>
            <p:cNvSpPr/>
            <p:nvPr/>
          </p:nvSpPr>
          <p:spPr>
            <a:xfrm>
              <a:off x="2471142" y="258676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2510612" y="2669511"/>
              <a:ext cx="388568" cy="243260"/>
            </a:xfrm>
            <a:prstGeom prst="rect">
              <a:avLst/>
            </a:prstGeom>
            <a:grp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02</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636010" y="4110990"/>
            <a:ext cx="915035" cy="915035"/>
            <a:chOff x="2769119" y="3325028"/>
            <a:chExt cx="504056" cy="504056"/>
          </a:xfrm>
          <a:solidFill>
            <a:schemeClr val="accent2">
              <a:lumMod val="60000"/>
              <a:lumOff val="40000"/>
            </a:schemeClr>
          </a:solidFill>
        </p:grpSpPr>
        <p:sp>
          <p:nvSpPr>
            <p:cNvPr id="17" name="椭圆 16"/>
            <p:cNvSpPr/>
            <p:nvPr/>
          </p:nvSpPr>
          <p:spPr>
            <a:xfrm>
              <a:off x="2769119" y="332502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808589" y="3407779"/>
              <a:ext cx="388568" cy="228067"/>
            </a:xfrm>
            <a:prstGeom prst="rect">
              <a:avLst/>
            </a:prstGeom>
            <a:grp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03</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4935855" y="1781810"/>
            <a:ext cx="5875655" cy="923290"/>
          </a:xfrm>
          <a:prstGeom prst="rect">
            <a:avLst/>
          </a:prstGeom>
          <a:noFill/>
        </p:spPr>
        <p:txBody>
          <a:bodyPr wrap="square" lIns="0" tIns="0" rIns="0" bIns="0" rtlCol="0">
            <a:spAutoFit/>
          </a:bodyPr>
          <a:lstStyle/>
          <a:p>
            <a:pPr algn="just">
              <a:lnSpc>
                <a:spcPct val="150000"/>
              </a:lnSpc>
            </a:pPr>
            <a:r>
              <a:rPr sz="2000" dirty="0">
                <a:solidFill>
                  <a:schemeClr val="bg1"/>
                </a:solidFill>
                <a:latin typeface="微软雅黑" panose="020B0503020204020204" pitchFamily="34" charset="-122"/>
                <a:ea typeface="微软雅黑" panose="020B0503020204020204" pitchFamily="34" charset="-122"/>
              </a:rPr>
              <a:t>每天早晚刷牙，饭前、便后及手脏时用碱性小肥皂洗手，早晚及午睡后用流动水洗脸。</a:t>
            </a:r>
            <a:endParaRPr sz="2000"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245504" y="3325229"/>
            <a:ext cx="2934117" cy="255905"/>
          </a:xfrm>
          <a:prstGeom prst="rect">
            <a:avLst/>
          </a:prstGeom>
          <a:noFill/>
        </p:spPr>
        <p:txBody>
          <a:bodyPr wrap="square" lIns="0" tIns="0" rIns="0" bIns="0" rtlCol="0">
            <a:spAutoFit/>
          </a:bodyPr>
          <a:lstStyle/>
          <a:p>
            <a:pPr algn="just">
              <a:lnSpc>
                <a:spcPts val="2000"/>
              </a:lnSpc>
            </a:pPr>
            <a:r>
              <a:rPr sz="2000" dirty="0">
                <a:solidFill>
                  <a:schemeClr val="bg1"/>
                </a:solidFill>
                <a:latin typeface="微软雅黑" panose="020B0503020204020204" pitchFamily="34" charset="-122"/>
                <a:ea typeface="微软雅黑" panose="020B0503020204020204" pitchFamily="34" charset="-122"/>
              </a:rPr>
              <a:t>饭后漱口，及时剪指甲。</a:t>
            </a:r>
            <a:endParaRPr sz="20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644390" y="4531995"/>
            <a:ext cx="3696335" cy="255905"/>
          </a:xfrm>
          <a:prstGeom prst="rect">
            <a:avLst/>
          </a:prstGeom>
          <a:noFill/>
        </p:spPr>
        <p:txBody>
          <a:bodyPr wrap="square" lIns="0" tIns="0" rIns="0" bIns="0" rtlCol="0">
            <a:spAutoFit/>
          </a:bodyPr>
          <a:lstStyle/>
          <a:p>
            <a:pPr algn="just">
              <a:lnSpc>
                <a:spcPts val="2000"/>
              </a:lnSpc>
            </a:pPr>
            <a:r>
              <a:rPr sz="2000" dirty="0">
                <a:solidFill>
                  <a:schemeClr val="bg1"/>
                </a:solidFill>
                <a:latin typeface="微软雅黑" panose="020B0503020204020204" pitchFamily="34" charset="-122"/>
                <a:ea typeface="微软雅黑" panose="020B0503020204020204" pitchFamily="34" charset="-122"/>
                <a:sym typeface="+mn-ea"/>
              </a:rPr>
              <a:t>学习正确的洗手、洗脸的方法。</a:t>
            </a:r>
            <a:endParaRPr sz="2000" dirty="0">
              <a:solidFill>
                <a:schemeClr val="bg1"/>
              </a:solidFill>
              <a:latin typeface="微软雅黑" panose="020B0503020204020204" pitchFamily="34" charset="-122"/>
              <a:ea typeface="微软雅黑" panose="020B0503020204020204" pitchFamily="34" charset="-122"/>
              <a:sym typeface="+mn-ea"/>
            </a:endParaRPr>
          </a:p>
        </p:txBody>
      </p:sp>
      <p:sp>
        <p:nvSpPr>
          <p:cNvPr id="23" name="TextBox 22"/>
          <p:cNvSpPr txBox="1"/>
          <p:nvPr/>
        </p:nvSpPr>
        <p:spPr>
          <a:xfrm>
            <a:off x="2182495" y="2875915"/>
            <a:ext cx="1327785" cy="1105535"/>
          </a:xfrm>
          <a:prstGeom prst="rect">
            <a:avLst/>
          </a:prstGeom>
          <a:noFill/>
        </p:spPr>
        <p:txBody>
          <a:bodyPr wrap="square" lIns="121917" tIns="60958" rIns="121917" bIns="60958" rtlCol="0">
            <a:spAutoFit/>
          </a:bodyPr>
          <a:lstStyle/>
          <a:p>
            <a:pPr algn="ctr"/>
            <a:r>
              <a:rPr lang="zh-CN" altLang="en-US" sz="3200" dirty="0" smtClean="0">
                <a:solidFill>
                  <a:schemeClr val="tx1"/>
                </a:solidFill>
                <a:latin typeface="微软雅黑" panose="020B0503020204020204" pitchFamily="34" charset="-122"/>
                <a:ea typeface="微软雅黑" panose="020B0503020204020204" pitchFamily="34" charset="-122"/>
              </a:rPr>
              <a:t>盥洗卫生</a:t>
            </a:r>
            <a:endParaRPr lang="zh-CN" altLang="en-US" sz="3200" dirty="0" smtClean="0">
              <a:solidFill>
                <a:schemeClr val="tx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648950" y="7753350"/>
            <a:ext cx="723275" cy="3447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延迟符</a:t>
            </a:r>
            <a:endParaRPr lang="zh-CN" altLang="en-US" sz="1400" dirty="0" smtClean="0">
              <a:latin typeface="Arial" panose="020B0604020202020204" pitchFamily="34" charset="0"/>
              <a:ea typeface="微软雅黑" panose="020B0503020204020204" pitchFamily="34" charset="-122"/>
            </a:endParaRPr>
          </a:p>
        </p:txBody>
      </p:sp>
      <p:grpSp>
        <p:nvGrpSpPr>
          <p:cNvPr id="35" name="组合 15"/>
          <p:cNvGrpSpPr/>
          <p:nvPr/>
        </p:nvGrpSpPr>
        <p:grpSpPr bwMode="auto">
          <a:xfrm>
            <a:off x="-51435" y="52070"/>
            <a:ext cx="5622290" cy="525780"/>
            <a:chOff x="6168776" y="1221671"/>
            <a:chExt cx="4455682" cy="606624"/>
          </a:xfrm>
        </p:grpSpPr>
        <p:sp>
          <p:nvSpPr>
            <p:cNvPr id="36" name="圆角矩形 3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sp>
          <p:nvSpPr>
            <p:cNvPr id="37" name="文本框 13"/>
            <p:cNvSpPr txBox="1">
              <a:spLocks noChangeArrowheads="1"/>
            </p:cNvSpPr>
            <p:nvPr/>
          </p:nvSpPr>
          <p:spPr bwMode="auto">
            <a:xfrm>
              <a:off x="6834600" y="1233423"/>
              <a:ext cx="3055490" cy="531162"/>
            </a:xfrm>
            <a:prstGeom prst="rect">
              <a:avLst/>
            </a:prstGeom>
            <a:noFill/>
            <a:ln w="9525">
              <a:noFill/>
              <a:miter lim="800000"/>
            </a:ln>
          </p:spPr>
          <p:txBody>
            <a:bodyPr wrap="square">
              <a:spAutoFit/>
            </a:bodyPr>
            <a:p>
              <a:pPr algn="l" eaLnBrk="1" hangingPunct="1"/>
              <a:r>
                <a:rPr lang="zh-CN" altLang="en-US" sz="2400" b="1" dirty="0" smtClean="0">
                  <a:solidFill>
                    <a:schemeClr val="bg1"/>
                  </a:solidFill>
                  <a:latin typeface="微软雅黑" panose="020B0503020204020204" pitchFamily="34" charset="-122"/>
                  <a:ea typeface="微软雅黑" panose="020B0503020204020204" pitchFamily="34" charset="-122"/>
                  <a:sym typeface="+mn-ea"/>
                </a:rPr>
                <a:t>探寻</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 幼儿园保育活动卫生</a:t>
              </a:r>
              <a:endParaRPr lang="en-US" altLang="zh-CN" sz="2400" b="1" dirty="0" smtClean="0">
                <a:solidFill>
                  <a:schemeClr val="bg1"/>
                </a:solidFill>
                <a:latin typeface="微软雅黑" panose="020B0503020204020204" pitchFamily="34" charset="-122"/>
                <a:ea typeface="微软雅黑" panose="020B0503020204020204" pitchFamily="34" charset="-122"/>
                <a:sym typeface="+mn-ea"/>
              </a:endParaRPr>
            </a:p>
          </p:txBody>
        </p:sp>
      </p:grpSp>
      <p:grpSp>
        <p:nvGrpSpPr>
          <p:cNvPr id="2" name="组合 1"/>
          <p:cNvGrpSpPr/>
          <p:nvPr/>
        </p:nvGrpSpPr>
        <p:grpSpPr>
          <a:xfrm>
            <a:off x="2119630" y="4787900"/>
            <a:ext cx="961390" cy="961390"/>
            <a:chOff x="2471142" y="2586760"/>
            <a:chExt cx="504056" cy="504056"/>
          </a:xfrm>
          <a:solidFill>
            <a:schemeClr val="accent4">
              <a:lumMod val="60000"/>
              <a:lumOff val="40000"/>
            </a:schemeClr>
          </a:solidFill>
        </p:grpSpPr>
        <p:sp>
          <p:nvSpPr>
            <p:cNvPr id="3" name="椭圆 2"/>
            <p:cNvSpPr/>
            <p:nvPr/>
          </p:nvSpPr>
          <p:spPr>
            <a:xfrm>
              <a:off x="2471142" y="258676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TextBox 14"/>
            <p:cNvSpPr txBox="1"/>
            <p:nvPr/>
          </p:nvSpPr>
          <p:spPr>
            <a:xfrm>
              <a:off x="2531254" y="2730104"/>
              <a:ext cx="383857" cy="217070"/>
            </a:xfrm>
            <a:prstGeom prst="rect">
              <a:avLst/>
            </a:prstGeom>
            <a:grpFill/>
          </p:spPr>
          <p:txBody>
            <a:bodyPr wrap="square" rtlCol="0">
              <a:spAutoFit/>
            </a:bodyPr>
            <a:p>
              <a:r>
                <a:rPr lang="en-US" altLang="zh-CN" sz="2100" b="1" dirty="0">
                  <a:solidFill>
                    <a:schemeClr val="bg1"/>
                  </a:solidFill>
                  <a:latin typeface="微软雅黑" panose="020B0503020204020204" pitchFamily="34" charset="-122"/>
                  <a:ea typeface="微软雅黑" panose="020B0503020204020204" pitchFamily="34" charset="-122"/>
                </a:rPr>
                <a:t>04</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26" name="TextBox 21"/>
          <p:cNvSpPr txBox="1"/>
          <p:nvPr/>
        </p:nvSpPr>
        <p:spPr>
          <a:xfrm>
            <a:off x="3081020" y="5344160"/>
            <a:ext cx="6270625" cy="923290"/>
          </a:xfrm>
          <a:prstGeom prst="rect">
            <a:avLst/>
          </a:prstGeom>
          <a:noFill/>
        </p:spPr>
        <p:txBody>
          <a:bodyPr wrap="square" lIns="0" tIns="0" rIns="0" bIns="0" rtlCol="0">
            <a:spAutoFit/>
          </a:bodyPr>
          <a:p>
            <a:pPr algn="just">
              <a:lnSpc>
                <a:spcPct val="150000"/>
              </a:lnSpc>
            </a:pPr>
            <a:r>
              <a:rPr sz="2000" dirty="0">
                <a:solidFill>
                  <a:schemeClr val="bg1"/>
                </a:solidFill>
                <a:latin typeface="微软雅黑" panose="020B0503020204020204" pitchFamily="34" charset="-122"/>
                <a:ea typeface="微软雅黑" panose="020B0503020204020204" pitchFamily="34" charset="-122"/>
                <a:sym typeface="+mn-ea"/>
              </a:rPr>
              <a:t>幼儿盥洗用具如毛巾、漱口杯等要专人专用，并进行定期消毒，以防传染病。</a:t>
            </a:r>
            <a:endParaRPr sz="2000" dirty="0">
              <a:solidFill>
                <a:schemeClr val="bg1"/>
              </a:solidFill>
              <a:latin typeface="微软雅黑" panose="020B0503020204020204" pitchFamily="34" charset="-122"/>
              <a:ea typeface="微软雅黑" panose="020B0503020204020204" pitchFamily="34" charset="-122"/>
              <a:sym typeface="+mn-ea"/>
            </a:endParaRPr>
          </a:p>
        </p:txBody>
      </p:sp>
      <p:sp>
        <p:nvSpPr>
          <p:cNvPr id="4" name="标题 1"/>
          <p:cNvSpPr>
            <a:spLocks noGrp="1"/>
          </p:cNvSpPr>
          <p:nvPr/>
        </p:nvSpPr>
        <p:spPr>
          <a:xfrm>
            <a:off x="223520" y="694690"/>
            <a:ext cx="3596640" cy="746125"/>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solidFill>
                  <a:schemeClr val="bg1"/>
                </a:solidFill>
              </a:rPr>
              <a:t>三</a:t>
            </a:r>
            <a:r>
              <a:rPr>
                <a:solidFill>
                  <a:schemeClr val="bg1"/>
                </a:solidFill>
              </a:rPr>
              <a:t>、</a:t>
            </a:r>
            <a:r>
              <a:rPr lang="zh-CN">
                <a:solidFill>
                  <a:schemeClr val="bg1"/>
                </a:solidFill>
              </a:rPr>
              <a:t>盥洗卫生</a:t>
            </a:r>
            <a:endParaRPr lang="zh-CN">
              <a:solidFill>
                <a:schemeClr val="bg1"/>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anim calcmode="lin" valueType="num">
                                      <p:cBhvr>
                                        <p:cTn id="10" dur="500" fill="hold"/>
                                        <p:tgtEl>
                                          <p:spTgt spid="23"/>
                                        </p:tgtEl>
                                        <p:attrNameLst>
                                          <p:attrName>ppt_x</p:attrName>
                                        </p:attrNameLst>
                                      </p:cBhvr>
                                      <p:tavLst>
                                        <p:tav tm="0">
                                          <p:val>
                                            <p:fltVal val="0.5"/>
                                          </p:val>
                                        </p:tav>
                                        <p:tav tm="100000">
                                          <p:val>
                                            <p:strVal val="#ppt_x"/>
                                          </p:val>
                                        </p:tav>
                                      </p:tavLst>
                                    </p:anim>
                                    <p:anim calcmode="lin" valueType="num">
                                      <p:cBhvr>
                                        <p:cTn id="11" dur="500" fill="hold"/>
                                        <p:tgtEl>
                                          <p:spTgt spid="2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anim calcmode="lin" valueType="num">
                                      <p:cBhvr>
                                        <p:cTn id="18" dur="500" fill="hold"/>
                                        <p:tgtEl>
                                          <p:spTgt spid="9"/>
                                        </p:tgtEl>
                                        <p:attrNameLst>
                                          <p:attrName>ppt_x</p:attrName>
                                        </p:attrNameLst>
                                      </p:cBhvr>
                                      <p:tavLst>
                                        <p:tav tm="0">
                                          <p:val>
                                            <p:fltVal val="0.5"/>
                                          </p:val>
                                        </p:tav>
                                        <p:tav tm="100000">
                                          <p:val>
                                            <p:strVal val="#ppt_x"/>
                                          </p:val>
                                        </p:tav>
                                      </p:tavLst>
                                    </p:anim>
                                    <p:anim calcmode="lin" valueType="num">
                                      <p:cBhvr>
                                        <p:cTn id="19" dur="500" fill="hold"/>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fltVal val="0.5"/>
                                          </p:val>
                                        </p:tav>
                                        <p:tav tm="100000">
                                          <p:val>
                                            <p:strVal val="#ppt_x"/>
                                          </p:val>
                                        </p:tav>
                                      </p:tavLst>
                                    </p:anim>
                                    <p:anim calcmode="lin" valueType="num">
                                      <p:cBhvr>
                                        <p:cTn id="27" dur="500" fill="hold"/>
                                        <p:tgtEl>
                                          <p:spTgt spid="10"/>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0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fltVal val="0.5"/>
                                          </p:val>
                                        </p:tav>
                                        <p:tav tm="100000">
                                          <p:val>
                                            <p:strVal val="#ppt_x"/>
                                          </p:val>
                                        </p:tav>
                                      </p:tavLst>
                                    </p:anim>
                                    <p:anim calcmode="lin" valueType="num">
                                      <p:cBhvr>
                                        <p:cTn id="34" dur="500" fill="hold"/>
                                        <p:tgtEl>
                                          <p:spTgt spid="13"/>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4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fltVal val="0.5"/>
                                          </p:val>
                                        </p:tav>
                                        <p:tav tm="100000">
                                          <p:val>
                                            <p:strVal val="#ppt_x"/>
                                          </p:val>
                                        </p:tav>
                                      </p:tavLst>
                                    </p:anim>
                                    <p:anim calcmode="lin" valueType="num">
                                      <p:cBhvr>
                                        <p:cTn id="41" dur="500" fill="hold"/>
                                        <p:tgtEl>
                                          <p:spTgt spid="16"/>
                                        </p:tgtEl>
                                        <p:attrNameLst>
                                          <p:attrName>ppt_y</p:attrName>
                                        </p:attrNameLst>
                                      </p:cBhvr>
                                      <p:tavLst>
                                        <p:tav tm="0">
                                          <p:val>
                                            <p:fltVal val="0.5"/>
                                          </p:val>
                                        </p:tav>
                                        <p:tav tm="100000">
                                          <p:val>
                                            <p:strVal val="#ppt_y"/>
                                          </p:val>
                                        </p:tav>
                                      </p:tavLst>
                                    </p:anim>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3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3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75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0-#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par>
                                <p:cTn id="63" presetID="53" presetClass="entr" presetSubtype="528" fill="hold" nodeType="withEffect">
                                  <p:stCondLst>
                                    <p:cond delay="200"/>
                                  </p:stCondLst>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Effect transition="in" filter="fade">
                                      <p:cBhvr>
                                        <p:cTn id="67" dur="500"/>
                                        <p:tgtEl>
                                          <p:spTgt spid="2"/>
                                        </p:tgtEl>
                                      </p:cBhvr>
                                    </p:animEffect>
                                    <p:anim calcmode="lin" valueType="num">
                                      <p:cBhvr>
                                        <p:cTn id="68" dur="500" fill="hold"/>
                                        <p:tgtEl>
                                          <p:spTgt spid="2"/>
                                        </p:tgtEl>
                                        <p:attrNameLst>
                                          <p:attrName>ppt_x</p:attrName>
                                        </p:attrNameLst>
                                      </p:cBhvr>
                                      <p:tavLst>
                                        <p:tav tm="0">
                                          <p:val>
                                            <p:fltVal val="0.5"/>
                                          </p:val>
                                        </p:tav>
                                        <p:tav tm="100000">
                                          <p:val>
                                            <p:strVal val="#ppt_x"/>
                                          </p:val>
                                        </p:tav>
                                      </p:tavLst>
                                    </p:anim>
                                    <p:anim calcmode="lin" valueType="num">
                                      <p:cBhvr>
                                        <p:cTn id="69" dur="500" fill="hold"/>
                                        <p:tgtEl>
                                          <p:spTgt spid="2"/>
                                        </p:tgtEl>
                                        <p:attrNameLst>
                                          <p:attrName>ppt_y</p:attrName>
                                        </p:attrNameLst>
                                      </p:cBhvr>
                                      <p:tavLst>
                                        <p:tav tm="0">
                                          <p:val>
                                            <p:fltVal val="0.5"/>
                                          </p:val>
                                        </p:tav>
                                        <p:tav tm="100000">
                                          <p:val>
                                            <p:strVal val="#ppt_y"/>
                                          </p:val>
                                        </p:tav>
                                      </p:tavLst>
                                    </p:anim>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0" grpId="0"/>
      <p:bldP spid="21" grpId="0"/>
      <p:bldP spid="22" grpId="0"/>
      <p:bldP spid="23" grpId="0"/>
      <p:bldP spid="25" grpId="0"/>
      <p:bldP spid="26" grpId="0"/>
    </p:bldLst>
  </p:timing>
</p:sld>
</file>

<file path=ppt/theme/theme1.xml><?xml version="1.0" encoding="utf-8"?>
<a:theme xmlns:a="http://schemas.openxmlformats.org/drawingml/2006/main" name="第一PPT，www.1ppt.com">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spDef>
      <a:spPr>
        <a:solidFill>
          <a:srgbClr val="0E5671"/>
        </a:solidFill>
        <a:ln>
          <a:noFill/>
        </a:ln>
      </a:spPr>
      <a:bodyPr rtlCol="0" anchor="ctr"/>
      <a:lstStyle>
        <a:defPPr marL="457200" indent="-457200">
          <a:buFont typeface="Wingdings" panose="05000000000000000000" pitchFamily="2" charset="2"/>
          <a:buChar char="l"/>
          <a:defRPr sz="3200" dirty="0">
            <a:latin typeface="华文琥珀" panose="02010800040101010101" pitchFamily="2" charset="-122"/>
            <a:ea typeface="华文琥珀" panose="0201080004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5557</Words>
  <Application>WPS 演示</Application>
  <PresentationFormat>自定义</PresentationFormat>
  <Paragraphs>526</Paragraphs>
  <Slides>27</Slides>
  <Notes>24</Notes>
  <HiddenSlides>0</HiddenSlides>
  <MMClips>0</MMClips>
  <ScaleCrop>false</ScaleCrop>
  <HeadingPairs>
    <vt:vector size="6" baseType="variant">
      <vt:variant>
        <vt:lpstr>已用的字体</vt:lpstr>
      </vt:variant>
      <vt:variant>
        <vt:i4>22</vt:i4>
      </vt:variant>
      <vt:variant>
        <vt:lpstr>主题</vt:lpstr>
      </vt:variant>
      <vt:variant>
        <vt:i4>3</vt:i4>
      </vt:variant>
      <vt:variant>
        <vt:lpstr>幻灯片标题</vt:lpstr>
      </vt:variant>
      <vt:variant>
        <vt:i4>27</vt:i4>
      </vt:variant>
    </vt:vector>
  </HeadingPairs>
  <TitlesOfParts>
    <vt:vector size="52" baseType="lpstr">
      <vt:lpstr>Arial</vt:lpstr>
      <vt:lpstr>宋体</vt:lpstr>
      <vt:lpstr>Wingdings</vt:lpstr>
      <vt:lpstr>华文琥珀</vt:lpstr>
      <vt:lpstr>Wingdings 3</vt:lpstr>
      <vt:lpstr>Times New Roman</vt:lpstr>
      <vt:lpstr>微软雅黑</vt:lpstr>
      <vt:lpstr>Calibri</vt:lpstr>
      <vt:lpstr>Arial Black</vt:lpstr>
      <vt:lpstr>华文新魏</vt:lpstr>
      <vt:lpstr>Arial Narrow</vt:lpstr>
      <vt:lpstr>等线</vt:lpstr>
      <vt:lpstr>等线</vt:lpstr>
      <vt:lpstr>Kozuka Gothic Pr6N M</vt:lpstr>
      <vt:lpstr>Century Gothic</vt:lpstr>
      <vt:lpstr>Segoe Print</vt:lpstr>
      <vt:lpstr>Arial Unicode MS</vt:lpstr>
      <vt:lpstr>华文黑体</vt:lpstr>
      <vt:lpstr>方正美黑简体</vt:lpstr>
      <vt:lpstr>MS Mincho</vt:lpstr>
      <vt:lpstr>幼圆</vt:lpstr>
      <vt:lpstr>黑体</vt:lpstr>
      <vt:lpstr>第一PPT，www.1ppt.com</vt:lpstr>
      <vt:lpstr>1_经营管理部</vt:lpstr>
      <vt:lpstr>2_经营管理部</vt:lpstr>
      <vt:lpstr>PowerPoint 演示文稿</vt:lpstr>
      <vt:lpstr>PowerPoint 演示文稿</vt:lpstr>
      <vt:lpstr>PowerPoint 演示文稿</vt:lpstr>
      <vt:lpstr>PowerPoint 演示文稿</vt:lpstr>
      <vt:lpstr>三、执行幼儿一日生活制度的注意事项</vt:lpstr>
      <vt:lpstr>PowerPoint 演示文稿</vt:lpstr>
      <vt:lpstr>PowerPoint 演示文稿</vt:lpstr>
      <vt:lpstr>PowerPoint 演示文稿</vt:lpstr>
      <vt:lpstr>PowerPoint 演示文稿</vt:lpstr>
      <vt:lpstr>PowerPoint 演示文稿</vt:lpstr>
      <vt:lpstr>PowerPoint 演示文稿</vt:lpstr>
      <vt:lpstr>六、入园与离园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keywords>www.1ppt.com</cp:keywords>
  <cp:lastModifiedBy>Administrator</cp:lastModifiedBy>
  <cp:revision>424</cp:revision>
  <dcterms:created xsi:type="dcterms:W3CDTF">2015-01-15T01:21:00Z</dcterms:created>
  <dcterms:modified xsi:type="dcterms:W3CDTF">2017-07-05T17:21:46Z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