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68" r:id="rId4"/>
  </p:sldMasterIdLst>
  <p:notesMasterIdLst>
    <p:notesMasterId r:id="rId6"/>
  </p:notesMasterIdLst>
  <p:handoutMasterIdLst>
    <p:handoutMasterId r:id="rId54"/>
  </p:handoutMasterIdLst>
  <p:sldIdLst>
    <p:sldId id="295" r:id="rId5"/>
    <p:sldId id="278" r:id="rId7"/>
    <p:sldId id="298" r:id="rId8"/>
    <p:sldId id="271" r:id="rId9"/>
    <p:sldId id="314" r:id="rId10"/>
    <p:sldId id="315" r:id="rId11"/>
    <p:sldId id="316" r:id="rId12"/>
    <p:sldId id="317" r:id="rId13"/>
    <p:sldId id="318" r:id="rId14"/>
    <p:sldId id="320" r:id="rId15"/>
    <p:sldId id="319" r:id="rId16"/>
    <p:sldId id="321" r:id="rId17"/>
    <p:sldId id="322" r:id="rId18"/>
    <p:sldId id="323" r:id="rId19"/>
    <p:sldId id="325" r:id="rId20"/>
    <p:sldId id="326" r:id="rId21"/>
    <p:sldId id="327" r:id="rId22"/>
    <p:sldId id="328" r:id="rId23"/>
    <p:sldId id="324" r:id="rId24"/>
    <p:sldId id="329" r:id="rId25"/>
    <p:sldId id="330" r:id="rId26"/>
    <p:sldId id="331" r:id="rId27"/>
    <p:sldId id="332" r:id="rId28"/>
    <p:sldId id="333" r:id="rId29"/>
    <p:sldId id="334" r:id="rId30"/>
    <p:sldId id="335" r:id="rId31"/>
    <p:sldId id="336" r:id="rId32"/>
    <p:sldId id="337" r:id="rId33"/>
    <p:sldId id="339" r:id="rId34"/>
    <p:sldId id="347" r:id="rId35"/>
    <p:sldId id="340" r:id="rId36"/>
    <p:sldId id="341" r:id="rId37"/>
    <p:sldId id="342" r:id="rId38"/>
    <p:sldId id="343" r:id="rId39"/>
    <p:sldId id="344" r:id="rId40"/>
    <p:sldId id="345" r:id="rId41"/>
    <p:sldId id="346" r:id="rId42"/>
    <p:sldId id="348" r:id="rId43"/>
    <p:sldId id="357" r:id="rId44"/>
    <p:sldId id="358" r:id="rId45"/>
    <p:sldId id="359" r:id="rId46"/>
    <p:sldId id="360" r:id="rId47"/>
    <p:sldId id="361" r:id="rId48"/>
    <p:sldId id="362" r:id="rId49"/>
    <p:sldId id="363" r:id="rId50"/>
    <p:sldId id="364" r:id="rId51"/>
    <p:sldId id="365" r:id="rId52"/>
    <p:sldId id="274" r:id="rId53"/>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幼圆"/>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幼圆"/>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幼圆"/>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幼圆"/>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幼圆"/>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幼圆"/>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幼圆"/>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幼圆"/>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幼圆"/>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04040"/>
    <a:srgbClr val="40ABDB"/>
    <a:srgbClr val="D0EAF0"/>
    <a:srgbClr val="0E5671"/>
    <a:srgbClr val="2593C5"/>
    <a:srgbClr val="E3F3F6"/>
    <a:srgbClr val="EF4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94" autoAdjust="0"/>
    <p:restoredTop sz="92022" autoAdjust="0"/>
  </p:normalViewPr>
  <p:slideViewPr>
    <p:cSldViewPr snapToGrid="0">
      <p:cViewPr>
        <p:scale>
          <a:sx n="66" d="100"/>
          <a:sy n="66" d="100"/>
        </p:scale>
        <p:origin x="-78" y="-150"/>
      </p:cViewPr>
      <p:guideLst>
        <p:guide orient="horz" pos="2229"/>
        <p:guide pos="3803"/>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snapToGrid="0">
      <p:cViewPr varScale="1">
        <p:scale>
          <a:sx n="48" d="100"/>
          <a:sy n="48" d="100"/>
        </p:scale>
        <p:origin x="1205" y="3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A75F8656-B723-4ABA-B6AC-DAF47BCA0187}"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583B74E-68BC-4741-8498-60A3FC9418E1}"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DEAFE4-885A-4BA9-A08B-E3200A31259C}"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56F721B-E401-4FFF-A31B-64339A2309C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ln>
        </p:spPr>
      </p:sp>
      <p:sp>
        <p:nvSpPr>
          <p:cNvPr id="378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789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E29E1D2-E57F-4498-A31D-732B2543D38B}" type="slidenum">
              <a:rPr lang="zh-CN" altLang="en-US">
                <a:cs typeface="幼圆"/>
              </a:rPr>
            </a:fld>
            <a:endParaRPr lang="en-US" altLang="zh-CN">
              <a:cs typeface="幼圆"/>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bwMode="auto">
          <a:noFill/>
          <a:ln>
            <a:solidFill>
              <a:srgbClr val="000000"/>
            </a:solidFill>
            <a:miter lim="800000"/>
          </a:ln>
        </p:spPr>
      </p:sp>
      <p:sp>
        <p:nvSpPr>
          <p:cNvPr id="12902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902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C3E68E71-C642-492B-82E4-14BB9F0924A8}"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bwMode="auto">
          <a:noFill/>
          <a:ln>
            <a:solidFill>
              <a:srgbClr val="000000"/>
            </a:solidFill>
            <a:miter lim="800000"/>
          </a:ln>
        </p:spPr>
      </p:sp>
      <p:sp>
        <p:nvSpPr>
          <p:cNvPr id="13312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312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40914CA-1D4B-4A18-B14D-088AA2DD282E}"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noFill/>
          <a:ln>
            <a:solidFill>
              <a:srgbClr val="000000"/>
            </a:solidFill>
            <a:miter lim="800000"/>
          </a:ln>
        </p:spPr>
      </p:sp>
      <p:sp>
        <p:nvSpPr>
          <p:cNvPr id="13517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517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4A3902B2-8822-4B52-B444-ACDACE7F5F80}"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bwMode="auto">
          <a:noFill/>
          <a:ln>
            <a:solidFill>
              <a:srgbClr val="000000"/>
            </a:solidFill>
            <a:miter lim="800000"/>
          </a:ln>
        </p:spPr>
      </p:sp>
      <p:sp>
        <p:nvSpPr>
          <p:cNvPr id="13721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722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51E5527-33B8-4702-A354-5D3BD57E8420}"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bwMode="auto">
          <a:noFill/>
          <a:ln>
            <a:solidFill>
              <a:srgbClr val="000000"/>
            </a:solidFill>
            <a:miter lim="800000"/>
          </a:ln>
        </p:spPr>
      </p:sp>
      <p:sp>
        <p:nvSpPr>
          <p:cNvPr id="13926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926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6A90BF48-F480-488A-9120-80EB5BABFF50}"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bwMode="auto">
          <a:noFill/>
          <a:ln>
            <a:solidFill>
              <a:srgbClr val="000000"/>
            </a:solidFill>
            <a:miter lim="800000"/>
          </a:ln>
        </p:spPr>
      </p:sp>
      <p:sp>
        <p:nvSpPr>
          <p:cNvPr id="14950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4950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8C39ACB9-08FE-4168-8826-711AABFF923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幻灯片图像占位符 1"/>
          <p:cNvSpPr>
            <a:spLocks noGrp="1" noRot="1" noChangeAspect="1" noTextEdit="1"/>
          </p:cNvSpPr>
          <p:nvPr>
            <p:ph type="sldImg"/>
          </p:nvPr>
        </p:nvSpPr>
        <p:spPr bwMode="auto">
          <a:noFill/>
          <a:ln>
            <a:solidFill>
              <a:srgbClr val="000000"/>
            </a:solidFill>
            <a:miter lim="800000"/>
          </a:ln>
        </p:spPr>
      </p:sp>
      <p:sp>
        <p:nvSpPr>
          <p:cNvPr id="15155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5155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2C208DE-6BD4-4578-AB28-2B16F3750837}"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幻灯片图像占位符 1"/>
          <p:cNvSpPr>
            <a:spLocks noGrp="1" noRot="1" noChangeAspect="1" noTextEdit="1"/>
          </p:cNvSpPr>
          <p:nvPr>
            <p:ph type="sldImg"/>
          </p:nvPr>
        </p:nvSpPr>
        <p:spPr bwMode="auto">
          <a:noFill/>
          <a:ln>
            <a:solidFill>
              <a:srgbClr val="000000"/>
            </a:solidFill>
            <a:miter lim="800000"/>
          </a:ln>
        </p:spPr>
      </p:sp>
      <p:sp>
        <p:nvSpPr>
          <p:cNvPr id="1536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5360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B6407543-21A1-461A-B982-7CA7064D8D2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幻灯片图像占位符 1"/>
          <p:cNvSpPr>
            <a:spLocks noGrp="1" noRot="1" noChangeAspect="1" noTextEdit="1"/>
          </p:cNvSpPr>
          <p:nvPr>
            <p:ph type="sldImg"/>
          </p:nvPr>
        </p:nvSpPr>
        <p:spPr bwMode="auto">
          <a:noFill/>
          <a:ln>
            <a:solidFill>
              <a:srgbClr val="000000"/>
            </a:solidFill>
            <a:miter lim="800000"/>
          </a:ln>
        </p:spPr>
      </p:sp>
      <p:sp>
        <p:nvSpPr>
          <p:cNvPr id="15565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5565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8656725-EBAE-4986-9177-04E022925013}"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幻灯片图像占位符 1"/>
          <p:cNvSpPr>
            <a:spLocks noGrp="1" noRot="1" noChangeAspect="1" noTextEdit="1"/>
          </p:cNvSpPr>
          <p:nvPr>
            <p:ph type="sldImg"/>
          </p:nvPr>
        </p:nvSpPr>
        <p:spPr bwMode="auto">
          <a:noFill/>
          <a:ln>
            <a:solidFill>
              <a:srgbClr val="000000"/>
            </a:solidFill>
            <a:miter lim="800000"/>
          </a:ln>
        </p:spPr>
      </p:sp>
      <p:sp>
        <p:nvSpPr>
          <p:cNvPr id="15769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5770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77C1A1ED-5A79-401E-AF30-66EB73765219}"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ln>
        </p:spPr>
      </p:sp>
      <p:sp>
        <p:nvSpPr>
          <p:cNvPr id="3993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3B3689EB-AAE1-4FDE-A23B-489AE92E4B1A}" type="slidenum">
              <a:rPr lang="zh-CN" altLang="en-US">
                <a:cs typeface="幼圆"/>
              </a:rPr>
            </a:fld>
            <a:endParaRPr lang="en-US" altLang="zh-CN">
              <a:cs typeface="幼圆"/>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ln>
        </p:spPr>
      </p:sp>
      <p:sp>
        <p:nvSpPr>
          <p:cNvPr id="161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17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459FD43-5EA0-46FB-BFC4-818180D1EE0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bwMode="auto">
          <a:noFill/>
          <a:ln>
            <a:solidFill>
              <a:srgbClr val="000000"/>
            </a:solidFill>
            <a:miter lim="800000"/>
          </a:ln>
        </p:spPr>
      </p:sp>
      <p:sp>
        <p:nvSpPr>
          <p:cNvPr id="16384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384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E130BD10-DDA9-4269-9C99-7301F236187C}"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幻灯片图像占位符 1"/>
          <p:cNvSpPr>
            <a:spLocks noGrp="1" noRot="1" noChangeAspect="1" noTextEdit="1"/>
          </p:cNvSpPr>
          <p:nvPr>
            <p:ph type="sldImg"/>
          </p:nvPr>
        </p:nvSpPr>
        <p:spPr bwMode="auto">
          <a:noFill/>
          <a:ln>
            <a:solidFill>
              <a:srgbClr val="000000"/>
            </a:solidFill>
            <a:miter lim="800000"/>
          </a:ln>
        </p:spPr>
      </p:sp>
      <p:sp>
        <p:nvSpPr>
          <p:cNvPr id="16691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691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60F4B877-B78B-46EA-92D4-8041D8BAA9FC}"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幻灯片图像占位符 1"/>
          <p:cNvSpPr>
            <a:spLocks noGrp="1" noRot="1" noChangeAspect="1" noTextEdit="1"/>
          </p:cNvSpPr>
          <p:nvPr>
            <p:ph type="sldImg"/>
          </p:nvPr>
        </p:nvSpPr>
        <p:spPr bwMode="auto">
          <a:noFill/>
          <a:ln>
            <a:solidFill>
              <a:srgbClr val="000000"/>
            </a:solidFill>
            <a:miter lim="800000"/>
          </a:ln>
        </p:spPr>
      </p:sp>
      <p:sp>
        <p:nvSpPr>
          <p:cNvPr id="16896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896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4CF631C3-C0FB-4E2E-A377-441E979201C1}"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幻灯片图像占位符 1"/>
          <p:cNvSpPr>
            <a:spLocks noGrp="1" noRot="1" noChangeAspect="1" noTextEdit="1"/>
          </p:cNvSpPr>
          <p:nvPr>
            <p:ph type="sldImg"/>
          </p:nvPr>
        </p:nvSpPr>
        <p:spPr bwMode="auto">
          <a:noFill/>
          <a:ln>
            <a:solidFill>
              <a:srgbClr val="000000"/>
            </a:solidFill>
            <a:miter lim="800000"/>
          </a:ln>
        </p:spPr>
      </p:sp>
      <p:sp>
        <p:nvSpPr>
          <p:cNvPr id="17101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7101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49465AB4-3ED5-4520-96E1-FAFE80A6432B}"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bwMode="auto">
          <a:noFill/>
          <a:ln>
            <a:solidFill>
              <a:srgbClr val="000000"/>
            </a:solidFill>
            <a:miter lim="800000"/>
          </a:ln>
        </p:spPr>
      </p:sp>
      <p:sp>
        <p:nvSpPr>
          <p:cNvPr id="17305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7306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4160C2C7-F582-45CD-B2DE-DAA3401749AC}"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幻灯片图像占位符 1"/>
          <p:cNvSpPr>
            <a:spLocks noGrp="1" noRot="1" noChangeAspect="1" noTextEdit="1"/>
          </p:cNvSpPr>
          <p:nvPr>
            <p:ph type="sldImg"/>
          </p:nvPr>
        </p:nvSpPr>
        <p:spPr bwMode="auto">
          <a:noFill/>
          <a:ln>
            <a:solidFill>
              <a:srgbClr val="000000"/>
            </a:solidFill>
            <a:miter lim="800000"/>
          </a:ln>
        </p:spPr>
      </p:sp>
      <p:sp>
        <p:nvSpPr>
          <p:cNvPr id="17510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75108"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36F4B9E-C67A-4A35-AB29-8CC3863BC5EF}"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幻灯片图像占位符 1"/>
          <p:cNvSpPr>
            <a:spLocks noGrp="1" noRot="1" noChangeAspect="1" noTextEdit="1"/>
          </p:cNvSpPr>
          <p:nvPr>
            <p:ph type="sldImg"/>
          </p:nvPr>
        </p:nvSpPr>
        <p:spPr bwMode="auto">
          <a:noFill/>
          <a:ln>
            <a:solidFill>
              <a:srgbClr val="000000"/>
            </a:solidFill>
            <a:miter lim="800000"/>
          </a:ln>
        </p:spPr>
      </p:sp>
      <p:sp>
        <p:nvSpPr>
          <p:cNvPr id="1792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7920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B128FE1B-C3D6-4A82-AC3D-E448848ED9CF}"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ln>
        </p:spPr>
      </p:sp>
      <p:sp>
        <p:nvSpPr>
          <p:cNvPr id="161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17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459FD43-5EA0-46FB-BFC4-818180D1EE0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ln>
        </p:spPr>
      </p:sp>
      <p:sp>
        <p:nvSpPr>
          <p:cNvPr id="161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17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459FD43-5EA0-46FB-BFC4-818180D1EE0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p:spPr>
      </p:sp>
      <p:sp>
        <p:nvSpPr>
          <p:cNvPr id="4813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8132"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a:buFont typeface="Arial" panose="020B0604020202020204" pitchFamily="34" charset="0"/>
              <a:buNone/>
            </a:pPr>
            <a:fld id="{D18DCEE4-C39A-4FFB-B339-5EEC19C5C2D2}"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ln>
        </p:spPr>
      </p:sp>
      <p:sp>
        <p:nvSpPr>
          <p:cNvPr id="161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17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459FD43-5EA0-46FB-BFC4-818180D1EE0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ln>
        </p:spPr>
      </p:sp>
      <p:sp>
        <p:nvSpPr>
          <p:cNvPr id="161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17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459FD43-5EA0-46FB-BFC4-818180D1EE0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ln>
        </p:spPr>
      </p:sp>
      <p:sp>
        <p:nvSpPr>
          <p:cNvPr id="161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17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459FD43-5EA0-46FB-BFC4-818180D1EE0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ln>
        </p:spPr>
      </p:sp>
      <p:sp>
        <p:nvSpPr>
          <p:cNvPr id="161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17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459FD43-5EA0-46FB-BFC4-818180D1EE0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ln>
        </p:spPr>
      </p:sp>
      <p:sp>
        <p:nvSpPr>
          <p:cNvPr id="161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17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459FD43-5EA0-46FB-BFC4-818180D1EE0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ln>
        </p:spPr>
      </p:sp>
      <p:sp>
        <p:nvSpPr>
          <p:cNvPr id="161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17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459FD43-5EA0-46FB-BFC4-818180D1EE0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bwMode="auto">
          <a:noFill/>
          <a:ln>
            <a:solidFill>
              <a:srgbClr val="000000"/>
            </a:solidFill>
            <a:miter lim="800000"/>
          </a:ln>
        </p:spPr>
      </p:sp>
      <p:sp>
        <p:nvSpPr>
          <p:cNvPr id="161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179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459FD43-5EA0-46FB-BFC4-818180D1EE0D}"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bwMode="auto">
          <a:noFill/>
          <a:ln>
            <a:solidFill>
              <a:srgbClr val="000000"/>
            </a:solidFill>
            <a:miter lim="800000"/>
          </a:ln>
        </p:spPr>
      </p:sp>
      <p:sp>
        <p:nvSpPr>
          <p:cNvPr id="8806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806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C9A6097A-FD9D-4386-8BFD-E0F463683DC1}" type="slidenum">
              <a:rPr lang="zh-CN" altLang="en-US">
                <a:cs typeface="幼圆"/>
              </a:rPr>
            </a:fld>
            <a:endParaRPr lang="en-US" altLang="zh-CN">
              <a:cs typeface="幼圆"/>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bwMode="auto">
          <a:noFill/>
          <a:ln>
            <a:solidFill>
              <a:srgbClr val="000000"/>
            </a:solidFill>
            <a:miter lim="800000"/>
          </a:ln>
        </p:spPr>
      </p:sp>
      <p:sp>
        <p:nvSpPr>
          <p:cNvPr id="5427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427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C5878271-70D1-493E-B45A-16799E8CCBF8}" type="slidenum">
              <a:rPr lang="zh-CN" altLang="en-US">
                <a:cs typeface="幼圆"/>
              </a:rPr>
            </a:fld>
            <a:endParaRPr lang="en-US" altLang="zh-CN">
              <a:cs typeface="幼圆"/>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bwMode="auto">
          <a:noFill/>
          <a:ln>
            <a:solidFill>
              <a:srgbClr val="000000"/>
            </a:solidFill>
            <a:miter lim="800000"/>
          </a:ln>
        </p:spPr>
      </p:sp>
      <p:sp>
        <p:nvSpPr>
          <p:cNvPr id="11981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981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127A748-2576-44E4-8D51-CB0D772828E1}"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bwMode="auto">
          <a:noFill/>
          <a:ln>
            <a:solidFill>
              <a:srgbClr val="000000"/>
            </a:solidFill>
            <a:miter lim="800000"/>
          </a:ln>
        </p:spPr>
      </p:sp>
      <p:sp>
        <p:nvSpPr>
          <p:cNvPr id="12185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186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69C3C907-F547-4523-A0FD-7C94659ED27A}"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p:cNvSpPr>
            <a:spLocks noGrp="1" noRot="1" noChangeAspect="1" noTextEdit="1"/>
          </p:cNvSpPr>
          <p:nvPr>
            <p:ph type="sldImg"/>
          </p:nvPr>
        </p:nvSpPr>
        <p:spPr bwMode="auto">
          <a:noFill/>
          <a:ln>
            <a:solidFill>
              <a:srgbClr val="000000"/>
            </a:solidFill>
            <a:miter lim="800000"/>
          </a:ln>
        </p:spPr>
      </p:sp>
      <p:sp>
        <p:nvSpPr>
          <p:cNvPr id="12493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493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604F4BAF-CBD4-4D44-831F-D29738B2B279}"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bwMode="auto">
          <a:noFill/>
          <a:ln>
            <a:solidFill>
              <a:srgbClr val="000000"/>
            </a:solidFill>
            <a:miter lim="800000"/>
          </a:ln>
        </p:spPr>
      </p:sp>
      <p:sp>
        <p:nvSpPr>
          <p:cNvPr id="12697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26980"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C12C9B7E-5385-4B60-8079-60B59C81C6C1}"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bwMode="auto">
          <a:noFill/>
          <a:ln>
            <a:solidFill>
              <a:srgbClr val="000000"/>
            </a:solidFill>
            <a:miter lim="800000"/>
          </a:ln>
        </p:spPr>
      </p:sp>
      <p:sp>
        <p:nvSpPr>
          <p:cNvPr id="13107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107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AAE8731-D8E4-4C38-9FB2-1D153938B1D5}"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userDrawn="1"/>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684212" y="3843867"/>
            <a:ext cx="6400800" cy="1947333"/>
          </a:xfrm>
          <a:prstGeom prst="rect">
            <a:avLst/>
          </a:prstGeo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9" name="Date Placeholder 3"/>
          <p:cNvSpPr>
            <a:spLocks noGrp="1"/>
          </p:cNvSpPr>
          <p:nvPr>
            <p:ph type="dt" sz="half" idx="10"/>
          </p:nvPr>
        </p:nvSpPr>
        <p:spPr>
          <a:xfrm>
            <a:off x="9904413" y="6172200"/>
            <a:ext cx="16002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7B333F1-9FCB-43BA-9D82-0CC843F6C73F}" type="datetimeFigureOut">
              <a:rPr lang="zh-CN" altLang="en-US"/>
            </a:fld>
            <a:endParaRPr lang="zh-CN" altLang="en-US"/>
          </a:p>
        </p:txBody>
      </p:sp>
      <p:sp>
        <p:nvSpPr>
          <p:cNvPr id="10" name="Footer Placeholder 4"/>
          <p:cNvSpPr>
            <a:spLocks noGrp="1"/>
          </p:cNvSpPr>
          <p:nvPr>
            <p:ph type="ftr" sz="quarter" idx="11"/>
          </p:nvPr>
        </p:nvSpPr>
        <p:spPr>
          <a:xfrm>
            <a:off x="684213" y="6172200"/>
            <a:ext cx="7543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zh-CN" altLang="en-US"/>
          </a:p>
        </p:txBody>
      </p:sp>
      <p:sp>
        <p:nvSpPr>
          <p:cNvPr id="11" name="Slide Number Placeholder 5"/>
          <p:cNvSpPr>
            <a:spLocks noGrp="1"/>
          </p:cNvSpPr>
          <p:nvPr>
            <p:ph type="sldNum" sz="quarter" idx="12"/>
          </p:nvPr>
        </p:nvSpPr>
        <p:spPr>
          <a:xfrm>
            <a:off x="10363200" y="5578475"/>
            <a:ext cx="1143000" cy="669925"/>
          </a:xfrm>
          <a:prstGeom prst="rect">
            <a:avLst/>
          </a:prstGeom>
        </p:spPr>
        <p:txBody>
          <a:bodyPr/>
          <a:lstStyle>
            <a:lvl1pPr fontAlgn="auto">
              <a:spcBef>
                <a:spcPts val="0"/>
              </a:spcBef>
              <a:spcAft>
                <a:spcPts val="0"/>
              </a:spcAft>
              <a:defRPr>
                <a:latin typeface="+mn-lt"/>
                <a:ea typeface="+mn-ea"/>
                <a:cs typeface="+mn-cs"/>
              </a:defRPr>
            </a:lvl1pPr>
          </a:lstStyle>
          <a:p>
            <a:pPr>
              <a:defRPr/>
            </a:pPr>
            <a:fld id="{3A54F5B6-C6D4-461C-812A-B696F7D84D37}"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5253DDC8-E4B2-4CC9-AFCA-DD94F73EB366}" type="slidenum">
              <a:rPr lang="zh-CN" altLang="en-US"/>
            </a:fld>
            <a:r>
              <a:rPr lang="zh-CN" altLang="en-US"/>
              <a:t>页</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E1FDC38E-4C36-4068-B8AB-117E1816D1F9}" type="slidenum">
              <a:rPr lang="zh-CN" altLang="en-US"/>
            </a:fld>
            <a:r>
              <a:rPr lang="zh-CN" altLang="en-US"/>
              <a:t>页</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1D5E7108-6913-40EE-92D6-DC1290F4D2A5}" type="slidenum">
              <a:rPr lang="zh-CN" altLang="en-US"/>
            </a:fld>
            <a:r>
              <a:rPr lang="zh-CN" altLang="en-US"/>
              <a:t>页</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0A6474CD-DBEB-4CA6-8642-D23E857DAFBE}" type="slidenum">
              <a:rPr lang="zh-CN" altLang="en-US"/>
            </a:fld>
            <a:r>
              <a:rPr lang="zh-CN" altLang="en-US"/>
              <a:t>页</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EC6C337C-A750-4855-A412-D75BC6182BB1}" type="slidenum">
              <a:rPr lang="zh-CN" altLang="en-US"/>
            </a:fld>
            <a:r>
              <a:rPr lang="zh-CN" altLang="en-US"/>
              <a:t>页</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1BFD608D-A833-4534-A578-ADE52249BA99}" type="slidenum">
              <a:rPr lang="zh-CN" altLang="en-US"/>
            </a:fld>
            <a:r>
              <a:rPr lang="zh-CN" altLang="en-US"/>
              <a:t>页</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50818" y="457200"/>
            <a:ext cx="2626783"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8351" y="457200"/>
            <a:ext cx="7679267"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44EC36A8-45D6-4436-9121-9DCF57E2A89E}" type="slidenum">
              <a:rPr lang="zh-CN" altLang="en-US"/>
            </a:fld>
            <a:r>
              <a:rPr lang="zh-CN" altLang="en-US"/>
              <a:t>页</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35813E29-F91F-4579-ADD4-C7EE23244694}" type="slidenum">
              <a:rPr lang="zh-CN" altLang="en-US"/>
            </a:fld>
            <a:r>
              <a:rPr lang="zh-CN" altLang="en-US"/>
              <a:t>页</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D4B6B350-3C3B-41D0-BCCA-94F4BD351FD2}" type="slidenum">
              <a:rPr lang="zh-CN" altLang="en-US"/>
            </a:fld>
            <a:r>
              <a:rPr lang="zh-CN" altLang="en-US"/>
              <a:t>页</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5" descr="英文"/>
          <p:cNvPicPr>
            <a:picLocks noChangeAspect="1" noChangeArrowheads="1"/>
          </p:cNvPicPr>
          <p:nvPr/>
        </p:nvPicPr>
        <p:blipFill>
          <a:blip r:embed="rId2"/>
          <a:srcRect/>
          <a:stretch>
            <a:fillRect/>
          </a:stretch>
        </p:blipFill>
        <p:spPr bwMode="auto">
          <a:xfrm>
            <a:off x="11176000" y="6350000"/>
            <a:ext cx="914400" cy="431800"/>
          </a:xfrm>
          <a:prstGeom prst="rect">
            <a:avLst/>
          </a:prstGeom>
          <a:noFill/>
          <a:ln w="9525">
            <a:noFill/>
            <a:miter lim="800000"/>
            <a:headEnd/>
            <a:tailEnd/>
          </a:ln>
        </p:spPr>
      </p:pic>
      <p:sp>
        <p:nvSpPr>
          <p:cNvPr id="5" name="Line 6"/>
          <p:cNvSpPr>
            <a:spLocks noChangeShapeType="1"/>
          </p:cNvSpPr>
          <p:nvPr/>
        </p:nvSpPr>
        <p:spPr bwMode="auto">
          <a:xfrm>
            <a:off x="0" y="3141663"/>
            <a:ext cx="12192000" cy="0"/>
          </a:xfrm>
          <a:prstGeom prst="line">
            <a:avLst/>
          </a:prstGeom>
          <a:noFill/>
          <a:ln w="31750">
            <a:solidFill>
              <a:srgbClr val="0063B0"/>
            </a:solidFill>
            <a:round/>
          </a:ln>
          <a:effectLst/>
        </p:spPr>
        <p:txBody>
          <a:bodyPr wrap="none" lIns="90000" tIns="46800" rIns="90000" bIns="46800" anchor="ctr"/>
          <a:lstStyle/>
          <a:p>
            <a:pPr>
              <a:defRPr/>
            </a:pPr>
            <a:endParaRPr lang="zh-CN" altLang="en-US">
              <a:solidFill>
                <a:srgbClr val="000000"/>
              </a:solidFill>
              <a:latin typeface="+mn-lt"/>
              <a:ea typeface="+mn-ea"/>
              <a:cs typeface="+mn-cs"/>
            </a:endParaRPr>
          </a:p>
        </p:txBody>
      </p:sp>
      <p:sp>
        <p:nvSpPr>
          <p:cNvPr id="3151874" name="Rectangle 2"/>
          <p:cNvSpPr>
            <a:spLocks noGrp="1" noChangeArrowheads="1"/>
          </p:cNvSpPr>
          <p:nvPr>
            <p:ph type="ctrTitle"/>
          </p:nvPr>
        </p:nvSpPr>
        <p:spPr>
          <a:xfrm>
            <a:off x="914400" y="3200400"/>
            <a:ext cx="10363200" cy="1143000"/>
          </a:xfrm>
        </p:spPr>
        <p:txBody>
          <a:bodyPr/>
          <a:lstStyle>
            <a:lvl1pPr algn="ctr">
              <a:tabLst>
                <a:tab pos="566420" algn="l"/>
              </a:tabLst>
              <a:defRPr/>
            </a:lvl1pPr>
          </a:lstStyle>
          <a:p>
            <a:pPr lvl="0"/>
            <a:r>
              <a:rPr lang="zh-CN" altLang="en-US" noProof="0" smtClean="0"/>
              <a:t>单击此处编辑母版标题样式</a:t>
            </a:r>
            <a:endParaRPr lang="zh-CN" altLang="en-US" noProof="0" smtClean="0"/>
          </a:p>
        </p:txBody>
      </p:sp>
      <p:sp>
        <p:nvSpPr>
          <p:cNvPr id="3151875" name="Rectangle 3"/>
          <p:cNvSpPr>
            <a:spLocks noGrp="1" noChangeArrowheads="1"/>
          </p:cNvSpPr>
          <p:nvPr>
            <p:ph type="subTitle" idx="1"/>
          </p:nvPr>
        </p:nvSpPr>
        <p:spPr>
          <a:xfrm>
            <a:off x="1828800" y="4495800"/>
            <a:ext cx="8534400" cy="1752600"/>
          </a:xfrm>
        </p:spPr>
        <p:txBody>
          <a:bodyPr/>
          <a:lstStyle>
            <a:lvl1pPr algn="ctr">
              <a:defRPr sz="1600" b="0"/>
            </a:lvl1pPr>
          </a:lstStyle>
          <a:p>
            <a:pPr lvl="0"/>
            <a:r>
              <a:rPr lang="zh-CN" altLang="en-US" noProof="0" smtClean="0"/>
              <a:t>单击此处编辑母版副标题样式</a:t>
            </a:r>
            <a:endParaRPr lang="zh-CN" altLang="en-US" noProof="0" smtClean="0"/>
          </a:p>
        </p:txBody>
      </p:sp>
      <p:sp>
        <p:nvSpPr>
          <p:cNvPr id="6" name="Rectangle 4"/>
          <p:cNvSpPr>
            <a:spLocks noGrp="1" noChangeArrowheads="1"/>
          </p:cNvSpPr>
          <p:nvPr>
            <p:ph type="sldNum" sz="quarter" idx="10"/>
          </p:nvPr>
        </p:nvSpPr>
        <p:spPr>
          <a:xfrm>
            <a:off x="5135563" y="6629400"/>
            <a:ext cx="1828800" cy="150813"/>
          </a:xfrm>
        </p:spPr>
        <p:txBody>
          <a:bodyPr/>
          <a:lstStyle>
            <a:lvl1pPr fontAlgn="auto">
              <a:spcBef>
                <a:spcPts val="0"/>
              </a:spcBef>
              <a:spcAft>
                <a:spcPts val="0"/>
              </a:spcAft>
              <a:defRPr>
                <a:latin typeface="Arial" panose="020B0604020202020204" pitchFamily="34" charset="0"/>
              </a:defRPr>
            </a:lvl1pPr>
          </a:lstStyle>
          <a:p>
            <a:pPr>
              <a:defRPr/>
            </a:pPr>
            <a:r>
              <a:rPr lang="zh-CN" altLang="en-US"/>
              <a:t>第</a:t>
            </a:r>
            <a:fld id="{D29A6448-6D58-4809-963E-7A53F3A0E494}" type="slidenum">
              <a:rPr lang="zh-CN" altLang="en-US"/>
            </a:fld>
            <a:r>
              <a:rPr lang="zh-CN" altLang="en-US"/>
              <a:t>页</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A7349BBE-B2AA-44BC-BD74-D0145D8758A0}" type="slidenum">
              <a:rPr lang="zh-CN" altLang="en-US"/>
            </a:fld>
            <a:r>
              <a:rPr lang="zh-CN" altLang="en-US"/>
              <a:t>页</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04EF9E7B-EA76-4A60-97FD-D03D0613F641}" type="slidenum">
              <a:rPr lang="zh-CN" altLang="en-US"/>
            </a:fld>
            <a:r>
              <a:rPr lang="zh-CN" altLang="en-US"/>
              <a:t>页</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95E0A645-2134-4AB7-A8DB-5C55E71E68E2}" type="slidenum">
              <a:rPr lang="zh-CN" altLang="en-US"/>
            </a:fld>
            <a:r>
              <a:rPr lang="zh-CN" altLang="en-US"/>
              <a:t>页</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AC2E7586-3E1D-4ED6-99BE-6DF408403F76}" type="slidenum">
              <a:rPr lang="zh-CN" altLang="en-US"/>
            </a:fld>
            <a:r>
              <a:rPr lang="zh-CN" altLang="en-US"/>
              <a:t>页</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F4E029DF-0473-46F7-9977-C6B70C555563}" type="slidenum">
              <a:rPr lang="zh-CN" altLang="en-US"/>
            </a:fld>
            <a:r>
              <a:rPr lang="zh-CN" altLang="en-US"/>
              <a:t>页</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66E37A67-9A64-4E41-879E-883B3387756F}" type="slidenum">
              <a:rPr lang="zh-CN" altLang="en-US"/>
            </a:fld>
            <a:r>
              <a:rPr lang="zh-CN" altLang="en-US"/>
              <a:t>页</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6DCC4B09-F91F-41B5-9CB9-EA186CCF76D8}" type="slidenum">
              <a:rPr lang="zh-CN" altLang="en-US"/>
            </a:fld>
            <a:r>
              <a:rPr lang="zh-CN" altLang="en-US"/>
              <a:t>页</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0498246B-6D92-4E30-B672-647525B04ABC}" type="slidenum">
              <a:rPr lang="zh-CN" altLang="en-US"/>
            </a:fld>
            <a:r>
              <a:rPr lang="zh-CN" altLang="en-US"/>
              <a:t>页</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D116CEF8-D0A4-4542-A891-9F48A1D6B644}" type="slidenum">
              <a:rPr lang="zh-CN" altLang="en-US"/>
            </a:fld>
            <a:r>
              <a:rPr lang="zh-CN" altLang="en-US"/>
              <a:t>页</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50818" y="457200"/>
            <a:ext cx="2626783"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8351" y="457200"/>
            <a:ext cx="7679267"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65445048-0262-46D8-BD0D-678BE8755D4B}" type="slidenum">
              <a:rPr lang="zh-CN" altLang="en-US"/>
            </a:fld>
            <a:r>
              <a:rPr lang="zh-CN" altLang="en-US"/>
              <a:t>页</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D432162-D9AB-4CB5-A865-84751E12B5A5}" type="datetimeFigureOut">
              <a:rPr lang="zh-CN" altLang="en-US"/>
            </a:fld>
            <a:endParaRPr lang="zh-CN" altLang="en-US"/>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zh-CN" altLang="en-US"/>
          </a:p>
        </p:txBody>
      </p:sp>
      <p:sp>
        <p:nvSpPr>
          <p:cNvPr id="4"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7EB5040-1969-443E-B515-2D22FB58D74B}"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DE6E1C57-E092-46E3-8E06-43EB29D4B88D}" type="slidenum">
              <a:rPr lang="zh-CN" altLang="en-US"/>
            </a:fld>
            <a:r>
              <a:rPr lang="zh-CN" altLang="en-US"/>
              <a:t>页</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8352" y="457200"/>
            <a:ext cx="10509249"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49987FF5-A66B-4FAB-8543-EBDC517A5586}" type="slidenum">
              <a:rPr lang="zh-CN" altLang="en-US"/>
            </a:fld>
            <a:r>
              <a:rPr lang="zh-CN" altLang="en-US"/>
              <a:t>页</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5" descr="英文"/>
          <p:cNvPicPr>
            <a:picLocks noChangeAspect="1" noChangeArrowheads="1"/>
          </p:cNvPicPr>
          <p:nvPr/>
        </p:nvPicPr>
        <p:blipFill>
          <a:blip r:embed="rId2"/>
          <a:srcRect/>
          <a:stretch>
            <a:fillRect/>
          </a:stretch>
        </p:blipFill>
        <p:spPr bwMode="auto">
          <a:xfrm>
            <a:off x="11176000" y="6350000"/>
            <a:ext cx="914400" cy="431800"/>
          </a:xfrm>
          <a:prstGeom prst="rect">
            <a:avLst/>
          </a:prstGeom>
          <a:noFill/>
          <a:ln w="9525">
            <a:noFill/>
            <a:miter lim="800000"/>
            <a:headEnd/>
            <a:tailEnd/>
          </a:ln>
        </p:spPr>
      </p:pic>
      <p:sp>
        <p:nvSpPr>
          <p:cNvPr id="5" name="Line 6"/>
          <p:cNvSpPr>
            <a:spLocks noChangeShapeType="1"/>
          </p:cNvSpPr>
          <p:nvPr/>
        </p:nvSpPr>
        <p:spPr bwMode="auto">
          <a:xfrm>
            <a:off x="0" y="3141663"/>
            <a:ext cx="12192000" cy="0"/>
          </a:xfrm>
          <a:prstGeom prst="line">
            <a:avLst/>
          </a:prstGeom>
          <a:noFill/>
          <a:ln w="31750">
            <a:solidFill>
              <a:srgbClr val="0063B0"/>
            </a:solidFill>
            <a:round/>
          </a:ln>
          <a:effectLst/>
        </p:spPr>
        <p:txBody>
          <a:bodyPr wrap="none" lIns="90000" tIns="46800" rIns="90000" bIns="46800" anchor="ctr"/>
          <a:lstStyle/>
          <a:p>
            <a:pPr>
              <a:defRPr/>
            </a:pPr>
            <a:endParaRPr lang="zh-CN" altLang="en-US">
              <a:solidFill>
                <a:srgbClr val="000000"/>
              </a:solidFill>
              <a:latin typeface="+mn-lt"/>
              <a:ea typeface="+mn-ea"/>
              <a:cs typeface="+mn-cs"/>
            </a:endParaRPr>
          </a:p>
        </p:txBody>
      </p:sp>
      <p:sp>
        <p:nvSpPr>
          <p:cNvPr id="3151874" name="Rectangle 2"/>
          <p:cNvSpPr>
            <a:spLocks noGrp="1" noChangeArrowheads="1"/>
          </p:cNvSpPr>
          <p:nvPr>
            <p:ph type="ctrTitle"/>
          </p:nvPr>
        </p:nvSpPr>
        <p:spPr>
          <a:xfrm>
            <a:off x="914400" y="3200400"/>
            <a:ext cx="10363200" cy="1143000"/>
          </a:xfrm>
        </p:spPr>
        <p:txBody>
          <a:bodyPr/>
          <a:lstStyle>
            <a:lvl1pPr algn="ctr">
              <a:tabLst>
                <a:tab pos="566420" algn="l"/>
              </a:tabLst>
              <a:defRPr/>
            </a:lvl1pPr>
          </a:lstStyle>
          <a:p>
            <a:pPr lvl="0"/>
            <a:r>
              <a:rPr lang="zh-CN" altLang="en-US" noProof="0" smtClean="0"/>
              <a:t>单击此处编辑母版标题样式</a:t>
            </a:r>
            <a:endParaRPr lang="zh-CN" altLang="en-US" noProof="0" smtClean="0"/>
          </a:p>
        </p:txBody>
      </p:sp>
      <p:sp>
        <p:nvSpPr>
          <p:cNvPr id="3151875" name="Rectangle 3"/>
          <p:cNvSpPr>
            <a:spLocks noGrp="1" noChangeArrowheads="1"/>
          </p:cNvSpPr>
          <p:nvPr>
            <p:ph type="subTitle" idx="1"/>
          </p:nvPr>
        </p:nvSpPr>
        <p:spPr>
          <a:xfrm>
            <a:off x="1828800" y="4495800"/>
            <a:ext cx="8534400" cy="1752600"/>
          </a:xfrm>
        </p:spPr>
        <p:txBody>
          <a:bodyPr/>
          <a:lstStyle>
            <a:lvl1pPr algn="ctr">
              <a:defRPr sz="1600" b="0"/>
            </a:lvl1pPr>
          </a:lstStyle>
          <a:p>
            <a:pPr lvl="0"/>
            <a:r>
              <a:rPr lang="zh-CN" altLang="en-US" noProof="0" smtClean="0"/>
              <a:t>单击此处编辑母版副标题样式</a:t>
            </a:r>
            <a:endParaRPr lang="zh-CN" altLang="en-US" noProof="0" smtClean="0"/>
          </a:p>
        </p:txBody>
      </p:sp>
      <p:sp>
        <p:nvSpPr>
          <p:cNvPr id="6" name="Rectangle 4"/>
          <p:cNvSpPr>
            <a:spLocks noGrp="1" noChangeArrowheads="1"/>
          </p:cNvSpPr>
          <p:nvPr>
            <p:ph type="sldNum" sz="quarter" idx="10"/>
          </p:nvPr>
        </p:nvSpPr>
        <p:spPr>
          <a:xfrm>
            <a:off x="5135563" y="6629400"/>
            <a:ext cx="1828800" cy="150813"/>
          </a:xfrm>
        </p:spPr>
        <p:txBody>
          <a:bodyPr/>
          <a:lstStyle>
            <a:lvl1pPr fontAlgn="auto">
              <a:spcBef>
                <a:spcPts val="0"/>
              </a:spcBef>
              <a:spcAft>
                <a:spcPts val="0"/>
              </a:spcAft>
              <a:defRPr>
                <a:latin typeface="Arial" panose="020B0604020202020204" pitchFamily="34" charset="0"/>
              </a:defRPr>
            </a:lvl1pPr>
          </a:lstStyle>
          <a:p>
            <a:pPr>
              <a:defRPr/>
            </a:pPr>
            <a:r>
              <a:rPr lang="zh-CN" altLang="en-US"/>
              <a:t>第</a:t>
            </a:r>
            <a:fld id="{987BF3D5-620C-40A6-A7ED-304CC0E04BBA}" type="slidenum">
              <a:rPr lang="zh-CN" altLang="en-US"/>
            </a:fld>
            <a:r>
              <a:rPr lang="zh-CN" altLang="en-US"/>
              <a:t>页</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2304669E-9551-4935-B6A9-A9EDB45B006D}" type="slidenum">
              <a:rPr lang="zh-CN" altLang="en-US"/>
            </a:fld>
            <a:r>
              <a:rPr lang="zh-CN" altLang="en-US"/>
              <a:t>页</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BDC21152-B43B-470A-8A70-8048A964AE22}" type="slidenum">
              <a:rPr lang="zh-CN" altLang="en-US"/>
            </a:fld>
            <a:r>
              <a:rPr lang="zh-CN" altLang="en-US"/>
              <a:t>页</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a:lvl1pPr>
          </a:lstStyle>
          <a:p>
            <a:pPr>
              <a:defRPr/>
            </a:pPr>
            <a:r>
              <a:rPr lang="zh-CN" altLang="en-US"/>
              <a:t>第</a:t>
            </a:r>
            <a:fld id="{6971A227-7300-4BD9-9F73-25D1AAED224E}" type="slidenum">
              <a:rPr lang="zh-CN" altLang="en-US"/>
            </a:fld>
            <a:r>
              <a:rPr lang="zh-CN" altLang="en-US"/>
              <a:t>页</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image" Target="../media/image2.jpeg"/><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F8FD"/>
        </a:solidFill>
        <a:effectLst/>
      </p:bgPr>
    </p:bg>
    <p:spTree>
      <p:nvGrpSpPr>
        <p:cNvPr id="1" name=""/>
        <p:cNvGrpSpPr/>
        <p:nvPr/>
      </p:nvGrpSpPr>
      <p:grpSpPr>
        <a:xfrm>
          <a:off x="0" y="0"/>
          <a:ext cx="0" cy="0"/>
          <a:chOff x="0" y="0"/>
          <a:chExt cx="0" cy="0"/>
        </a:xfrm>
      </p:grpSpPr>
      <p:grpSp>
        <p:nvGrpSpPr>
          <p:cNvPr id="1026" name="Group 6"/>
          <p:cNvGrpSpPr/>
          <p:nvPr userDrawn="1"/>
        </p:nvGrpSpPr>
        <p:grpSpPr bwMode="auto">
          <a:xfrm>
            <a:off x="9105900" y="2963863"/>
            <a:ext cx="3036888" cy="3267075"/>
            <a:chOff x="9206969" y="2963333"/>
            <a:chExt cx="2981858" cy="3208867"/>
          </a:xfrm>
        </p:grpSpPr>
        <p:cxnSp>
          <p:nvCxnSpPr>
            <p:cNvPr id="8" name="Straight Connector 7"/>
            <p:cNvCxnSpPr/>
            <p:nvPr/>
          </p:nvCxnSpPr>
          <p:spPr>
            <a:xfrm flipH="1">
              <a:off x="11275409" y="2963333"/>
              <a:ext cx="913418" cy="91214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979"/>
              <a:ext cx="2981858" cy="298122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1848" y="3284532"/>
              <a:ext cx="1896979" cy="189756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045" y="3131728"/>
              <a:ext cx="1745782" cy="174476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459" y="3683691"/>
              <a:ext cx="1270368" cy="126920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27" name="组合 3"/>
          <p:cNvGrpSpPr/>
          <p:nvPr userDrawn="1"/>
        </p:nvGrpSpPr>
        <p:grpSpPr bwMode="auto">
          <a:xfrm>
            <a:off x="9618663" y="4656138"/>
            <a:ext cx="1925637" cy="1495425"/>
            <a:chOff x="9152477" y="5272543"/>
            <a:chExt cx="785152" cy="609631"/>
          </a:xfrm>
        </p:grpSpPr>
        <p:sp>
          <p:nvSpPr>
            <p:cNvPr id="37" name="任意多边形 36"/>
            <p:cNvSpPr/>
            <p:nvPr/>
          </p:nvSpPr>
          <p:spPr>
            <a:xfrm flipH="1">
              <a:off x="9397796" y="5273190"/>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任意多边形 38"/>
            <p:cNvSpPr/>
            <p:nvPr/>
          </p:nvSpPr>
          <p:spPr>
            <a:xfrm flipH="1">
              <a:off x="9491652" y="5398093"/>
              <a:ext cx="176708"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任意多边形 39"/>
            <p:cNvSpPr/>
            <p:nvPr/>
          </p:nvSpPr>
          <p:spPr>
            <a:xfrm flipH="1">
              <a:off x="9318181" y="5399388"/>
              <a:ext cx="176061" cy="125550"/>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任意多边形 41"/>
            <p:cNvSpPr/>
            <p:nvPr userDrawn="1"/>
          </p:nvSpPr>
          <p:spPr>
            <a:xfrm flipH="1">
              <a:off x="9761568" y="5515230"/>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任意多边形 42"/>
            <p:cNvSpPr/>
            <p:nvPr/>
          </p:nvSpPr>
          <p:spPr>
            <a:xfrm flipH="1">
              <a:off x="9584213" y="5514583"/>
              <a:ext cx="176708"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任意多边形 43"/>
            <p:cNvSpPr/>
            <p:nvPr/>
          </p:nvSpPr>
          <p:spPr>
            <a:xfrm flipH="1">
              <a:off x="9407506" y="5516525"/>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3" name="任意多边形 62"/>
            <p:cNvSpPr/>
            <p:nvPr/>
          </p:nvSpPr>
          <p:spPr>
            <a:xfrm flipH="1">
              <a:off x="9653473" y="5272543"/>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任意多边形 63"/>
            <p:cNvSpPr/>
            <p:nvPr/>
          </p:nvSpPr>
          <p:spPr>
            <a:xfrm flipH="1">
              <a:off x="9480648" y="5273837"/>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5" name="任意多边形 64"/>
            <p:cNvSpPr/>
            <p:nvPr/>
          </p:nvSpPr>
          <p:spPr>
            <a:xfrm flipH="1">
              <a:off x="9576446" y="5396799"/>
              <a:ext cx="175413" cy="12490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6" name="任意多边形 65"/>
            <p:cNvSpPr/>
            <p:nvPr/>
          </p:nvSpPr>
          <p:spPr>
            <a:xfrm flipH="1">
              <a:off x="9401680" y="5398093"/>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任意多边形 66"/>
            <p:cNvSpPr/>
            <p:nvPr/>
          </p:nvSpPr>
          <p:spPr>
            <a:xfrm flipH="1">
              <a:off x="9226267" y="5401329"/>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8" name="任意多边形 67"/>
            <p:cNvSpPr/>
            <p:nvPr/>
          </p:nvSpPr>
          <p:spPr>
            <a:xfrm flipH="1">
              <a:off x="9669655" y="5516525"/>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9" name="任意多边形 68"/>
            <p:cNvSpPr/>
            <p:nvPr/>
          </p:nvSpPr>
          <p:spPr>
            <a:xfrm flipH="1">
              <a:off x="9492299" y="5516525"/>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 name="任意多边形 69"/>
            <p:cNvSpPr/>
            <p:nvPr/>
          </p:nvSpPr>
          <p:spPr>
            <a:xfrm flipH="1">
              <a:off x="9313650" y="5519761"/>
              <a:ext cx="174766"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任意多边形 70"/>
            <p:cNvSpPr/>
            <p:nvPr/>
          </p:nvSpPr>
          <p:spPr>
            <a:xfrm flipH="1">
              <a:off x="9762216" y="5636251"/>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 name="任意多边形 71"/>
            <p:cNvSpPr/>
            <p:nvPr/>
          </p:nvSpPr>
          <p:spPr>
            <a:xfrm flipH="1">
              <a:off x="9584213" y="5638839"/>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3" name="任意多边形 72"/>
            <p:cNvSpPr/>
            <p:nvPr/>
          </p:nvSpPr>
          <p:spPr>
            <a:xfrm flipH="1">
              <a:off x="9501361" y="5640134"/>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4" name="任意多边形 73"/>
            <p:cNvSpPr/>
            <p:nvPr/>
          </p:nvSpPr>
          <p:spPr>
            <a:xfrm flipH="1">
              <a:off x="9676775" y="5757918"/>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5" name="任意多边形 74"/>
            <p:cNvSpPr/>
            <p:nvPr/>
          </p:nvSpPr>
          <p:spPr>
            <a:xfrm flipH="1">
              <a:off x="9407506" y="5642075"/>
              <a:ext cx="175413" cy="124256"/>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 name="任意多边形 81"/>
            <p:cNvSpPr/>
            <p:nvPr/>
          </p:nvSpPr>
          <p:spPr>
            <a:xfrm flipH="1">
              <a:off x="9236624" y="5520408"/>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3" name="任意多边形 82"/>
            <p:cNvSpPr/>
            <p:nvPr/>
          </p:nvSpPr>
          <p:spPr>
            <a:xfrm flipH="1">
              <a:off x="9152477" y="5644017"/>
              <a:ext cx="176061"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5" name="任意多边形 114"/>
            <p:cNvSpPr/>
            <p:nvPr/>
          </p:nvSpPr>
          <p:spPr>
            <a:xfrm flipH="1">
              <a:off x="9316886" y="5640134"/>
              <a:ext cx="176708" cy="12490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14" name="Straight Connector 15"/>
          <p:cNvCxnSpPr/>
          <p:nvPr userDrawn="1"/>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6"/>
          <p:cNvCxnSpPr/>
          <p:nvPr userDrawn="1"/>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8"/>
          <p:cNvCxnSpPr/>
          <p:nvPr userDrawn="1"/>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20"/>
          <p:cNvCxnSpPr/>
          <p:nvPr userDrawn="1"/>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22"/>
          <p:cNvCxnSpPr/>
          <p:nvPr userDrawn="1"/>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矩形 2"/>
          <p:cNvSpPr/>
          <p:nvPr userDrawn="1"/>
        </p:nvSpPr>
        <p:spPr>
          <a:xfrm>
            <a:off x="25400" y="-1588"/>
            <a:ext cx="12169775" cy="6858001"/>
          </a:xfrm>
          <a:prstGeom prst="rect">
            <a:avLst/>
          </a:prstGeom>
          <a:solidFill>
            <a:schemeClr val="tx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fontAlgn="auto">
              <a:spcBef>
                <a:spcPts val="0"/>
              </a:spcBef>
              <a:spcAft>
                <a:spcPts val="0"/>
              </a:spcAft>
              <a:buFont typeface="Wingdings" panose="05000000000000000000" pitchFamily="2" charset="2"/>
              <a:buChar char="l"/>
              <a:defRPr/>
            </a:pPr>
            <a:endParaRPr lang="zh-CN" altLang="en-US" sz="3200" dirty="0">
              <a:latin typeface="华文琥珀" panose="02010800040101010101" pitchFamily="2" charset="-122"/>
              <a:ea typeface="华文琥珀" panose="02010800040101010101" pitchFamily="2" charset="-122"/>
            </a:endParaRPr>
          </a:p>
        </p:txBody>
      </p:sp>
      <p:sp>
        <p:nvSpPr>
          <p:cNvPr id="5" name="任意多边形 4"/>
          <p:cNvSpPr/>
          <p:nvPr userDrawn="1"/>
        </p:nvSpPr>
        <p:spPr>
          <a:xfrm>
            <a:off x="9583738" y="4629150"/>
            <a:ext cx="1968500" cy="1517650"/>
          </a:xfrm>
          <a:custGeom>
            <a:avLst/>
            <a:gdLst>
              <a:gd name="connsiteX0" fmla="*/ 578735 w 1886674"/>
              <a:gd name="connsiteY0" fmla="*/ 277793 h 1481560"/>
              <a:gd name="connsiteX1" fmla="*/ 775504 w 1886674"/>
              <a:gd name="connsiteY1" fmla="*/ 23150 h 1481560"/>
              <a:gd name="connsiteX2" fmla="*/ 1597307 w 1886674"/>
              <a:gd name="connsiteY2" fmla="*/ 0 h 1481560"/>
              <a:gd name="connsiteX3" fmla="*/ 1238492 w 1886674"/>
              <a:gd name="connsiteY3" fmla="*/ 590309 h 1481560"/>
              <a:gd name="connsiteX4" fmla="*/ 1666755 w 1886674"/>
              <a:gd name="connsiteY4" fmla="*/ 567160 h 1481560"/>
              <a:gd name="connsiteX5" fmla="*/ 1886674 w 1886674"/>
              <a:gd name="connsiteY5" fmla="*/ 891251 h 1481560"/>
              <a:gd name="connsiteX6" fmla="*/ 1446836 w 1886674"/>
              <a:gd name="connsiteY6" fmla="*/ 1481560 h 1481560"/>
              <a:gd name="connsiteX7" fmla="*/ 1273216 w 1886674"/>
              <a:gd name="connsiteY7" fmla="*/ 1203767 h 1481560"/>
              <a:gd name="connsiteX8" fmla="*/ 0 w 1886674"/>
              <a:gd name="connsiteY8" fmla="*/ 1203767 h 1481560"/>
              <a:gd name="connsiteX9" fmla="*/ 381965 w 1886674"/>
              <a:gd name="connsiteY9" fmla="*/ 590309 h 1481560"/>
              <a:gd name="connsiteX10" fmla="*/ 185195 w 1886674"/>
              <a:gd name="connsiteY10" fmla="*/ 335666 h 1481560"/>
              <a:gd name="connsiteX11" fmla="*/ 578735 w 1886674"/>
              <a:gd name="connsiteY11" fmla="*/ 277793 h 1481560"/>
              <a:gd name="connsiteX0-1" fmla="*/ 613459 w 1921398"/>
              <a:gd name="connsiteY0-2" fmla="*/ 277793 h 1481560"/>
              <a:gd name="connsiteX1-3" fmla="*/ 810228 w 1921398"/>
              <a:gd name="connsiteY1-4" fmla="*/ 23150 h 1481560"/>
              <a:gd name="connsiteX2-5" fmla="*/ 1632031 w 1921398"/>
              <a:gd name="connsiteY2-6" fmla="*/ 0 h 1481560"/>
              <a:gd name="connsiteX3-7" fmla="*/ 1273216 w 1921398"/>
              <a:gd name="connsiteY3-8" fmla="*/ 590309 h 1481560"/>
              <a:gd name="connsiteX4-9" fmla="*/ 1701479 w 1921398"/>
              <a:gd name="connsiteY4-10" fmla="*/ 567160 h 1481560"/>
              <a:gd name="connsiteX5-11" fmla="*/ 1921398 w 1921398"/>
              <a:gd name="connsiteY5-12" fmla="*/ 891251 h 1481560"/>
              <a:gd name="connsiteX6-13" fmla="*/ 1481560 w 1921398"/>
              <a:gd name="connsiteY6-14" fmla="*/ 1481560 h 1481560"/>
              <a:gd name="connsiteX7-15" fmla="*/ 1307940 w 1921398"/>
              <a:gd name="connsiteY7-16" fmla="*/ 1203767 h 1481560"/>
              <a:gd name="connsiteX8-17" fmla="*/ 0 w 1921398"/>
              <a:gd name="connsiteY8-18" fmla="*/ 1238491 h 1481560"/>
              <a:gd name="connsiteX9-19" fmla="*/ 416689 w 1921398"/>
              <a:gd name="connsiteY9-20" fmla="*/ 590309 h 1481560"/>
              <a:gd name="connsiteX10-21" fmla="*/ 219919 w 1921398"/>
              <a:gd name="connsiteY10-22" fmla="*/ 335666 h 1481560"/>
              <a:gd name="connsiteX11-23" fmla="*/ 613459 w 1921398"/>
              <a:gd name="connsiteY11-24" fmla="*/ 277793 h 1481560"/>
              <a:gd name="connsiteX0-25" fmla="*/ 625033 w 1932972"/>
              <a:gd name="connsiteY0-26" fmla="*/ 277793 h 1481560"/>
              <a:gd name="connsiteX1-27" fmla="*/ 821802 w 1932972"/>
              <a:gd name="connsiteY1-28" fmla="*/ 23150 h 1481560"/>
              <a:gd name="connsiteX2-29" fmla="*/ 1643605 w 1932972"/>
              <a:gd name="connsiteY2-30" fmla="*/ 0 h 1481560"/>
              <a:gd name="connsiteX3-31" fmla="*/ 1284790 w 1932972"/>
              <a:gd name="connsiteY3-32" fmla="*/ 590309 h 1481560"/>
              <a:gd name="connsiteX4-33" fmla="*/ 1713053 w 1932972"/>
              <a:gd name="connsiteY4-34" fmla="*/ 567160 h 1481560"/>
              <a:gd name="connsiteX5-35" fmla="*/ 1932972 w 1932972"/>
              <a:gd name="connsiteY5-36" fmla="*/ 891251 h 1481560"/>
              <a:gd name="connsiteX6-37" fmla="*/ 1493134 w 1932972"/>
              <a:gd name="connsiteY6-38" fmla="*/ 1481560 h 1481560"/>
              <a:gd name="connsiteX7-39" fmla="*/ 1319514 w 1932972"/>
              <a:gd name="connsiteY7-40" fmla="*/ 1203767 h 1481560"/>
              <a:gd name="connsiteX8-41" fmla="*/ 0 w 1932972"/>
              <a:gd name="connsiteY8-42" fmla="*/ 1238491 h 1481560"/>
              <a:gd name="connsiteX9-43" fmla="*/ 428263 w 1932972"/>
              <a:gd name="connsiteY9-44" fmla="*/ 590309 h 1481560"/>
              <a:gd name="connsiteX10-45" fmla="*/ 231493 w 1932972"/>
              <a:gd name="connsiteY10-46" fmla="*/ 335666 h 1481560"/>
              <a:gd name="connsiteX11-47" fmla="*/ 625033 w 1932972"/>
              <a:gd name="connsiteY11-48" fmla="*/ 277793 h 1481560"/>
              <a:gd name="connsiteX0-49" fmla="*/ 636608 w 1944547"/>
              <a:gd name="connsiteY0-50" fmla="*/ 277793 h 1481560"/>
              <a:gd name="connsiteX1-51" fmla="*/ 833377 w 1944547"/>
              <a:gd name="connsiteY1-52" fmla="*/ 23150 h 1481560"/>
              <a:gd name="connsiteX2-53" fmla="*/ 1655180 w 1944547"/>
              <a:gd name="connsiteY2-54" fmla="*/ 0 h 1481560"/>
              <a:gd name="connsiteX3-55" fmla="*/ 1296365 w 1944547"/>
              <a:gd name="connsiteY3-56" fmla="*/ 590309 h 1481560"/>
              <a:gd name="connsiteX4-57" fmla="*/ 1724628 w 1944547"/>
              <a:gd name="connsiteY4-58" fmla="*/ 567160 h 1481560"/>
              <a:gd name="connsiteX5-59" fmla="*/ 1944547 w 1944547"/>
              <a:gd name="connsiteY5-60" fmla="*/ 891251 h 1481560"/>
              <a:gd name="connsiteX6-61" fmla="*/ 1504709 w 1944547"/>
              <a:gd name="connsiteY6-62" fmla="*/ 1481560 h 1481560"/>
              <a:gd name="connsiteX7-63" fmla="*/ 1331089 w 1944547"/>
              <a:gd name="connsiteY7-64" fmla="*/ 1203767 h 1481560"/>
              <a:gd name="connsiteX8-65" fmla="*/ 0 w 1944547"/>
              <a:gd name="connsiteY8-66" fmla="*/ 1226916 h 1481560"/>
              <a:gd name="connsiteX9-67" fmla="*/ 439838 w 1944547"/>
              <a:gd name="connsiteY9-68" fmla="*/ 590309 h 1481560"/>
              <a:gd name="connsiteX10-69" fmla="*/ 243068 w 1944547"/>
              <a:gd name="connsiteY10-70" fmla="*/ 335666 h 1481560"/>
              <a:gd name="connsiteX11-71" fmla="*/ 636608 w 1944547"/>
              <a:gd name="connsiteY11-72" fmla="*/ 277793 h 1481560"/>
              <a:gd name="connsiteX0-73" fmla="*/ 659757 w 1967696"/>
              <a:gd name="connsiteY0-74" fmla="*/ 277793 h 1481560"/>
              <a:gd name="connsiteX1-75" fmla="*/ 856526 w 1967696"/>
              <a:gd name="connsiteY1-76" fmla="*/ 23150 h 1481560"/>
              <a:gd name="connsiteX2-77" fmla="*/ 1678329 w 1967696"/>
              <a:gd name="connsiteY2-78" fmla="*/ 0 h 1481560"/>
              <a:gd name="connsiteX3-79" fmla="*/ 1319514 w 1967696"/>
              <a:gd name="connsiteY3-80" fmla="*/ 590309 h 1481560"/>
              <a:gd name="connsiteX4-81" fmla="*/ 1747777 w 1967696"/>
              <a:gd name="connsiteY4-82" fmla="*/ 567160 h 1481560"/>
              <a:gd name="connsiteX5-83" fmla="*/ 1967696 w 1967696"/>
              <a:gd name="connsiteY5-84" fmla="*/ 891251 h 1481560"/>
              <a:gd name="connsiteX6-85" fmla="*/ 1527858 w 1967696"/>
              <a:gd name="connsiteY6-86" fmla="*/ 1481560 h 1481560"/>
              <a:gd name="connsiteX7-87" fmla="*/ 1354238 w 1967696"/>
              <a:gd name="connsiteY7-88" fmla="*/ 1203767 h 1481560"/>
              <a:gd name="connsiteX8-89" fmla="*/ 0 w 1967696"/>
              <a:gd name="connsiteY8-90" fmla="*/ 1238491 h 1481560"/>
              <a:gd name="connsiteX9-91" fmla="*/ 462987 w 1967696"/>
              <a:gd name="connsiteY9-92" fmla="*/ 590309 h 1481560"/>
              <a:gd name="connsiteX10-93" fmla="*/ 266217 w 1967696"/>
              <a:gd name="connsiteY10-94" fmla="*/ 335666 h 1481560"/>
              <a:gd name="connsiteX11-95" fmla="*/ 659757 w 1967696"/>
              <a:gd name="connsiteY11-96" fmla="*/ 277793 h 1481560"/>
              <a:gd name="connsiteX0-97" fmla="*/ 636607 w 1944546"/>
              <a:gd name="connsiteY0-98" fmla="*/ 277793 h 1481560"/>
              <a:gd name="connsiteX1-99" fmla="*/ 833376 w 1944546"/>
              <a:gd name="connsiteY1-100" fmla="*/ 23150 h 1481560"/>
              <a:gd name="connsiteX2-101" fmla="*/ 1655179 w 1944546"/>
              <a:gd name="connsiteY2-102" fmla="*/ 0 h 1481560"/>
              <a:gd name="connsiteX3-103" fmla="*/ 1296364 w 1944546"/>
              <a:gd name="connsiteY3-104" fmla="*/ 590309 h 1481560"/>
              <a:gd name="connsiteX4-105" fmla="*/ 1724627 w 1944546"/>
              <a:gd name="connsiteY4-106" fmla="*/ 567160 h 1481560"/>
              <a:gd name="connsiteX5-107" fmla="*/ 1944546 w 1944546"/>
              <a:gd name="connsiteY5-108" fmla="*/ 891251 h 1481560"/>
              <a:gd name="connsiteX6-109" fmla="*/ 1504708 w 1944546"/>
              <a:gd name="connsiteY6-110" fmla="*/ 1481560 h 1481560"/>
              <a:gd name="connsiteX7-111" fmla="*/ 1331088 w 1944546"/>
              <a:gd name="connsiteY7-112" fmla="*/ 1203767 h 1481560"/>
              <a:gd name="connsiteX8-113" fmla="*/ 0 w 1944546"/>
              <a:gd name="connsiteY8-114" fmla="*/ 1215342 h 1481560"/>
              <a:gd name="connsiteX9-115" fmla="*/ 439837 w 1944546"/>
              <a:gd name="connsiteY9-116" fmla="*/ 590309 h 1481560"/>
              <a:gd name="connsiteX10-117" fmla="*/ 243067 w 1944546"/>
              <a:gd name="connsiteY10-118" fmla="*/ 335666 h 1481560"/>
              <a:gd name="connsiteX11-119" fmla="*/ 636607 w 1944546"/>
              <a:gd name="connsiteY11-120" fmla="*/ 277793 h 1481560"/>
              <a:gd name="connsiteX0-121" fmla="*/ 636607 w 1944546"/>
              <a:gd name="connsiteY0-122" fmla="*/ 277793 h 1481560"/>
              <a:gd name="connsiteX1-123" fmla="*/ 833376 w 1944546"/>
              <a:gd name="connsiteY1-124" fmla="*/ 23150 h 1481560"/>
              <a:gd name="connsiteX2-125" fmla="*/ 1655179 w 1944546"/>
              <a:gd name="connsiteY2-126" fmla="*/ 0 h 1481560"/>
              <a:gd name="connsiteX3-127" fmla="*/ 1296364 w 1944546"/>
              <a:gd name="connsiteY3-128" fmla="*/ 590309 h 1481560"/>
              <a:gd name="connsiteX4-129" fmla="*/ 1724627 w 1944546"/>
              <a:gd name="connsiteY4-130" fmla="*/ 567160 h 1481560"/>
              <a:gd name="connsiteX5-131" fmla="*/ 1944546 w 1944546"/>
              <a:gd name="connsiteY5-132" fmla="*/ 891251 h 1481560"/>
              <a:gd name="connsiteX6-133" fmla="*/ 1504708 w 1944546"/>
              <a:gd name="connsiteY6-134" fmla="*/ 1481560 h 1481560"/>
              <a:gd name="connsiteX7-135" fmla="*/ 1331088 w 1944546"/>
              <a:gd name="connsiteY7-136" fmla="*/ 1203767 h 1481560"/>
              <a:gd name="connsiteX8-137" fmla="*/ 0 w 1944546"/>
              <a:gd name="connsiteY8-138" fmla="*/ 1215342 h 1481560"/>
              <a:gd name="connsiteX9-139" fmla="*/ 439837 w 1944546"/>
              <a:gd name="connsiteY9-140" fmla="*/ 590309 h 1481560"/>
              <a:gd name="connsiteX10-141" fmla="*/ 196768 w 1944546"/>
              <a:gd name="connsiteY10-142" fmla="*/ 289367 h 1481560"/>
              <a:gd name="connsiteX11-143" fmla="*/ 636607 w 1944546"/>
              <a:gd name="connsiteY11-144" fmla="*/ 277793 h 1481560"/>
              <a:gd name="connsiteX0-145" fmla="*/ 636607 w 1944546"/>
              <a:gd name="connsiteY0-146" fmla="*/ 312517 h 1516284"/>
              <a:gd name="connsiteX1-147" fmla="*/ 833376 w 1944546"/>
              <a:gd name="connsiteY1-148" fmla="*/ 57874 h 1516284"/>
              <a:gd name="connsiteX2-149" fmla="*/ 1678328 w 1944546"/>
              <a:gd name="connsiteY2-150" fmla="*/ 0 h 1516284"/>
              <a:gd name="connsiteX3-151" fmla="*/ 1296364 w 1944546"/>
              <a:gd name="connsiteY3-152" fmla="*/ 625033 h 1516284"/>
              <a:gd name="connsiteX4-153" fmla="*/ 1724627 w 1944546"/>
              <a:gd name="connsiteY4-154" fmla="*/ 601884 h 1516284"/>
              <a:gd name="connsiteX5-155" fmla="*/ 1944546 w 1944546"/>
              <a:gd name="connsiteY5-156" fmla="*/ 925975 h 1516284"/>
              <a:gd name="connsiteX6-157" fmla="*/ 1504708 w 1944546"/>
              <a:gd name="connsiteY6-158" fmla="*/ 1516284 h 1516284"/>
              <a:gd name="connsiteX7-159" fmla="*/ 1331088 w 1944546"/>
              <a:gd name="connsiteY7-160" fmla="*/ 1238491 h 1516284"/>
              <a:gd name="connsiteX8-161" fmla="*/ 0 w 1944546"/>
              <a:gd name="connsiteY8-162" fmla="*/ 1250066 h 1516284"/>
              <a:gd name="connsiteX9-163" fmla="*/ 439837 w 1944546"/>
              <a:gd name="connsiteY9-164" fmla="*/ 625033 h 1516284"/>
              <a:gd name="connsiteX10-165" fmla="*/ 196768 w 1944546"/>
              <a:gd name="connsiteY10-166" fmla="*/ 324091 h 1516284"/>
              <a:gd name="connsiteX11-167" fmla="*/ 636607 w 1944546"/>
              <a:gd name="connsiteY11-168" fmla="*/ 312517 h 1516284"/>
              <a:gd name="connsiteX0-169" fmla="*/ 636607 w 1944546"/>
              <a:gd name="connsiteY0-170" fmla="*/ 312517 h 1516284"/>
              <a:gd name="connsiteX1-171" fmla="*/ 798652 w 1944546"/>
              <a:gd name="connsiteY1-172" fmla="*/ 23150 h 1516284"/>
              <a:gd name="connsiteX2-173" fmla="*/ 1678328 w 1944546"/>
              <a:gd name="connsiteY2-174" fmla="*/ 0 h 1516284"/>
              <a:gd name="connsiteX3-175" fmla="*/ 1296364 w 1944546"/>
              <a:gd name="connsiteY3-176" fmla="*/ 625033 h 1516284"/>
              <a:gd name="connsiteX4-177" fmla="*/ 1724627 w 1944546"/>
              <a:gd name="connsiteY4-178" fmla="*/ 601884 h 1516284"/>
              <a:gd name="connsiteX5-179" fmla="*/ 1944546 w 1944546"/>
              <a:gd name="connsiteY5-180" fmla="*/ 925975 h 1516284"/>
              <a:gd name="connsiteX6-181" fmla="*/ 1504708 w 1944546"/>
              <a:gd name="connsiteY6-182" fmla="*/ 1516284 h 1516284"/>
              <a:gd name="connsiteX7-183" fmla="*/ 1331088 w 1944546"/>
              <a:gd name="connsiteY7-184" fmla="*/ 1238491 h 1516284"/>
              <a:gd name="connsiteX8-185" fmla="*/ 0 w 1944546"/>
              <a:gd name="connsiteY8-186" fmla="*/ 1250066 h 1516284"/>
              <a:gd name="connsiteX9-187" fmla="*/ 439837 w 1944546"/>
              <a:gd name="connsiteY9-188" fmla="*/ 625033 h 1516284"/>
              <a:gd name="connsiteX10-189" fmla="*/ 196768 w 1944546"/>
              <a:gd name="connsiteY10-190" fmla="*/ 324091 h 1516284"/>
              <a:gd name="connsiteX11-191" fmla="*/ 636607 w 1944546"/>
              <a:gd name="connsiteY11-192" fmla="*/ 312517 h 1516284"/>
              <a:gd name="connsiteX0-193" fmla="*/ 636607 w 1944546"/>
              <a:gd name="connsiteY0-194" fmla="*/ 324091 h 1527858"/>
              <a:gd name="connsiteX1-195" fmla="*/ 798652 w 1944546"/>
              <a:gd name="connsiteY1-196" fmla="*/ 34724 h 1527858"/>
              <a:gd name="connsiteX2-197" fmla="*/ 1701477 w 1944546"/>
              <a:gd name="connsiteY2-198" fmla="*/ 0 h 1527858"/>
              <a:gd name="connsiteX3-199" fmla="*/ 1296364 w 1944546"/>
              <a:gd name="connsiteY3-200" fmla="*/ 636607 h 1527858"/>
              <a:gd name="connsiteX4-201" fmla="*/ 1724627 w 1944546"/>
              <a:gd name="connsiteY4-202" fmla="*/ 613458 h 1527858"/>
              <a:gd name="connsiteX5-203" fmla="*/ 1944546 w 1944546"/>
              <a:gd name="connsiteY5-204" fmla="*/ 937549 h 1527858"/>
              <a:gd name="connsiteX6-205" fmla="*/ 1504708 w 1944546"/>
              <a:gd name="connsiteY6-206" fmla="*/ 1527858 h 1527858"/>
              <a:gd name="connsiteX7-207" fmla="*/ 1331088 w 1944546"/>
              <a:gd name="connsiteY7-208" fmla="*/ 1250065 h 1527858"/>
              <a:gd name="connsiteX8-209" fmla="*/ 0 w 1944546"/>
              <a:gd name="connsiteY8-210" fmla="*/ 1261640 h 1527858"/>
              <a:gd name="connsiteX9-211" fmla="*/ 439837 w 1944546"/>
              <a:gd name="connsiteY9-212" fmla="*/ 636607 h 1527858"/>
              <a:gd name="connsiteX10-213" fmla="*/ 196768 w 1944546"/>
              <a:gd name="connsiteY10-214" fmla="*/ 335665 h 1527858"/>
              <a:gd name="connsiteX11-215" fmla="*/ 636607 w 1944546"/>
              <a:gd name="connsiteY11-216" fmla="*/ 324091 h 1527858"/>
              <a:gd name="connsiteX0-217" fmla="*/ 636607 w 1967695"/>
              <a:gd name="connsiteY0-218" fmla="*/ 324091 h 1527858"/>
              <a:gd name="connsiteX1-219" fmla="*/ 798652 w 1967695"/>
              <a:gd name="connsiteY1-220" fmla="*/ 34724 h 1527858"/>
              <a:gd name="connsiteX2-221" fmla="*/ 1701477 w 1967695"/>
              <a:gd name="connsiteY2-222" fmla="*/ 0 h 1527858"/>
              <a:gd name="connsiteX3-223" fmla="*/ 1296364 w 1967695"/>
              <a:gd name="connsiteY3-224" fmla="*/ 636607 h 1527858"/>
              <a:gd name="connsiteX4-225" fmla="*/ 1724627 w 1967695"/>
              <a:gd name="connsiteY4-226" fmla="*/ 613458 h 1527858"/>
              <a:gd name="connsiteX5-227" fmla="*/ 1967695 w 1967695"/>
              <a:gd name="connsiteY5-228" fmla="*/ 937549 h 1527858"/>
              <a:gd name="connsiteX6-229" fmla="*/ 1504708 w 1967695"/>
              <a:gd name="connsiteY6-230" fmla="*/ 1527858 h 1527858"/>
              <a:gd name="connsiteX7-231" fmla="*/ 1331088 w 1967695"/>
              <a:gd name="connsiteY7-232" fmla="*/ 1250065 h 1527858"/>
              <a:gd name="connsiteX8-233" fmla="*/ 0 w 1967695"/>
              <a:gd name="connsiteY8-234" fmla="*/ 1261640 h 1527858"/>
              <a:gd name="connsiteX9-235" fmla="*/ 439837 w 1967695"/>
              <a:gd name="connsiteY9-236" fmla="*/ 636607 h 1527858"/>
              <a:gd name="connsiteX10-237" fmla="*/ 196768 w 1967695"/>
              <a:gd name="connsiteY10-238" fmla="*/ 335665 h 1527858"/>
              <a:gd name="connsiteX11-239" fmla="*/ 636607 w 1967695"/>
              <a:gd name="connsiteY11-240" fmla="*/ 324091 h 1527858"/>
              <a:gd name="connsiteX0-241" fmla="*/ 636607 w 1967695"/>
              <a:gd name="connsiteY0-242" fmla="*/ 324091 h 1516284"/>
              <a:gd name="connsiteX1-243" fmla="*/ 798652 w 1967695"/>
              <a:gd name="connsiteY1-244" fmla="*/ 34724 h 1516284"/>
              <a:gd name="connsiteX2-245" fmla="*/ 1701477 w 1967695"/>
              <a:gd name="connsiteY2-246" fmla="*/ 0 h 1516284"/>
              <a:gd name="connsiteX3-247" fmla="*/ 1296364 w 1967695"/>
              <a:gd name="connsiteY3-248" fmla="*/ 636607 h 1516284"/>
              <a:gd name="connsiteX4-249" fmla="*/ 1724627 w 1967695"/>
              <a:gd name="connsiteY4-250" fmla="*/ 613458 h 1516284"/>
              <a:gd name="connsiteX5-251" fmla="*/ 1967695 w 1967695"/>
              <a:gd name="connsiteY5-252" fmla="*/ 937549 h 1516284"/>
              <a:gd name="connsiteX6-253" fmla="*/ 1551006 w 1967695"/>
              <a:gd name="connsiteY6-254" fmla="*/ 1516284 h 1516284"/>
              <a:gd name="connsiteX7-255" fmla="*/ 1331088 w 1967695"/>
              <a:gd name="connsiteY7-256" fmla="*/ 1250065 h 1516284"/>
              <a:gd name="connsiteX8-257" fmla="*/ 0 w 1967695"/>
              <a:gd name="connsiteY8-258" fmla="*/ 1261640 h 1516284"/>
              <a:gd name="connsiteX9-259" fmla="*/ 439837 w 1967695"/>
              <a:gd name="connsiteY9-260" fmla="*/ 636607 h 1516284"/>
              <a:gd name="connsiteX10-261" fmla="*/ 196768 w 1967695"/>
              <a:gd name="connsiteY10-262" fmla="*/ 335665 h 1516284"/>
              <a:gd name="connsiteX11-263" fmla="*/ 636607 w 1967695"/>
              <a:gd name="connsiteY11-264" fmla="*/ 324091 h 1516284"/>
              <a:gd name="connsiteX0-265" fmla="*/ 636607 w 1967695"/>
              <a:gd name="connsiteY0-266" fmla="*/ 324091 h 1516284"/>
              <a:gd name="connsiteX1-267" fmla="*/ 798652 w 1967695"/>
              <a:gd name="connsiteY1-268" fmla="*/ 34724 h 1516284"/>
              <a:gd name="connsiteX2-269" fmla="*/ 1701477 w 1967695"/>
              <a:gd name="connsiteY2-270" fmla="*/ 0 h 1516284"/>
              <a:gd name="connsiteX3-271" fmla="*/ 1296364 w 1967695"/>
              <a:gd name="connsiteY3-272" fmla="*/ 636607 h 1516284"/>
              <a:gd name="connsiteX4-273" fmla="*/ 1724627 w 1967695"/>
              <a:gd name="connsiteY4-274" fmla="*/ 601883 h 1516284"/>
              <a:gd name="connsiteX5-275" fmla="*/ 1967695 w 1967695"/>
              <a:gd name="connsiteY5-276" fmla="*/ 937549 h 1516284"/>
              <a:gd name="connsiteX6-277" fmla="*/ 1551006 w 1967695"/>
              <a:gd name="connsiteY6-278" fmla="*/ 1516284 h 1516284"/>
              <a:gd name="connsiteX7-279" fmla="*/ 1331088 w 1967695"/>
              <a:gd name="connsiteY7-280" fmla="*/ 1250065 h 1516284"/>
              <a:gd name="connsiteX8-281" fmla="*/ 0 w 1967695"/>
              <a:gd name="connsiteY8-282" fmla="*/ 1261640 h 1516284"/>
              <a:gd name="connsiteX9-283" fmla="*/ 439837 w 1967695"/>
              <a:gd name="connsiteY9-284" fmla="*/ 636607 h 1516284"/>
              <a:gd name="connsiteX10-285" fmla="*/ 196768 w 1967695"/>
              <a:gd name="connsiteY10-286" fmla="*/ 335665 h 1516284"/>
              <a:gd name="connsiteX11-287" fmla="*/ 636607 w 1967695"/>
              <a:gd name="connsiteY11-288" fmla="*/ 324091 h 15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67695" h="1516284">
                <a:moveTo>
                  <a:pt x="636607" y="324091"/>
                </a:moveTo>
                <a:lnTo>
                  <a:pt x="798652" y="34724"/>
                </a:lnTo>
                <a:lnTo>
                  <a:pt x="1701477" y="0"/>
                </a:lnTo>
                <a:lnTo>
                  <a:pt x="1296364" y="636607"/>
                </a:lnTo>
                <a:lnTo>
                  <a:pt x="1724627" y="601883"/>
                </a:lnTo>
                <a:lnTo>
                  <a:pt x="1967695" y="937549"/>
                </a:lnTo>
                <a:lnTo>
                  <a:pt x="1551006" y="1516284"/>
                </a:lnTo>
                <a:lnTo>
                  <a:pt x="1331088" y="1250065"/>
                </a:lnTo>
                <a:lnTo>
                  <a:pt x="0" y="1261640"/>
                </a:lnTo>
                <a:lnTo>
                  <a:pt x="439837" y="636607"/>
                </a:lnTo>
                <a:lnTo>
                  <a:pt x="196768" y="335665"/>
                </a:lnTo>
                <a:lnTo>
                  <a:pt x="636607" y="324091"/>
                </a:lnTo>
                <a:close/>
              </a:path>
            </a:pathLst>
          </a:cu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fontAlgn="auto">
              <a:spcBef>
                <a:spcPts val="0"/>
              </a:spcBef>
              <a:spcAft>
                <a:spcPts val="0"/>
              </a:spcAft>
              <a:buFont typeface="Wingdings" panose="05000000000000000000" pitchFamily="2" charset="2"/>
              <a:buChar char="l"/>
              <a:defRPr/>
            </a:pPr>
            <a:endParaRPr lang="zh-CN" altLang="en-US" sz="3200" dirty="0">
              <a:latin typeface="华文琥珀" panose="02010800040101010101" pitchFamily="2" charset="-122"/>
              <a:ea typeface="华文琥珀" panose="02010800040101010101" pitchFamily="2" charset="-122"/>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457200" rtl="0" fontAlgn="base">
        <a:spcBef>
          <a:spcPct val="0"/>
        </a:spcBef>
        <a:spcAft>
          <a:spcPct val="0"/>
        </a:spcAft>
        <a:defRPr sz="3600" kern="1200" cap="all">
          <a:ln w="3175" cmpd="sng">
            <a:noFill/>
          </a:ln>
          <a:solidFill>
            <a:schemeClr val="tx1"/>
          </a:solidFill>
          <a:latin typeface="+mj-lt"/>
          <a:ea typeface="+mj-ea"/>
          <a:cs typeface="幼圆"/>
        </a:defRPr>
      </a:lvl1pPr>
      <a:lvl2pPr algn="l" defTabSz="457200" rtl="0" fontAlgn="base">
        <a:spcBef>
          <a:spcPct val="0"/>
        </a:spcBef>
        <a:spcAft>
          <a:spcPct val="0"/>
        </a:spcAft>
        <a:defRPr sz="3600">
          <a:solidFill>
            <a:schemeClr val="tx1"/>
          </a:solidFill>
          <a:latin typeface="Century Gothic"/>
          <a:ea typeface="幼圆"/>
          <a:cs typeface="幼圆"/>
        </a:defRPr>
      </a:lvl2pPr>
      <a:lvl3pPr algn="l" defTabSz="457200" rtl="0" fontAlgn="base">
        <a:spcBef>
          <a:spcPct val="0"/>
        </a:spcBef>
        <a:spcAft>
          <a:spcPct val="0"/>
        </a:spcAft>
        <a:defRPr sz="3600">
          <a:solidFill>
            <a:schemeClr val="tx1"/>
          </a:solidFill>
          <a:latin typeface="Century Gothic"/>
          <a:ea typeface="幼圆"/>
          <a:cs typeface="幼圆"/>
        </a:defRPr>
      </a:lvl3pPr>
      <a:lvl4pPr algn="l" defTabSz="457200" rtl="0" fontAlgn="base">
        <a:spcBef>
          <a:spcPct val="0"/>
        </a:spcBef>
        <a:spcAft>
          <a:spcPct val="0"/>
        </a:spcAft>
        <a:defRPr sz="3600">
          <a:solidFill>
            <a:schemeClr val="tx1"/>
          </a:solidFill>
          <a:latin typeface="Century Gothic"/>
          <a:ea typeface="幼圆"/>
          <a:cs typeface="幼圆"/>
        </a:defRPr>
      </a:lvl4pPr>
      <a:lvl5pPr algn="l" defTabSz="457200" rtl="0" fontAlgn="base">
        <a:spcBef>
          <a:spcPct val="0"/>
        </a:spcBef>
        <a:spcAft>
          <a:spcPct val="0"/>
        </a:spcAft>
        <a:defRPr sz="3600">
          <a:solidFill>
            <a:schemeClr val="tx1"/>
          </a:solidFill>
          <a:latin typeface="Century Gothic"/>
          <a:ea typeface="幼圆"/>
          <a:cs typeface="幼圆"/>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幼圆"/>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幼圆"/>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幼圆"/>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幼圆"/>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幼圆"/>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68350" y="457200"/>
            <a:ext cx="10509250" cy="6858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6147" name="Rectangle 3"/>
          <p:cNvSpPr>
            <a:spLocks noGrp="1" noChangeArrowheads="1"/>
          </p:cNvSpPr>
          <p:nvPr>
            <p:ph type="body" idx="1"/>
          </p:nvPr>
        </p:nvSpPr>
        <p:spPr bwMode="auto">
          <a:xfrm>
            <a:off x="914400" y="1981200"/>
            <a:ext cx="10363200" cy="41148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Line 4"/>
          <p:cNvSpPr>
            <a:spLocks noChangeShapeType="1"/>
          </p:cNvSpPr>
          <p:nvPr/>
        </p:nvSpPr>
        <p:spPr bwMode="auto">
          <a:xfrm>
            <a:off x="830263" y="1244600"/>
            <a:ext cx="10588625" cy="0"/>
          </a:xfrm>
          <a:prstGeom prst="line">
            <a:avLst/>
          </a:prstGeom>
          <a:noFill/>
          <a:ln w="57150">
            <a:solidFill>
              <a:srgbClr val="0063B0"/>
            </a:solidFill>
            <a:round/>
          </a:ln>
          <a:effectLst/>
        </p:spPr>
        <p:txBody>
          <a:bodyPr lIns="90000" tIns="46800" rIns="90000" bIns="46800"/>
          <a:lstStyle/>
          <a:p>
            <a:pPr>
              <a:defRPr/>
            </a:pPr>
            <a:endParaRPr lang="zh-CN" altLang="en-US">
              <a:solidFill>
                <a:srgbClr val="000000"/>
              </a:solidFill>
              <a:latin typeface="+mn-lt"/>
              <a:ea typeface="+mn-ea"/>
              <a:cs typeface="+mn-cs"/>
            </a:endParaRPr>
          </a:p>
        </p:txBody>
      </p:sp>
      <p:sp>
        <p:nvSpPr>
          <p:cNvPr id="3150853" name="Rectangle 5"/>
          <p:cNvSpPr>
            <a:spLocks noGrp="1" noChangeArrowheads="1"/>
          </p:cNvSpPr>
          <p:nvPr>
            <p:ph type="sldNum" sz="quarter" idx="4"/>
          </p:nvPr>
        </p:nvSpPr>
        <p:spPr bwMode="auto">
          <a:xfrm>
            <a:off x="4940300" y="6629400"/>
            <a:ext cx="1828800" cy="150813"/>
          </a:xfrm>
          <a:prstGeom prst="rect">
            <a:avLst/>
          </a:prstGeom>
          <a:noFill/>
          <a:ln>
            <a:noFill/>
          </a:ln>
          <a:effectLst/>
        </p:spPr>
        <p:txBody>
          <a:bodyPr vert="horz" wrap="square" lIns="0" tIns="0" rIns="0" bIns="0" numCol="1" anchor="t" anchorCtr="0" compatLnSpc="1"/>
          <a:lstStyle>
            <a:lvl1pPr algn="ctr" eaLnBrk="0" hangingPunct="0">
              <a:defRPr kumimoji="1" sz="1000" smtClean="0">
                <a:solidFill>
                  <a:srgbClr val="000000"/>
                </a:solidFill>
                <a:latin typeface="Times New Roman" panose="02020603050405020304" pitchFamily="18" charset="0"/>
                <a:ea typeface="+mn-ea"/>
                <a:cs typeface="+mn-cs"/>
              </a:defRPr>
            </a:lvl1pPr>
          </a:lstStyle>
          <a:p>
            <a:pPr>
              <a:defRPr/>
            </a:pPr>
            <a:r>
              <a:rPr lang="zh-CN" altLang="en-US"/>
              <a:t>第</a:t>
            </a:r>
            <a:fld id="{920999B5-DBF1-4989-9BAE-A998F8338981}" type="slidenum">
              <a:rPr lang="zh-CN" altLang="en-US"/>
            </a:fld>
            <a:r>
              <a:rPr lang="zh-CN" altLang="en-US"/>
              <a:t>页</a:t>
            </a:r>
            <a:endParaRPr lang="zh-CN" altLang="en-US"/>
          </a:p>
        </p:txBody>
      </p:sp>
      <p:pic>
        <p:nvPicPr>
          <p:cNvPr id="6150" name="Picture 6" descr="英文"/>
          <p:cNvPicPr>
            <a:picLocks noChangeAspect="1" noChangeArrowheads="1"/>
          </p:cNvPicPr>
          <p:nvPr/>
        </p:nvPicPr>
        <p:blipFill>
          <a:blip r:embed="rId14"/>
          <a:srcRect/>
          <a:stretch>
            <a:fillRect/>
          </a:stretch>
        </p:blipFill>
        <p:spPr bwMode="auto">
          <a:xfrm>
            <a:off x="11176000" y="6350000"/>
            <a:ext cx="914400"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hdr="0" ftr="0" dt="0"/>
  <p:txStyles>
    <p:titleStyle>
      <a:lvl1pPr algn="l" rtl="0" eaLnBrk="0" fontAlgn="base" hangingPunct="0">
        <a:lnSpc>
          <a:spcPct val="93000"/>
        </a:lnSpc>
        <a:spcBef>
          <a:spcPct val="0"/>
        </a:spcBef>
        <a:spcAft>
          <a:spcPct val="0"/>
        </a:spcAft>
        <a:defRPr sz="2000" b="1">
          <a:solidFill>
            <a:schemeClr val="tx2"/>
          </a:solidFill>
          <a:latin typeface="+mj-lt"/>
          <a:ea typeface="+mj-ea"/>
          <a:cs typeface="+mj-cs"/>
        </a:defRPr>
      </a:lvl1pPr>
      <a:lvl2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2pPr>
      <a:lvl3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3pPr>
      <a:lvl4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4pPr>
      <a:lvl5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5pPr>
      <a:lvl6pPr marL="4572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6pPr>
      <a:lvl7pPr marL="9144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7pPr>
      <a:lvl8pPr marL="13716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8pPr>
      <a:lvl9pPr marL="18288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9pPr>
    </p:titleStyle>
    <p:bodyStyle>
      <a:lvl1pPr marL="342900" indent="-342900" algn="l" defTabSz="952500" rtl="0" eaLnBrk="0" fontAlgn="base" hangingPunct="0">
        <a:spcBef>
          <a:spcPct val="0"/>
        </a:spcBef>
        <a:spcAft>
          <a:spcPct val="0"/>
        </a:spcAft>
        <a:buChar char="•"/>
        <a:defRPr sz="1700" b="1">
          <a:solidFill>
            <a:schemeClr val="tx1"/>
          </a:solidFill>
          <a:latin typeface="+mn-lt"/>
          <a:ea typeface="+mn-ea"/>
          <a:cs typeface="+mn-cs"/>
        </a:defRPr>
      </a:lvl1pPr>
      <a:lvl2pPr marL="294005" indent="-292100" algn="l" defTabSz="952500" rtl="0" eaLnBrk="0" fontAlgn="base" hangingPunct="0">
        <a:spcBef>
          <a:spcPct val="0"/>
        </a:spcBef>
        <a:spcAft>
          <a:spcPct val="0"/>
        </a:spcAft>
        <a:buChar char="•"/>
        <a:defRPr sz="1700" b="1">
          <a:solidFill>
            <a:schemeClr val="tx1"/>
          </a:solidFill>
          <a:latin typeface="+mn-lt"/>
          <a:ea typeface="+mn-ea"/>
        </a:defRPr>
      </a:lvl2pPr>
      <a:lvl3pPr marL="577850" indent="-282575" algn="l" defTabSz="952500" rtl="0" eaLnBrk="0" fontAlgn="base" hangingPunct="0">
        <a:spcBef>
          <a:spcPct val="0"/>
        </a:spcBef>
        <a:spcAft>
          <a:spcPct val="0"/>
        </a:spcAft>
        <a:buChar char="–"/>
        <a:defRPr sz="1700" b="1">
          <a:solidFill>
            <a:schemeClr val="tx1"/>
          </a:solidFill>
          <a:latin typeface="+mn-lt"/>
          <a:ea typeface="+mn-ea"/>
        </a:defRPr>
      </a:lvl3pPr>
      <a:lvl4pPr marL="871855" indent="-284480" algn="l" defTabSz="952500" rtl="0" eaLnBrk="0" fontAlgn="base" hangingPunct="0">
        <a:spcBef>
          <a:spcPct val="0"/>
        </a:spcBef>
        <a:spcAft>
          <a:spcPct val="0"/>
        </a:spcAft>
        <a:buChar char="-"/>
        <a:defRPr sz="1700" b="1">
          <a:solidFill>
            <a:schemeClr val="tx1"/>
          </a:solidFill>
          <a:latin typeface="+mn-lt"/>
          <a:ea typeface="+mn-ea"/>
        </a:defRPr>
      </a:lvl4pPr>
      <a:lvl5pPr marL="2057400" indent="-228600" algn="l" defTabSz="952500" rtl="0" eaLnBrk="0" fontAlgn="base" hangingPunct="0">
        <a:spcBef>
          <a:spcPct val="20000"/>
        </a:spcBef>
        <a:spcAft>
          <a:spcPct val="0"/>
        </a:spcAft>
        <a:buChar char="»"/>
        <a:defRPr sz="1700" b="1">
          <a:solidFill>
            <a:schemeClr val="tx1"/>
          </a:solidFill>
          <a:latin typeface="+mn-lt"/>
          <a:ea typeface="+mn-ea"/>
        </a:defRPr>
      </a:lvl5pPr>
      <a:lvl6pPr marL="2514600" indent="-228600" algn="l" defTabSz="952500" rtl="0" fontAlgn="base">
        <a:spcBef>
          <a:spcPct val="20000"/>
        </a:spcBef>
        <a:spcAft>
          <a:spcPct val="0"/>
        </a:spcAft>
        <a:buChar char="»"/>
        <a:defRPr sz="1700" b="1">
          <a:solidFill>
            <a:schemeClr val="tx1"/>
          </a:solidFill>
          <a:latin typeface="+mn-lt"/>
          <a:ea typeface="+mn-ea"/>
        </a:defRPr>
      </a:lvl6pPr>
      <a:lvl7pPr marL="2971800" indent="-228600" algn="l" defTabSz="952500" rtl="0" fontAlgn="base">
        <a:spcBef>
          <a:spcPct val="20000"/>
        </a:spcBef>
        <a:spcAft>
          <a:spcPct val="0"/>
        </a:spcAft>
        <a:buChar char="»"/>
        <a:defRPr sz="1700" b="1">
          <a:solidFill>
            <a:schemeClr val="tx1"/>
          </a:solidFill>
          <a:latin typeface="+mn-lt"/>
          <a:ea typeface="+mn-ea"/>
        </a:defRPr>
      </a:lvl7pPr>
      <a:lvl8pPr marL="3429000" indent="-228600" algn="l" defTabSz="952500" rtl="0" fontAlgn="base">
        <a:spcBef>
          <a:spcPct val="20000"/>
        </a:spcBef>
        <a:spcAft>
          <a:spcPct val="0"/>
        </a:spcAft>
        <a:buChar char="»"/>
        <a:defRPr sz="1700" b="1">
          <a:solidFill>
            <a:schemeClr val="tx1"/>
          </a:solidFill>
          <a:latin typeface="+mn-lt"/>
          <a:ea typeface="+mn-ea"/>
        </a:defRPr>
      </a:lvl8pPr>
      <a:lvl9pPr marL="3886200" indent="-228600" algn="l" defTabSz="952500" rtl="0" fontAlgn="base">
        <a:spcBef>
          <a:spcPct val="20000"/>
        </a:spcBef>
        <a:spcAft>
          <a:spcPct val="0"/>
        </a:spcAft>
        <a:buChar char="»"/>
        <a:defRPr sz="17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768350" y="457200"/>
            <a:ext cx="10509250" cy="6858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483" name="Rectangle 3"/>
          <p:cNvSpPr>
            <a:spLocks noGrp="1" noChangeArrowheads="1"/>
          </p:cNvSpPr>
          <p:nvPr>
            <p:ph type="body" idx="1"/>
          </p:nvPr>
        </p:nvSpPr>
        <p:spPr bwMode="auto">
          <a:xfrm>
            <a:off x="914400" y="1981200"/>
            <a:ext cx="10363200" cy="41148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Line 4"/>
          <p:cNvSpPr>
            <a:spLocks noChangeShapeType="1"/>
          </p:cNvSpPr>
          <p:nvPr/>
        </p:nvSpPr>
        <p:spPr bwMode="auto">
          <a:xfrm>
            <a:off x="830263" y="1244600"/>
            <a:ext cx="10588625" cy="0"/>
          </a:xfrm>
          <a:prstGeom prst="line">
            <a:avLst/>
          </a:prstGeom>
          <a:noFill/>
          <a:ln w="57150">
            <a:solidFill>
              <a:srgbClr val="0063B0"/>
            </a:solidFill>
            <a:round/>
          </a:ln>
          <a:effectLst/>
        </p:spPr>
        <p:txBody>
          <a:bodyPr lIns="90000" tIns="46800" rIns="90000" bIns="46800"/>
          <a:lstStyle/>
          <a:p>
            <a:pPr>
              <a:defRPr/>
            </a:pPr>
            <a:endParaRPr lang="zh-CN" altLang="en-US">
              <a:solidFill>
                <a:srgbClr val="000000"/>
              </a:solidFill>
              <a:latin typeface="+mn-lt"/>
              <a:ea typeface="+mn-ea"/>
              <a:cs typeface="+mn-cs"/>
            </a:endParaRPr>
          </a:p>
        </p:txBody>
      </p:sp>
      <p:sp>
        <p:nvSpPr>
          <p:cNvPr id="3150853" name="Rectangle 5"/>
          <p:cNvSpPr>
            <a:spLocks noGrp="1" noChangeArrowheads="1"/>
          </p:cNvSpPr>
          <p:nvPr>
            <p:ph type="sldNum" sz="quarter" idx="4"/>
          </p:nvPr>
        </p:nvSpPr>
        <p:spPr bwMode="auto">
          <a:xfrm>
            <a:off x="4940300" y="6629400"/>
            <a:ext cx="1828800" cy="150813"/>
          </a:xfrm>
          <a:prstGeom prst="rect">
            <a:avLst/>
          </a:prstGeom>
          <a:noFill/>
          <a:ln>
            <a:noFill/>
          </a:ln>
          <a:effectLst/>
        </p:spPr>
        <p:txBody>
          <a:bodyPr vert="horz" wrap="square" lIns="0" tIns="0" rIns="0" bIns="0" numCol="1" anchor="t" anchorCtr="0" compatLnSpc="1"/>
          <a:lstStyle>
            <a:lvl1pPr algn="ctr" eaLnBrk="0" hangingPunct="0">
              <a:defRPr kumimoji="1" sz="1000" smtClean="0">
                <a:solidFill>
                  <a:srgbClr val="000000"/>
                </a:solidFill>
                <a:latin typeface="Times New Roman" panose="02020603050405020304" pitchFamily="18" charset="0"/>
                <a:ea typeface="+mn-ea"/>
                <a:cs typeface="+mn-cs"/>
              </a:defRPr>
            </a:lvl1pPr>
          </a:lstStyle>
          <a:p>
            <a:pPr>
              <a:defRPr/>
            </a:pPr>
            <a:r>
              <a:rPr lang="zh-CN" altLang="en-US"/>
              <a:t>第</a:t>
            </a:r>
            <a:fld id="{020ACD39-55C7-4EF1-8D47-828A8C00637E}" type="slidenum">
              <a:rPr lang="zh-CN" altLang="en-US"/>
            </a:fld>
            <a:r>
              <a:rPr lang="zh-CN" altLang="en-US"/>
              <a:t>页</a:t>
            </a:r>
            <a:endParaRPr lang="zh-CN" altLang="en-US"/>
          </a:p>
        </p:txBody>
      </p:sp>
      <p:pic>
        <p:nvPicPr>
          <p:cNvPr id="20486" name="Picture 6" descr="英文"/>
          <p:cNvPicPr>
            <a:picLocks noChangeAspect="1" noChangeArrowheads="1"/>
          </p:cNvPicPr>
          <p:nvPr/>
        </p:nvPicPr>
        <p:blipFill>
          <a:blip r:embed="rId14"/>
          <a:srcRect/>
          <a:stretch>
            <a:fillRect/>
          </a:stretch>
        </p:blipFill>
        <p:spPr bwMode="auto">
          <a:xfrm>
            <a:off x="11176000" y="6350000"/>
            <a:ext cx="914400"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ftr="0" dt="0"/>
  <p:txStyles>
    <p:titleStyle>
      <a:lvl1pPr algn="l" rtl="0" eaLnBrk="0" fontAlgn="base" hangingPunct="0">
        <a:lnSpc>
          <a:spcPct val="93000"/>
        </a:lnSpc>
        <a:spcBef>
          <a:spcPct val="0"/>
        </a:spcBef>
        <a:spcAft>
          <a:spcPct val="0"/>
        </a:spcAft>
        <a:defRPr sz="2000" b="1">
          <a:solidFill>
            <a:schemeClr val="tx2"/>
          </a:solidFill>
          <a:latin typeface="+mj-lt"/>
          <a:ea typeface="+mj-ea"/>
          <a:cs typeface="+mj-cs"/>
        </a:defRPr>
      </a:lvl1pPr>
      <a:lvl2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2pPr>
      <a:lvl3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3pPr>
      <a:lvl4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4pPr>
      <a:lvl5pPr algn="l" rtl="0" eaLnBrk="0" fontAlgn="base" hangingPunct="0">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5pPr>
      <a:lvl6pPr marL="4572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6pPr>
      <a:lvl7pPr marL="9144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7pPr>
      <a:lvl8pPr marL="13716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8pPr>
      <a:lvl9pPr marL="1828800" algn="l" rtl="0" fontAlgn="base">
        <a:lnSpc>
          <a:spcPct val="93000"/>
        </a:lnSpc>
        <a:spcBef>
          <a:spcPct val="0"/>
        </a:spcBef>
        <a:spcAft>
          <a:spcPct val="0"/>
        </a:spcAft>
        <a:defRPr sz="2000" b="1">
          <a:solidFill>
            <a:schemeClr val="tx2"/>
          </a:solidFill>
          <a:latin typeface="Arial" panose="020B0604020202020204" pitchFamily="34" charset="0"/>
          <a:ea typeface="宋体" panose="02010600030101010101" pitchFamily="2" charset="-122"/>
        </a:defRPr>
      </a:lvl9pPr>
    </p:titleStyle>
    <p:bodyStyle>
      <a:lvl1pPr marL="342900" indent="-342900" algn="l" defTabSz="952500" rtl="0" eaLnBrk="0" fontAlgn="base" hangingPunct="0">
        <a:spcBef>
          <a:spcPct val="0"/>
        </a:spcBef>
        <a:spcAft>
          <a:spcPct val="0"/>
        </a:spcAft>
        <a:buChar char="•"/>
        <a:defRPr sz="1700" b="1">
          <a:solidFill>
            <a:schemeClr val="tx1"/>
          </a:solidFill>
          <a:latin typeface="+mn-lt"/>
          <a:ea typeface="+mn-ea"/>
          <a:cs typeface="+mn-cs"/>
        </a:defRPr>
      </a:lvl1pPr>
      <a:lvl2pPr marL="294005" indent="-292100" algn="l" defTabSz="952500" rtl="0" eaLnBrk="0" fontAlgn="base" hangingPunct="0">
        <a:spcBef>
          <a:spcPct val="0"/>
        </a:spcBef>
        <a:spcAft>
          <a:spcPct val="0"/>
        </a:spcAft>
        <a:buChar char="•"/>
        <a:defRPr sz="1700" b="1">
          <a:solidFill>
            <a:schemeClr val="tx1"/>
          </a:solidFill>
          <a:latin typeface="+mn-lt"/>
          <a:ea typeface="+mn-ea"/>
        </a:defRPr>
      </a:lvl2pPr>
      <a:lvl3pPr marL="577850" indent="-282575" algn="l" defTabSz="952500" rtl="0" eaLnBrk="0" fontAlgn="base" hangingPunct="0">
        <a:spcBef>
          <a:spcPct val="0"/>
        </a:spcBef>
        <a:spcAft>
          <a:spcPct val="0"/>
        </a:spcAft>
        <a:buChar char="–"/>
        <a:defRPr sz="1700" b="1">
          <a:solidFill>
            <a:schemeClr val="tx1"/>
          </a:solidFill>
          <a:latin typeface="+mn-lt"/>
          <a:ea typeface="+mn-ea"/>
        </a:defRPr>
      </a:lvl3pPr>
      <a:lvl4pPr marL="871855" indent="-284480" algn="l" defTabSz="952500" rtl="0" eaLnBrk="0" fontAlgn="base" hangingPunct="0">
        <a:spcBef>
          <a:spcPct val="0"/>
        </a:spcBef>
        <a:spcAft>
          <a:spcPct val="0"/>
        </a:spcAft>
        <a:buChar char="-"/>
        <a:defRPr sz="1700" b="1">
          <a:solidFill>
            <a:schemeClr val="tx1"/>
          </a:solidFill>
          <a:latin typeface="+mn-lt"/>
          <a:ea typeface="+mn-ea"/>
        </a:defRPr>
      </a:lvl4pPr>
      <a:lvl5pPr marL="2057400" indent="-228600" algn="l" defTabSz="952500" rtl="0" eaLnBrk="0" fontAlgn="base" hangingPunct="0">
        <a:spcBef>
          <a:spcPct val="20000"/>
        </a:spcBef>
        <a:spcAft>
          <a:spcPct val="0"/>
        </a:spcAft>
        <a:buChar char="»"/>
        <a:defRPr sz="1700" b="1">
          <a:solidFill>
            <a:schemeClr val="tx1"/>
          </a:solidFill>
          <a:latin typeface="+mn-lt"/>
          <a:ea typeface="+mn-ea"/>
        </a:defRPr>
      </a:lvl5pPr>
      <a:lvl6pPr marL="2514600" indent="-228600" algn="l" defTabSz="952500" rtl="0" fontAlgn="base">
        <a:spcBef>
          <a:spcPct val="20000"/>
        </a:spcBef>
        <a:spcAft>
          <a:spcPct val="0"/>
        </a:spcAft>
        <a:buChar char="»"/>
        <a:defRPr sz="1700" b="1">
          <a:solidFill>
            <a:schemeClr val="tx1"/>
          </a:solidFill>
          <a:latin typeface="+mn-lt"/>
          <a:ea typeface="+mn-ea"/>
        </a:defRPr>
      </a:lvl6pPr>
      <a:lvl7pPr marL="2971800" indent="-228600" algn="l" defTabSz="952500" rtl="0" fontAlgn="base">
        <a:spcBef>
          <a:spcPct val="20000"/>
        </a:spcBef>
        <a:spcAft>
          <a:spcPct val="0"/>
        </a:spcAft>
        <a:buChar char="»"/>
        <a:defRPr sz="1700" b="1">
          <a:solidFill>
            <a:schemeClr val="tx1"/>
          </a:solidFill>
          <a:latin typeface="+mn-lt"/>
          <a:ea typeface="+mn-ea"/>
        </a:defRPr>
      </a:lvl7pPr>
      <a:lvl8pPr marL="3429000" indent="-228600" algn="l" defTabSz="952500" rtl="0" fontAlgn="base">
        <a:spcBef>
          <a:spcPct val="20000"/>
        </a:spcBef>
        <a:spcAft>
          <a:spcPct val="0"/>
        </a:spcAft>
        <a:buChar char="»"/>
        <a:defRPr sz="1700" b="1">
          <a:solidFill>
            <a:schemeClr val="tx1"/>
          </a:solidFill>
          <a:latin typeface="+mn-lt"/>
          <a:ea typeface="+mn-ea"/>
        </a:defRPr>
      </a:lvl8pPr>
      <a:lvl9pPr marL="3886200" indent="-228600" algn="l" defTabSz="952500" rtl="0" fontAlgn="base">
        <a:spcBef>
          <a:spcPct val="20000"/>
        </a:spcBef>
        <a:spcAft>
          <a:spcPct val="0"/>
        </a:spcAft>
        <a:buChar char="»"/>
        <a:defRPr sz="17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www.dongguan365.com/bbs/thread-1869-1-2.html" TargetMode="External"/><Relationship Id="rId4" Type="http://schemas.openxmlformats.org/officeDocument/2006/relationships/image" Target="../media/image16.jpeg"/><Relationship Id="rId3" Type="http://schemas.openxmlformats.org/officeDocument/2006/relationships/hyperlink" Target="http://www.souchu.com/CookerWC/qita/2007-02-24/145588.html" TargetMode="External"/><Relationship Id="rId2" Type="http://schemas.openxmlformats.org/officeDocument/2006/relationships/image" Target="../media/image15.jpeg"/><Relationship Id="rId1" Type="http://schemas.openxmlformats.org/officeDocument/2006/relationships/hyperlink" Target="http://www.cn.alibaba.com/athena/sampledetail/dljinxin-5438758.html" TargetMode="Externa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hyperlink" Target="http://www.cn.alibaba.com/athena/sampledetail/hbjmdfty-7199281.html" TargetMode="External"/><Relationship Id="rId4" Type="http://schemas.openxmlformats.org/officeDocument/2006/relationships/image" Target="../media/image19.jpeg"/><Relationship Id="rId3" Type="http://schemas.openxmlformats.org/officeDocument/2006/relationships/hyperlink" Target="http://www.kkpic.com/Nlist/60_79.htm" TargetMode="External"/><Relationship Id="rId2" Type="http://schemas.openxmlformats.org/officeDocument/2006/relationships/image" Target="../media/image18.jpeg"/><Relationship Id="rId1" Type="http://schemas.openxmlformats.org/officeDocument/2006/relationships/hyperlink" Target="http://bbs.xxjy.net/thread-82509-1-82.ht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image" Target="../media/image23.jpeg"/><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34.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hyperlink" Target="http://www.9559.net.cn/fengweixiaochi/hunan/200607/12466.html" TargetMode="External"/><Relationship Id="rId2" Type="http://schemas.openxmlformats.org/officeDocument/2006/relationships/image" Target="../media/image30.jpeg"/><Relationship Id="rId1" Type="http://schemas.openxmlformats.org/officeDocument/2006/relationships/hyperlink" Target="http://www.reren.cn/html/meishi/11711_P4.html" TargetMode="Externa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6.jpeg"/><Relationship Id="rId7" Type="http://schemas.openxmlformats.org/officeDocument/2006/relationships/image" Target="../media/image45.jpeg"/><Relationship Id="rId6" Type="http://schemas.openxmlformats.org/officeDocument/2006/relationships/hyperlink" Target="http://pic.sogou.com/d?query=%B5%E2%B5%C4%CA%B3%CE%EF%CD%BC%C6%AC&amp;mood=0&amp;picformat=0&amp;mode=1&amp;di=2&amp;p=40230500&amp;dp=1&amp;w=05009900&amp;dr=1&amp;_asf=pic.sogou.com&amp;_ast=1429622886&amp;did=56" TargetMode="External"/><Relationship Id="rId5" Type="http://schemas.openxmlformats.org/officeDocument/2006/relationships/image" Target="../media/image44.jpeg"/><Relationship Id="rId4" Type="http://schemas.openxmlformats.org/officeDocument/2006/relationships/image" Target="../media/image43.jpeg"/><Relationship Id="rId3" Type="http://schemas.openxmlformats.org/officeDocument/2006/relationships/hyperlink" Target="http://pic.sogou.com/d?query=%B5%E2%B5%C4%CA%B3%CE%EF%CD%BC%C6%AC&amp;mood=0&amp;picformat=0&amp;mode=1&amp;di=2&amp;p=40230500&amp;dp=1&amp;w=05009900&amp;dr=1&amp;_asf=pic.sogou.com&amp;_ast=1429622886&amp;did=46" TargetMode="External"/><Relationship Id="rId2" Type="http://schemas.openxmlformats.org/officeDocument/2006/relationships/image" Target="../media/image42.jpeg"/><Relationship Id="rId1" Type="http://schemas.openxmlformats.org/officeDocument/2006/relationships/image" Target="../media/image41.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image" Target="../media/image48.png"/><Relationship Id="rId1"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0.jpeg"/><Relationship Id="rId1" Type="http://schemas.openxmlformats.org/officeDocument/2006/relationships/image" Target="../media/image49.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60.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4.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image" Target="../media/image65.png"/><Relationship Id="rId1"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image" Target="../media/image6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74.jpeg"/><Relationship Id="rId7" Type="http://schemas.openxmlformats.org/officeDocument/2006/relationships/image" Target="../media/image73.png"/><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vmlDrawing" Target="../drawings/vmlDrawing1.vml"/><Relationship Id="rId6" Type="http://schemas.openxmlformats.org/officeDocument/2006/relationships/slideLayout" Target="../slideLayouts/slideLayout4.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74.jpeg"/><Relationship Id="rId2" Type="http://schemas.openxmlformats.org/officeDocument/2006/relationships/image" Target="../media/image76.emf"/><Relationship Id="rId1"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vmlDrawing" Target="../drawings/vmlDrawing2.vml"/><Relationship Id="rId7" Type="http://schemas.openxmlformats.org/officeDocument/2006/relationships/slideLayout" Target="../slideLayouts/slideLayout4.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audio" Target="../media/audio3.wav"/><Relationship Id="rId2" Type="http://schemas.openxmlformats.org/officeDocument/2006/relationships/image" Target="../media/image77.wmf"/><Relationship Id="rId1"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image" Target="../media/image7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image" Target="../media/image7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image" Target="../media/image8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hyperlink" Target="http://food.yzwb.net/msydt/zcg/200612/t20061225_225617.htm" TargetMode="External"/><Relationship Id="rId7" Type="http://schemas.openxmlformats.org/officeDocument/2006/relationships/image" Target="../media/image7.jpeg"/><Relationship Id="rId6" Type="http://schemas.openxmlformats.org/officeDocument/2006/relationships/hyperlink" Target="http://flora3245.yculblog.com/" TargetMode="External"/><Relationship Id="rId5" Type="http://schemas.openxmlformats.org/officeDocument/2006/relationships/image" Target="../media/image6.jpeg"/><Relationship Id="rId4" Type="http://schemas.openxmlformats.org/officeDocument/2006/relationships/hyperlink" Target="http://www.yoyv.com/Blog/log/ymdx99_656_/" TargetMode="External"/><Relationship Id="rId3" Type="http://schemas.openxmlformats.org/officeDocument/2006/relationships/image" Target="../media/image5.jpeg"/><Relationship Id="rId2" Type="http://schemas.openxmlformats.org/officeDocument/2006/relationships/hyperlink" Target="http://www.cook168.com/html/2006116122956.html" TargetMode="External"/><Relationship Id="rId14" Type="http://schemas.openxmlformats.org/officeDocument/2006/relationships/slideLayout" Target="../slideLayouts/slideLayout5.xml"/><Relationship Id="rId13" Type="http://schemas.openxmlformats.org/officeDocument/2006/relationships/image" Target="../media/image10.jpeg"/><Relationship Id="rId12" Type="http://schemas.openxmlformats.org/officeDocument/2006/relationships/hyperlink" Target="http://feel100.member.sangxang.com/photo/photoShow/3j001-pogtp8-esg0i382-1-esgvs88w-2dh/" TargetMode="External"/><Relationship Id="rId11" Type="http://schemas.openxmlformats.org/officeDocument/2006/relationships/image" Target="../media/image9.jpeg"/><Relationship Id="rId10" Type="http://schemas.openxmlformats.org/officeDocument/2006/relationships/hyperlink" Target="http://recollection.salon.sangxang.com/photo/photoShow/3j001-pogtp8-esg0i382-1-esgvsd0n-2ft/" TargetMode="Externa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3" Type="http://schemas.openxmlformats.org/officeDocument/2006/relationships/hyperlink" Target="http://pet.shangdu.com/Info/News/13/2007/1/7/071785423200.shtml" TargetMode="External"/><Relationship Id="rId2" Type="http://schemas.openxmlformats.org/officeDocument/2006/relationships/image" Target="../media/image11.jpeg"/><Relationship Id="rId1" Type="http://schemas.openxmlformats.org/officeDocument/2006/relationships/hyperlink" Target="http://stsmdspt.cn.china.cn/op/SellInfoDetail/selinfid/1259846948/index.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任意多边形 78"/>
          <p:cNvSpPr/>
          <p:nvPr/>
        </p:nvSpPr>
        <p:spPr>
          <a:xfrm flipV="1">
            <a:off x="7413625" y="3632200"/>
            <a:ext cx="3175" cy="9525"/>
          </a:xfrm>
          <a:custGeom>
            <a:avLst/>
            <a:gdLst>
              <a:gd name="connsiteX0" fmla="*/ 873 w 2896"/>
              <a:gd name="connsiteY0" fmla="*/ 8824 h 8824"/>
              <a:gd name="connsiteX1" fmla="*/ 2896 w 2896"/>
              <a:gd name="connsiteY1" fmla="*/ 1127 h 8824"/>
              <a:gd name="connsiteX2" fmla="*/ 2193 w 2896"/>
              <a:gd name="connsiteY2" fmla="*/ 0 h 8824"/>
              <a:gd name="connsiteX3" fmla="*/ 0 w 2896"/>
              <a:gd name="connsiteY3" fmla="*/ 3588 h 8824"/>
              <a:gd name="connsiteX4" fmla="*/ 873 w 2896"/>
              <a:gd name="connsiteY4" fmla="*/ 8824 h 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 h="8824">
                <a:moveTo>
                  <a:pt x="873" y="8824"/>
                </a:moveTo>
                <a:lnTo>
                  <a:pt x="2896" y="1127"/>
                </a:lnTo>
                <a:lnTo>
                  <a:pt x="2193" y="0"/>
                </a:lnTo>
                <a:lnTo>
                  <a:pt x="0" y="3588"/>
                </a:lnTo>
                <a:lnTo>
                  <a:pt x="873" y="8824"/>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8" name="任意多边形 77"/>
          <p:cNvSpPr/>
          <p:nvPr/>
        </p:nvSpPr>
        <p:spPr>
          <a:xfrm flipV="1">
            <a:off x="7416800" y="3638550"/>
            <a:ext cx="0" cy="3175"/>
          </a:xfrm>
          <a:custGeom>
            <a:avLst/>
            <a:gdLst>
              <a:gd name="connsiteX0" fmla="*/ 1232 w 1232"/>
              <a:gd name="connsiteY0" fmla="*/ 4138 h 4138"/>
              <a:gd name="connsiteX1" fmla="*/ 567 w 1232"/>
              <a:gd name="connsiteY1" fmla="*/ 0 h 4138"/>
              <a:gd name="connsiteX2" fmla="*/ 0 w 1232"/>
              <a:gd name="connsiteY2" fmla="*/ 2161 h 4138"/>
              <a:gd name="connsiteX3" fmla="*/ 1232 w 1232"/>
              <a:gd name="connsiteY3" fmla="*/ 4138 h 4138"/>
            </a:gdLst>
            <a:ahLst/>
            <a:cxnLst>
              <a:cxn ang="0">
                <a:pos x="connsiteX0" y="connsiteY0"/>
              </a:cxn>
              <a:cxn ang="0">
                <a:pos x="connsiteX1" y="connsiteY1"/>
              </a:cxn>
              <a:cxn ang="0">
                <a:pos x="connsiteX2" y="connsiteY2"/>
              </a:cxn>
              <a:cxn ang="0">
                <a:pos x="connsiteX3" y="connsiteY3"/>
              </a:cxn>
            </a:cxnLst>
            <a:rect l="l" t="t" r="r" b="b"/>
            <a:pathLst>
              <a:path w="1232" h="4138">
                <a:moveTo>
                  <a:pt x="1232" y="4138"/>
                </a:moveTo>
                <a:lnTo>
                  <a:pt x="567" y="0"/>
                </a:lnTo>
                <a:lnTo>
                  <a:pt x="0" y="2161"/>
                </a:lnTo>
                <a:lnTo>
                  <a:pt x="1232" y="4138"/>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3" name="任意多边形 72"/>
          <p:cNvSpPr/>
          <p:nvPr/>
        </p:nvSpPr>
        <p:spPr>
          <a:xfrm flipV="1">
            <a:off x="7412038" y="3636963"/>
            <a:ext cx="3175" cy="11112"/>
          </a:xfrm>
          <a:custGeom>
            <a:avLst/>
            <a:gdLst>
              <a:gd name="connsiteX0" fmla="*/ 1617 w 3810"/>
              <a:gd name="connsiteY0" fmla="*/ 9702 h 9702"/>
              <a:gd name="connsiteX1" fmla="*/ 3810 w 3810"/>
              <a:gd name="connsiteY1" fmla="*/ 6114 h 9702"/>
              <a:gd name="connsiteX2" fmla="*/ 0 w 3810"/>
              <a:gd name="connsiteY2" fmla="*/ 0 h 9702"/>
              <a:gd name="connsiteX3" fmla="*/ 1617 w 3810"/>
              <a:gd name="connsiteY3" fmla="*/ 9702 h 9702"/>
            </a:gdLst>
            <a:ahLst/>
            <a:cxnLst>
              <a:cxn ang="0">
                <a:pos x="connsiteX0" y="connsiteY0"/>
              </a:cxn>
              <a:cxn ang="0">
                <a:pos x="connsiteX1" y="connsiteY1"/>
              </a:cxn>
              <a:cxn ang="0">
                <a:pos x="connsiteX2" y="connsiteY2"/>
              </a:cxn>
              <a:cxn ang="0">
                <a:pos x="connsiteX3" y="connsiteY3"/>
              </a:cxn>
            </a:cxnLst>
            <a:rect l="l" t="t" r="r" b="b"/>
            <a:pathLst>
              <a:path w="3810" h="9702">
                <a:moveTo>
                  <a:pt x="1617" y="9702"/>
                </a:moveTo>
                <a:lnTo>
                  <a:pt x="3810" y="6114"/>
                </a:lnTo>
                <a:lnTo>
                  <a:pt x="0" y="0"/>
                </a:lnTo>
                <a:lnTo>
                  <a:pt x="1617" y="9702"/>
                </a:lnTo>
                <a:close/>
              </a:path>
            </a:pathLst>
          </a:custGeom>
          <a:solidFill>
            <a:srgbClr val="2289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1" name="文本框 110"/>
          <p:cNvSpPr txBox="1">
            <a:spLocks noChangeArrowheads="1"/>
          </p:cNvSpPr>
          <p:nvPr/>
        </p:nvSpPr>
        <p:spPr bwMode="auto">
          <a:xfrm>
            <a:off x="4356100" y="392113"/>
            <a:ext cx="6526213" cy="1069975"/>
          </a:xfrm>
          <a:prstGeom prst="rect">
            <a:avLst/>
          </a:prstGeom>
          <a:noFill/>
          <a:ln w="9525">
            <a:noFill/>
            <a:miter lim="800000"/>
          </a:ln>
        </p:spPr>
        <p:txBody>
          <a:bodyPr anchor="ctr">
            <a:spAutoFit/>
          </a:bodyPr>
          <a:lstStyle/>
          <a:p>
            <a:pPr>
              <a:lnSpc>
                <a:spcPct val="150000"/>
              </a:lnSpc>
            </a:pPr>
            <a:r>
              <a:rPr lang="zh-CN" altLang="en-US" sz="4800" b="1">
                <a:solidFill>
                  <a:srgbClr val="0E5671"/>
                </a:solidFill>
                <a:latin typeface="微软雅黑" panose="020B0503020204020204" pitchFamily="34" charset="-122"/>
                <a:ea typeface="微软雅黑" panose="020B0503020204020204" pitchFamily="34" charset="-122"/>
              </a:rPr>
              <a:t>学前卫生学</a:t>
            </a:r>
            <a:endParaRPr lang="en-US" altLang="zh-CN" sz="4800" b="1">
              <a:solidFill>
                <a:srgbClr val="0E5671"/>
              </a:solidFill>
              <a:latin typeface="微软雅黑" panose="020B0503020204020204" pitchFamily="34" charset="-122"/>
              <a:ea typeface="微软雅黑" panose="020B0503020204020204" pitchFamily="34" charset="-122"/>
            </a:endParaRPr>
          </a:p>
        </p:txBody>
      </p:sp>
      <p:sp>
        <p:nvSpPr>
          <p:cNvPr id="112" name="任意多边形 111"/>
          <p:cNvSpPr/>
          <p:nvPr/>
        </p:nvSpPr>
        <p:spPr>
          <a:xfrm rot="16200000">
            <a:off x="3957638" y="833437"/>
            <a:ext cx="528638" cy="30321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8" name="直角三角形 117"/>
          <p:cNvSpPr/>
          <p:nvPr/>
        </p:nvSpPr>
        <p:spPr>
          <a:xfrm flipH="1" flipV="1">
            <a:off x="4181475" y="-1588"/>
            <a:ext cx="8010525" cy="981076"/>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6871" name="组合 119"/>
          <p:cNvGrpSpPr/>
          <p:nvPr/>
        </p:nvGrpSpPr>
        <p:grpSpPr bwMode="auto">
          <a:xfrm>
            <a:off x="0" y="260350"/>
            <a:ext cx="5097463" cy="5564188"/>
            <a:chOff x="279130" y="1340768"/>
            <a:chExt cx="5096789" cy="5564211"/>
          </a:xfrm>
        </p:grpSpPr>
        <p:sp>
          <p:nvSpPr>
            <p:cNvPr id="121" name="任意多边形 120"/>
            <p:cNvSpPr/>
            <p:nvPr/>
          </p:nvSpPr>
          <p:spPr>
            <a:xfrm>
              <a:off x="1571184" y="1394743"/>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2" name="任意多边形 121"/>
            <p:cNvSpPr/>
            <p:nvPr/>
          </p:nvSpPr>
          <p:spPr>
            <a:xfrm>
              <a:off x="2737843" y="139315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2D79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3" name="任意多边形 122"/>
            <p:cNvSpPr/>
            <p:nvPr/>
          </p:nvSpPr>
          <p:spPr>
            <a:xfrm>
              <a:off x="3323552" y="139315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4" name="任意多边形 123"/>
            <p:cNvSpPr/>
            <p:nvPr/>
          </p:nvSpPr>
          <p:spPr>
            <a:xfrm>
              <a:off x="1836262" y="1769395"/>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5" name="任意多边形 124"/>
            <p:cNvSpPr/>
            <p:nvPr/>
          </p:nvSpPr>
          <p:spPr>
            <a:xfrm>
              <a:off x="3001333" y="1769395"/>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6" name="任意多边形 125"/>
            <p:cNvSpPr/>
            <p:nvPr/>
          </p:nvSpPr>
          <p:spPr>
            <a:xfrm>
              <a:off x="1541026" y="214563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29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7" name="任意多边形 126"/>
            <p:cNvSpPr/>
            <p:nvPr/>
          </p:nvSpPr>
          <p:spPr>
            <a:xfrm>
              <a:off x="2121974" y="214563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8" name="任意多边形 127"/>
            <p:cNvSpPr/>
            <p:nvPr/>
          </p:nvSpPr>
          <p:spPr>
            <a:xfrm>
              <a:off x="2712446" y="214563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9" name="任意多边形 128"/>
            <p:cNvSpPr/>
            <p:nvPr/>
          </p:nvSpPr>
          <p:spPr>
            <a:xfrm>
              <a:off x="3288632" y="213769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0" name="任意多边形 129"/>
            <p:cNvSpPr/>
            <p:nvPr/>
          </p:nvSpPr>
          <p:spPr>
            <a:xfrm>
              <a:off x="2387051" y="2521873"/>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1" name="任意多边形 130"/>
            <p:cNvSpPr/>
            <p:nvPr/>
          </p:nvSpPr>
          <p:spPr>
            <a:xfrm>
              <a:off x="2987047" y="2521873"/>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2" name="任意多边形 131"/>
            <p:cNvSpPr/>
            <p:nvPr/>
          </p:nvSpPr>
          <p:spPr>
            <a:xfrm>
              <a:off x="3556885" y="2521873"/>
              <a:ext cx="598408"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3" name="任意多边形 132"/>
            <p:cNvSpPr/>
            <p:nvPr/>
          </p:nvSpPr>
          <p:spPr>
            <a:xfrm>
              <a:off x="2679113" y="2898112"/>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4" name="任意多边形 133"/>
            <p:cNvSpPr/>
            <p:nvPr/>
          </p:nvSpPr>
          <p:spPr>
            <a:xfrm>
              <a:off x="3253712" y="2898112"/>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5" name="任意多边形 134"/>
            <p:cNvSpPr/>
            <p:nvPr/>
          </p:nvSpPr>
          <p:spPr>
            <a:xfrm>
              <a:off x="2655304" y="3650591"/>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6" name="任意多边形 135"/>
            <p:cNvSpPr/>
            <p:nvPr/>
          </p:nvSpPr>
          <p:spPr>
            <a:xfrm>
              <a:off x="2950540" y="4030004"/>
              <a:ext cx="596821" cy="39211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7" name="任意多边形 136"/>
            <p:cNvSpPr/>
            <p:nvPr/>
          </p:nvSpPr>
          <p:spPr>
            <a:xfrm>
              <a:off x="2342607" y="4774545"/>
              <a:ext cx="596821" cy="392114"/>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8" name="任意多边形 137"/>
            <p:cNvSpPr/>
            <p:nvPr/>
          </p:nvSpPr>
          <p:spPr>
            <a:xfrm>
              <a:off x="2925143" y="4787245"/>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9" name="任意多边形 138"/>
            <p:cNvSpPr/>
            <p:nvPr/>
          </p:nvSpPr>
          <p:spPr>
            <a:xfrm>
              <a:off x="2023562" y="5165072"/>
              <a:ext cx="596821" cy="392114"/>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0" name="任意多边形 139"/>
            <p:cNvSpPr/>
            <p:nvPr/>
          </p:nvSpPr>
          <p:spPr>
            <a:xfrm>
              <a:off x="2612446" y="5169834"/>
              <a:ext cx="596821" cy="39211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1" name="任意多边形 140"/>
            <p:cNvSpPr/>
            <p:nvPr/>
          </p:nvSpPr>
          <p:spPr>
            <a:xfrm>
              <a:off x="3223554" y="5155547"/>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2" name="任意多边形 141"/>
            <p:cNvSpPr/>
            <p:nvPr/>
          </p:nvSpPr>
          <p:spPr>
            <a:xfrm>
              <a:off x="1110870" y="5531785"/>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3" name="任意多边形 142"/>
            <p:cNvSpPr/>
            <p:nvPr/>
          </p:nvSpPr>
          <p:spPr>
            <a:xfrm>
              <a:off x="1710866" y="5530198"/>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4" name="任意多边形 143"/>
            <p:cNvSpPr/>
            <p:nvPr/>
          </p:nvSpPr>
          <p:spPr>
            <a:xfrm>
              <a:off x="2309275" y="5536548"/>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5" name="任意多边形 144"/>
            <p:cNvSpPr/>
            <p:nvPr/>
          </p:nvSpPr>
          <p:spPr>
            <a:xfrm>
              <a:off x="2931492" y="5541310"/>
              <a:ext cx="596821" cy="39211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6" name="任意多边形 145"/>
            <p:cNvSpPr/>
            <p:nvPr/>
          </p:nvSpPr>
          <p:spPr>
            <a:xfrm>
              <a:off x="1877532" y="1388393"/>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7" name="任意多边形 146"/>
            <p:cNvSpPr/>
            <p:nvPr/>
          </p:nvSpPr>
          <p:spPr>
            <a:xfrm>
              <a:off x="2455305" y="1393156"/>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8" name="任意多边形 147"/>
            <p:cNvSpPr/>
            <p:nvPr/>
          </p:nvSpPr>
          <p:spPr>
            <a:xfrm>
              <a:off x="2144196" y="1769395"/>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27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9" name="任意多边形 148"/>
            <p:cNvSpPr/>
            <p:nvPr/>
          </p:nvSpPr>
          <p:spPr>
            <a:xfrm>
              <a:off x="2718795" y="1769395"/>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0" name="任意多边形 149"/>
            <p:cNvSpPr/>
            <p:nvPr/>
          </p:nvSpPr>
          <p:spPr>
            <a:xfrm>
              <a:off x="1850547" y="2150396"/>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1" name="任意多边形 150"/>
            <p:cNvSpPr/>
            <p:nvPr/>
          </p:nvSpPr>
          <p:spPr>
            <a:xfrm>
              <a:off x="2429909" y="2158334"/>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2" name="任意多边形 151"/>
            <p:cNvSpPr/>
            <p:nvPr/>
          </p:nvSpPr>
          <p:spPr>
            <a:xfrm>
              <a:off x="3587043" y="2145634"/>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2C78BA"/>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3" name="任意多边形 152"/>
            <p:cNvSpPr/>
            <p:nvPr/>
          </p:nvSpPr>
          <p:spPr>
            <a:xfrm>
              <a:off x="2690224" y="2521873"/>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4" name="任意多边形 153"/>
            <p:cNvSpPr/>
            <p:nvPr/>
          </p:nvSpPr>
          <p:spPr>
            <a:xfrm>
              <a:off x="1821976" y="2898112"/>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5" name="任意多边形 154"/>
            <p:cNvSpPr/>
            <p:nvPr/>
          </p:nvSpPr>
          <p:spPr>
            <a:xfrm>
              <a:off x="2971174" y="2898112"/>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6" name="任意多边形 155"/>
            <p:cNvSpPr/>
            <p:nvPr/>
          </p:nvSpPr>
          <p:spPr>
            <a:xfrm>
              <a:off x="2679113" y="3275939"/>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7" name="任意多边形 156"/>
            <p:cNvSpPr/>
            <p:nvPr/>
          </p:nvSpPr>
          <p:spPr>
            <a:xfrm>
              <a:off x="3266410" y="3275939"/>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8" name="任意多边形 157"/>
            <p:cNvSpPr/>
            <p:nvPr/>
          </p:nvSpPr>
          <p:spPr>
            <a:xfrm>
              <a:off x="1794993" y="3661703"/>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59" name="任意多边形 158"/>
            <p:cNvSpPr/>
            <p:nvPr/>
          </p:nvSpPr>
          <p:spPr>
            <a:xfrm>
              <a:off x="2966413" y="3656941"/>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0" name="任意多边形 159"/>
            <p:cNvSpPr/>
            <p:nvPr/>
          </p:nvSpPr>
          <p:spPr>
            <a:xfrm>
              <a:off x="2656891" y="4034767"/>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1" name="任意多边形 160"/>
            <p:cNvSpPr/>
            <p:nvPr/>
          </p:nvSpPr>
          <p:spPr>
            <a:xfrm>
              <a:off x="3253712" y="4026829"/>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2" name="任意多边形 161"/>
            <p:cNvSpPr/>
            <p:nvPr/>
          </p:nvSpPr>
          <p:spPr>
            <a:xfrm>
              <a:off x="2950540" y="4404656"/>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3" name="任意多边形 162"/>
            <p:cNvSpPr/>
            <p:nvPr/>
          </p:nvSpPr>
          <p:spPr>
            <a:xfrm>
              <a:off x="1461662" y="4772957"/>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4" name="任意多边形 163"/>
            <p:cNvSpPr/>
            <p:nvPr/>
          </p:nvSpPr>
          <p:spPr>
            <a:xfrm>
              <a:off x="2653716" y="4779307"/>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5" name="任意多边形 164"/>
            <p:cNvSpPr/>
            <p:nvPr/>
          </p:nvSpPr>
          <p:spPr>
            <a:xfrm>
              <a:off x="1739437" y="5161897"/>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6" name="任意多边形 165"/>
            <p:cNvSpPr/>
            <p:nvPr/>
          </p:nvSpPr>
          <p:spPr>
            <a:xfrm>
              <a:off x="2333083" y="5165072"/>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7" name="任意多边形 166"/>
            <p:cNvSpPr/>
            <p:nvPr/>
          </p:nvSpPr>
          <p:spPr>
            <a:xfrm>
              <a:off x="2925143" y="5176184"/>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8" name="任意多边形 167"/>
            <p:cNvSpPr/>
            <p:nvPr/>
          </p:nvSpPr>
          <p:spPr>
            <a:xfrm>
              <a:off x="1425153" y="5536548"/>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9" name="任意多边形 168"/>
            <p:cNvSpPr/>
            <p:nvPr/>
          </p:nvSpPr>
          <p:spPr>
            <a:xfrm>
              <a:off x="2025149" y="5536548"/>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0" name="任意多边形 169"/>
            <p:cNvSpPr/>
            <p:nvPr/>
          </p:nvSpPr>
          <p:spPr>
            <a:xfrm>
              <a:off x="2631494" y="5546073"/>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1" name="任意多边形 170"/>
            <p:cNvSpPr/>
            <p:nvPr/>
          </p:nvSpPr>
          <p:spPr>
            <a:xfrm>
              <a:off x="1110870" y="5909612"/>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2" name="任意多边形 171"/>
            <p:cNvSpPr/>
            <p:nvPr/>
          </p:nvSpPr>
          <p:spPr>
            <a:xfrm>
              <a:off x="1714040" y="5917550"/>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3" name="任意多边形 172"/>
            <p:cNvSpPr/>
            <p:nvPr/>
          </p:nvSpPr>
          <p:spPr>
            <a:xfrm>
              <a:off x="2336258" y="630966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4" name="任意多边形 173"/>
            <p:cNvSpPr/>
            <p:nvPr/>
          </p:nvSpPr>
          <p:spPr>
            <a:xfrm>
              <a:off x="1401345" y="6290613"/>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5" name="任意多边形 174"/>
            <p:cNvSpPr/>
            <p:nvPr/>
          </p:nvSpPr>
          <p:spPr>
            <a:xfrm>
              <a:off x="2655304" y="6314427"/>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6" name="任意多边形 175"/>
            <p:cNvSpPr/>
            <p:nvPr/>
          </p:nvSpPr>
          <p:spPr>
            <a:xfrm>
              <a:off x="1226743" y="252663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7" name="任意多边形 176"/>
            <p:cNvSpPr/>
            <p:nvPr/>
          </p:nvSpPr>
          <p:spPr>
            <a:xfrm>
              <a:off x="1528328" y="2525048"/>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8" name="任意多边形 177"/>
            <p:cNvSpPr/>
            <p:nvPr/>
          </p:nvSpPr>
          <p:spPr>
            <a:xfrm>
              <a:off x="631508" y="252663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9" name="任意多边形 178"/>
            <p:cNvSpPr/>
            <p:nvPr/>
          </p:nvSpPr>
          <p:spPr>
            <a:xfrm>
              <a:off x="1231504" y="2898112"/>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0" name="任意多边形 179"/>
            <p:cNvSpPr/>
            <p:nvPr/>
          </p:nvSpPr>
          <p:spPr>
            <a:xfrm>
              <a:off x="1798167" y="327911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1" name="任意多边形 180"/>
            <p:cNvSpPr/>
            <p:nvPr/>
          </p:nvSpPr>
          <p:spPr>
            <a:xfrm>
              <a:off x="1514042" y="3275939"/>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2" name="任意多边形 181"/>
            <p:cNvSpPr/>
            <p:nvPr/>
          </p:nvSpPr>
          <p:spPr>
            <a:xfrm>
              <a:off x="3231490" y="5933425"/>
              <a:ext cx="596821" cy="392114"/>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3" name="任意多边形 182"/>
            <p:cNvSpPr/>
            <p:nvPr/>
          </p:nvSpPr>
          <p:spPr>
            <a:xfrm>
              <a:off x="3517202" y="6320777"/>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4" name="任意多边形 183"/>
            <p:cNvSpPr/>
            <p:nvPr/>
          </p:nvSpPr>
          <p:spPr>
            <a:xfrm>
              <a:off x="1820389" y="252663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5" name="任意多边形 184"/>
            <p:cNvSpPr/>
            <p:nvPr/>
          </p:nvSpPr>
          <p:spPr>
            <a:xfrm>
              <a:off x="2390610" y="289600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6" name="任意多边形 185"/>
            <p:cNvSpPr/>
            <p:nvPr/>
          </p:nvSpPr>
          <p:spPr>
            <a:xfrm>
              <a:off x="647381" y="1351881"/>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7" name="任意多边形 186"/>
            <p:cNvSpPr/>
            <p:nvPr/>
          </p:nvSpPr>
          <p:spPr>
            <a:xfrm>
              <a:off x="331511" y="1748758"/>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8" name="任意多边形 187"/>
            <p:cNvSpPr/>
            <p:nvPr/>
          </p:nvSpPr>
          <p:spPr>
            <a:xfrm>
              <a:off x="623572" y="214563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9" name="任意多边形 188"/>
            <p:cNvSpPr/>
            <p:nvPr/>
          </p:nvSpPr>
          <p:spPr>
            <a:xfrm>
              <a:off x="1218806" y="214563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0" name="任意多边形 189"/>
            <p:cNvSpPr/>
            <p:nvPr/>
          </p:nvSpPr>
          <p:spPr>
            <a:xfrm>
              <a:off x="602937" y="2928275"/>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1" name="任意多边形 190"/>
            <p:cNvSpPr/>
            <p:nvPr/>
          </p:nvSpPr>
          <p:spPr>
            <a:xfrm>
              <a:off x="282305" y="3341026"/>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2" name="任意多边形 191"/>
            <p:cNvSpPr/>
            <p:nvPr/>
          </p:nvSpPr>
          <p:spPr>
            <a:xfrm>
              <a:off x="579128" y="3737903"/>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3" name="任意多边形 192"/>
            <p:cNvSpPr/>
            <p:nvPr/>
          </p:nvSpPr>
          <p:spPr>
            <a:xfrm>
              <a:off x="590239" y="6514452"/>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4" name="任意多边形 193"/>
            <p:cNvSpPr/>
            <p:nvPr/>
          </p:nvSpPr>
          <p:spPr>
            <a:xfrm>
              <a:off x="1185473" y="6514452"/>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5" name="任意多边形 194"/>
            <p:cNvSpPr/>
            <p:nvPr/>
          </p:nvSpPr>
          <p:spPr>
            <a:xfrm>
              <a:off x="352145" y="1343943"/>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6" name="任意多边形 195"/>
            <p:cNvSpPr/>
            <p:nvPr/>
          </p:nvSpPr>
          <p:spPr>
            <a:xfrm>
              <a:off x="961665" y="1340768"/>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7" name="任意多边形 196"/>
            <p:cNvSpPr/>
            <p:nvPr/>
          </p:nvSpPr>
          <p:spPr>
            <a:xfrm>
              <a:off x="644207" y="1737645"/>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8" name="任意多边形 197"/>
            <p:cNvSpPr/>
            <p:nvPr/>
          </p:nvSpPr>
          <p:spPr>
            <a:xfrm>
              <a:off x="936268" y="2134521"/>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9" name="任意多边形 198"/>
            <p:cNvSpPr/>
            <p:nvPr/>
          </p:nvSpPr>
          <p:spPr>
            <a:xfrm>
              <a:off x="937856" y="2531398"/>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0" name="任意多边形 199"/>
            <p:cNvSpPr/>
            <p:nvPr/>
          </p:nvSpPr>
          <p:spPr>
            <a:xfrm>
              <a:off x="907697" y="2902874"/>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1" name="任意多边形 200"/>
            <p:cNvSpPr/>
            <p:nvPr/>
          </p:nvSpPr>
          <p:spPr>
            <a:xfrm>
              <a:off x="595001" y="3329914"/>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2" name="任意多边形 201"/>
            <p:cNvSpPr/>
            <p:nvPr/>
          </p:nvSpPr>
          <p:spPr>
            <a:xfrm>
              <a:off x="287067" y="3726791"/>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3" name="任意多边形 202"/>
            <p:cNvSpPr/>
            <p:nvPr/>
          </p:nvSpPr>
          <p:spPr>
            <a:xfrm>
              <a:off x="583890" y="4123668"/>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 name="任意多边形 203"/>
            <p:cNvSpPr/>
            <p:nvPr/>
          </p:nvSpPr>
          <p:spPr>
            <a:xfrm>
              <a:off x="279130" y="4517369"/>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5" name="任意多边形 204"/>
            <p:cNvSpPr/>
            <p:nvPr/>
          </p:nvSpPr>
          <p:spPr>
            <a:xfrm>
              <a:off x="355320" y="4914246"/>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6" name="任意多边形 205"/>
            <p:cNvSpPr/>
            <p:nvPr/>
          </p:nvSpPr>
          <p:spPr>
            <a:xfrm>
              <a:off x="961665" y="4914246"/>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7" name="任意多边形 206"/>
            <p:cNvSpPr/>
            <p:nvPr/>
          </p:nvSpPr>
          <p:spPr>
            <a:xfrm>
              <a:off x="637858" y="5312709"/>
              <a:ext cx="593646"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8" name="任意多边形 207"/>
            <p:cNvSpPr/>
            <p:nvPr/>
          </p:nvSpPr>
          <p:spPr>
            <a:xfrm>
              <a:off x="1244202" y="5312709"/>
              <a:ext cx="592060" cy="387352"/>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9" name="任意多边形 208"/>
            <p:cNvSpPr/>
            <p:nvPr/>
          </p:nvSpPr>
          <p:spPr>
            <a:xfrm>
              <a:off x="328336" y="5704824"/>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0" name="任意多边形 209"/>
            <p:cNvSpPr/>
            <p:nvPr/>
          </p:nvSpPr>
          <p:spPr>
            <a:xfrm>
              <a:off x="931507" y="5709586"/>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1" name="任意多边形 210"/>
            <p:cNvSpPr/>
            <p:nvPr/>
          </p:nvSpPr>
          <p:spPr>
            <a:xfrm>
              <a:off x="612461" y="6098526"/>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2" name="任意多边形 211"/>
            <p:cNvSpPr/>
            <p:nvPr/>
          </p:nvSpPr>
          <p:spPr>
            <a:xfrm>
              <a:off x="893412" y="6503339"/>
              <a:ext cx="593646" cy="388940"/>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3" name="任意多边形 212"/>
            <p:cNvSpPr/>
            <p:nvPr/>
          </p:nvSpPr>
          <p:spPr>
            <a:xfrm>
              <a:off x="1498169" y="6495402"/>
              <a:ext cx="593646" cy="388939"/>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4" name="任意多边形 213"/>
            <p:cNvSpPr/>
            <p:nvPr/>
          </p:nvSpPr>
          <p:spPr>
            <a:xfrm>
              <a:off x="1501343" y="6098526"/>
              <a:ext cx="596821" cy="392114"/>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 name="任意多边形 214"/>
            <p:cNvSpPr/>
            <p:nvPr/>
          </p:nvSpPr>
          <p:spPr>
            <a:xfrm>
              <a:off x="4779098" y="6309664"/>
              <a:ext cx="596821" cy="390527"/>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04" name="文本框 110"/>
          <p:cNvSpPr txBox="1">
            <a:spLocks noChangeArrowheads="1"/>
          </p:cNvSpPr>
          <p:nvPr/>
        </p:nvSpPr>
        <p:spPr bwMode="auto">
          <a:xfrm>
            <a:off x="4403725" y="2617788"/>
            <a:ext cx="7164388" cy="915987"/>
          </a:xfrm>
          <a:prstGeom prst="rect">
            <a:avLst/>
          </a:prstGeom>
          <a:noFill/>
          <a:ln w="9525">
            <a:noFill/>
            <a:miter lim="800000"/>
          </a:ln>
        </p:spPr>
        <p:txBody>
          <a:bodyPr anchor="ctr">
            <a:spAutoFit/>
          </a:bodyPr>
          <a:lstStyle/>
          <a:p>
            <a:pPr>
              <a:lnSpc>
                <a:spcPct val="150000"/>
              </a:lnSpc>
            </a:pPr>
            <a:r>
              <a:rPr lang="zh-CN" altLang="en-US" sz="3600" b="1">
                <a:solidFill>
                  <a:srgbClr val="0E5671"/>
                </a:solidFill>
                <a:latin typeface="微软雅黑" panose="020B0503020204020204" pitchFamily="34" charset="-122"/>
                <a:ea typeface="微软雅黑" panose="020B0503020204020204" pitchFamily="34" charset="-122"/>
              </a:rPr>
              <a:t>主题</a:t>
            </a:r>
            <a:r>
              <a:rPr lang="en-US" altLang="zh-CN" sz="3600" b="1">
                <a:solidFill>
                  <a:srgbClr val="0E5671"/>
                </a:solidFill>
                <a:latin typeface="微软雅黑" panose="020B0503020204020204" pitchFamily="34" charset="-122"/>
                <a:ea typeface="微软雅黑" panose="020B0503020204020204" pitchFamily="34" charset="-122"/>
              </a:rPr>
              <a:t>5  </a:t>
            </a:r>
            <a:r>
              <a:rPr lang="zh-CN" altLang="en-US" sz="3600" b="1">
                <a:solidFill>
                  <a:srgbClr val="0E5671"/>
                </a:solidFill>
                <a:latin typeface="微软雅黑" panose="020B0503020204020204" pitchFamily="34" charset="-122"/>
                <a:ea typeface="微软雅黑" panose="020B0503020204020204" pitchFamily="34" charset="-122"/>
              </a:rPr>
              <a:t>婴幼儿的营养及饮食卫生</a:t>
            </a:r>
            <a:endParaRPr lang="en-US" altLang="zh-CN" sz="3600" b="1">
              <a:solidFill>
                <a:srgbClr val="0E567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ircle(in)">
                                      <p:cBhvr>
                                        <p:cTn id="7" dur="11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circle(in)">
                                      <p:cBhvr>
                                        <p:cTn id="12" dur="11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50"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3005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30055" name="组合 66"/>
          <p:cNvGrpSpPr/>
          <p:nvPr/>
        </p:nvGrpSpPr>
        <p:grpSpPr bwMode="auto">
          <a:xfrm>
            <a:off x="0" y="0"/>
            <a:ext cx="11234738" cy="1220788"/>
            <a:chOff x="0" y="-8"/>
            <a:chExt cx="8040216" cy="980733"/>
          </a:xfrm>
        </p:grpSpPr>
        <p:sp>
          <p:nvSpPr>
            <p:cNvPr id="13005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3005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
        <p:nvSpPr>
          <p:cNvPr id="130058" name="Rectangle 10"/>
          <p:cNvSpPr>
            <a:spLocks noChangeArrowheads="1"/>
          </p:cNvSpPr>
          <p:nvPr/>
        </p:nvSpPr>
        <p:spPr bwMode="auto">
          <a:xfrm>
            <a:off x="184150" y="1287463"/>
            <a:ext cx="4860925" cy="457200"/>
          </a:xfrm>
          <a:prstGeom prst="rect">
            <a:avLst/>
          </a:prstGeom>
          <a:noFill/>
          <a:ln w="9525">
            <a:noFill/>
            <a:miter lim="800000"/>
          </a:ln>
          <a:effectLst/>
        </p:spPr>
        <p:txBody>
          <a:bodyPr wrap="none" anchor="ctr">
            <a:spAutoFit/>
          </a:bodyPr>
          <a:lstStyle/>
          <a:p>
            <a:r>
              <a:rPr lang="zh-CN" altLang="en-US" sz="2400" b="1">
                <a:solidFill>
                  <a:schemeClr val="bg2"/>
                </a:solidFill>
              </a:rPr>
              <a:t>二、营养素的分类</a:t>
            </a:r>
            <a:r>
              <a:rPr lang="en-US" altLang="zh-CN" sz="2400" b="1">
                <a:solidFill>
                  <a:schemeClr val="bg2"/>
                </a:solidFill>
              </a:rPr>
              <a:t>——</a:t>
            </a:r>
            <a:r>
              <a:rPr lang="zh-CN" altLang="en-US" sz="2400" b="1">
                <a:solidFill>
                  <a:schemeClr val="bg2"/>
                </a:solidFill>
              </a:rPr>
              <a:t>碳水化合物</a:t>
            </a:r>
            <a:r>
              <a:rPr lang="zh-CN" altLang="en-US" sz="2400">
                <a:solidFill>
                  <a:schemeClr val="bg2"/>
                </a:solidFill>
              </a:rPr>
              <a:t> </a:t>
            </a:r>
            <a:endParaRPr lang="zh-CN" altLang="en-US" sz="2400">
              <a:solidFill>
                <a:schemeClr val="bg2"/>
              </a:solidFill>
            </a:endParaRPr>
          </a:p>
        </p:txBody>
      </p:sp>
      <p:sp>
        <p:nvSpPr>
          <p:cNvPr id="130059" name="Rectangle 11"/>
          <p:cNvSpPr>
            <a:spLocks noChangeArrowheads="1"/>
          </p:cNvSpPr>
          <p:nvPr/>
        </p:nvSpPr>
        <p:spPr bwMode="auto">
          <a:xfrm>
            <a:off x="0" y="1874838"/>
            <a:ext cx="10917238" cy="2282825"/>
          </a:xfrm>
          <a:prstGeom prst="rect">
            <a:avLst/>
          </a:prstGeom>
          <a:noFill/>
          <a:ln w="9525">
            <a:noFill/>
            <a:miter lim="800000"/>
          </a:ln>
          <a:effectLst/>
        </p:spPr>
        <p:txBody>
          <a:bodyPr anchor="ctr">
            <a:spAutoFit/>
          </a:bodyPr>
          <a:lstStyle/>
          <a:p>
            <a:r>
              <a:rPr lang="zh-CN" altLang="en-US" sz="2400">
                <a:solidFill>
                  <a:schemeClr val="bg2"/>
                </a:solidFill>
              </a:rPr>
              <a:t>         碳水化合物又称</a:t>
            </a:r>
            <a:r>
              <a:rPr lang="zh-CN" altLang="en-US" sz="2400">
                <a:solidFill>
                  <a:srgbClr val="EF401D"/>
                </a:solidFill>
              </a:rPr>
              <a:t>糖类</a:t>
            </a:r>
            <a:r>
              <a:rPr lang="zh-CN" altLang="en-US" sz="2400">
                <a:solidFill>
                  <a:schemeClr val="bg2"/>
                </a:solidFill>
              </a:rPr>
              <a:t>，是由</a:t>
            </a:r>
            <a:r>
              <a:rPr lang="zh-CN" altLang="en-US" sz="2400">
                <a:solidFill>
                  <a:srgbClr val="EF401D"/>
                </a:solidFill>
              </a:rPr>
              <a:t>碳、氢、氧</a:t>
            </a:r>
            <a:r>
              <a:rPr lang="zh-CN" altLang="en-US" sz="2400">
                <a:solidFill>
                  <a:schemeClr val="bg2"/>
                </a:solidFill>
              </a:rPr>
              <a:t>三种元素组成的一大类化合物。碳水化合物的内 容十分广泛，有甜的也有不甜的。单糖可以被人体直接吸收利用，其他碳水化合物必须先分解为双糖，再分解为单糖后，才能被人体吸收。 </a:t>
            </a:r>
            <a:endParaRPr lang="zh-CN" altLang="en-US" sz="2400">
              <a:solidFill>
                <a:schemeClr val="bg2"/>
              </a:solidFill>
            </a:endParaRPr>
          </a:p>
          <a:p>
            <a:r>
              <a:rPr lang="zh-CN" altLang="en-US" sz="2400">
                <a:solidFill>
                  <a:schemeClr val="bg2"/>
                </a:solidFill>
              </a:rPr>
              <a:t> </a:t>
            </a:r>
            <a:r>
              <a:rPr lang="en-US" altLang="zh-CN" sz="2400">
                <a:solidFill>
                  <a:schemeClr val="bg2"/>
                </a:solidFill>
              </a:rPr>
              <a:t>1. </a:t>
            </a:r>
            <a:r>
              <a:rPr lang="zh-CN" altLang="en-US" sz="2400">
                <a:solidFill>
                  <a:schemeClr val="bg2"/>
                </a:solidFill>
              </a:rPr>
              <a:t>来源</a:t>
            </a:r>
            <a:endParaRPr lang="zh-CN" altLang="en-US" sz="2400">
              <a:solidFill>
                <a:schemeClr val="bg2"/>
              </a:solidFill>
            </a:endParaRPr>
          </a:p>
          <a:p>
            <a:r>
              <a:rPr lang="zh-CN" altLang="en-US" sz="2400">
                <a:solidFill>
                  <a:schemeClr val="bg2"/>
                </a:solidFill>
              </a:rPr>
              <a:t>        碳水化合物主要来源于</a:t>
            </a:r>
            <a:r>
              <a:rPr lang="zh-CN" altLang="en-US" sz="2400">
                <a:solidFill>
                  <a:srgbClr val="EF401D"/>
                </a:solidFill>
              </a:rPr>
              <a:t>谷类（如大米、白面、玉米、高粱）、干豆类、根茎类（如红 薯、马铃薯、芋头）食物以及蔗糖、蜂蜜</a:t>
            </a:r>
            <a:r>
              <a:rPr lang="zh-CN" altLang="en-US" sz="2400">
                <a:solidFill>
                  <a:schemeClr val="bg2"/>
                </a:solidFill>
              </a:rPr>
              <a:t>等。</a:t>
            </a:r>
            <a:endParaRPr lang="zh-CN" altLang="en-US" sz="2400">
              <a:solidFill>
                <a:srgbClr val="EF401D"/>
              </a:solidFill>
            </a:endParaRPr>
          </a:p>
        </p:txBody>
      </p:sp>
      <p:pic>
        <p:nvPicPr>
          <p:cNvPr id="130060" name="Picture 9" descr="5438758">
            <a:hlinkClick r:id="rId1"/>
          </p:cNvPr>
          <p:cNvPicPr>
            <a:picLocks noChangeAspect="1" noChangeArrowheads="1"/>
          </p:cNvPicPr>
          <p:nvPr/>
        </p:nvPicPr>
        <p:blipFill>
          <a:blip r:embed="rId2"/>
          <a:srcRect/>
          <a:stretch>
            <a:fillRect/>
          </a:stretch>
        </p:blipFill>
        <p:spPr bwMode="auto">
          <a:xfrm>
            <a:off x="406400" y="4325938"/>
            <a:ext cx="3059113" cy="2047875"/>
          </a:xfrm>
          <a:prstGeom prst="rect">
            <a:avLst/>
          </a:prstGeom>
          <a:noFill/>
          <a:ln w="9525">
            <a:noFill/>
            <a:miter lim="800000"/>
            <a:headEnd/>
            <a:tailEnd/>
          </a:ln>
        </p:spPr>
      </p:pic>
      <p:pic>
        <p:nvPicPr>
          <p:cNvPr id="130061" name="Picture 10" descr="2007224154520887">
            <a:hlinkClick r:id="rId3"/>
          </p:cNvPr>
          <p:cNvPicPr>
            <a:picLocks noChangeAspect="1" noChangeArrowheads="1"/>
          </p:cNvPicPr>
          <p:nvPr/>
        </p:nvPicPr>
        <p:blipFill>
          <a:blip r:embed="rId4"/>
          <a:srcRect/>
          <a:stretch>
            <a:fillRect/>
          </a:stretch>
        </p:blipFill>
        <p:spPr bwMode="auto">
          <a:xfrm>
            <a:off x="3656013" y="4300538"/>
            <a:ext cx="3190875" cy="2038350"/>
          </a:xfrm>
          <a:prstGeom prst="rect">
            <a:avLst/>
          </a:prstGeom>
          <a:noFill/>
          <a:ln w="9525">
            <a:noFill/>
            <a:miter lim="800000"/>
            <a:headEnd/>
            <a:tailEnd/>
          </a:ln>
        </p:spPr>
      </p:pic>
      <p:pic>
        <p:nvPicPr>
          <p:cNvPr id="130062" name="Picture 11" descr="05_M6M8xBW69Snu">
            <a:hlinkClick r:id="rId5"/>
          </p:cNvPr>
          <p:cNvPicPr>
            <a:picLocks noChangeAspect="1" noChangeArrowheads="1"/>
          </p:cNvPicPr>
          <p:nvPr/>
        </p:nvPicPr>
        <p:blipFill>
          <a:blip r:embed="rId6"/>
          <a:srcRect/>
          <a:stretch>
            <a:fillRect/>
          </a:stretch>
        </p:blipFill>
        <p:spPr bwMode="auto">
          <a:xfrm>
            <a:off x="7005638" y="4305300"/>
            <a:ext cx="2901950" cy="2087563"/>
          </a:xfrm>
          <a:prstGeom prst="rect">
            <a:avLst/>
          </a:prstGeom>
          <a:noFill/>
          <a:ln w="9525">
            <a:noFill/>
            <a:miter lim="800000"/>
            <a:headEnd/>
            <a:tailEnd/>
          </a:ln>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060"/>
                                        </p:tgtEl>
                                        <p:attrNameLst>
                                          <p:attrName>style.visibility</p:attrName>
                                        </p:attrNameLst>
                                      </p:cBhvr>
                                      <p:to>
                                        <p:strVal val="visible"/>
                                      </p:to>
                                    </p:set>
                                    <p:anim calcmode="lin" valueType="num">
                                      <p:cBhvr additive="base">
                                        <p:cTn id="7" dur="500" fill="hold"/>
                                        <p:tgtEl>
                                          <p:spTgt spid="130060"/>
                                        </p:tgtEl>
                                        <p:attrNameLst>
                                          <p:attrName>ppt_x</p:attrName>
                                        </p:attrNameLst>
                                      </p:cBhvr>
                                      <p:tavLst>
                                        <p:tav tm="0">
                                          <p:val>
                                            <p:strVal val="0-#ppt_w/2"/>
                                          </p:val>
                                        </p:tav>
                                        <p:tav tm="100000">
                                          <p:val>
                                            <p:strVal val="#ppt_x"/>
                                          </p:val>
                                        </p:tav>
                                      </p:tavLst>
                                    </p:anim>
                                    <p:anim calcmode="lin" valueType="num">
                                      <p:cBhvr additive="base">
                                        <p:cTn id="8" dur="500" fill="hold"/>
                                        <p:tgtEl>
                                          <p:spTgt spid="1300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0061"/>
                                        </p:tgtEl>
                                        <p:attrNameLst>
                                          <p:attrName>style.visibility</p:attrName>
                                        </p:attrNameLst>
                                      </p:cBhvr>
                                      <p:to>
                                        <p:strVal val="visible"/>
                                      </p:to>
                                    </p:set>
                                    <p:anim calcmode="lin" valueType="num">
                                      <p:cBhvr additive="base">
                                        <p:cTn id="13" dur="500" fill="hold"/>
                                        <p:tgtEl>
                                          <p:spTgt spid="130061"/>
                                        </p:tgtEl>
                                        <p:attrNameLst>
                                          <p:attrName>ppt_x</p:attrName>
                                        </p:attrNameLst>
                                      </p:cBhvr>
                                      <p:tavLst>
                                        <p:tav tm="0">
                                          <p:val>
                                            <p:strVal val="0-#ppt_w/2"/>
                                          </p:val>
                                        </p:tav>
                                        <p:tav tm="100000">
                                          <p:val>
                                            <p:strVal val="#ppt_x"/>
                                          </p:val>
                                        </p:tav>
                                      </p:tavLst>
                                    </p:anim>
                                    <p:anim calcmode="lin" valueType="num">
                                      <p:cBhvr additive="base">
                                        <p:cTn id="14" dur="500" fill="hold"/>
                                        <p:tgtEl>
                                          <p:spTgt spid="13006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0062"/>
                                        </p:tgtEl>
                                        <p:attrNameLst>
                                          <p:attrName>style.visibility</p:attrName>
                                        </p:attrNameLst>
                                      </p:cBhvr>
                                      <p:to>
                                        <p:strVal val="visible"/>
                                      </p:to>
                                    </p:set>
                                    <p:anim calcmode="lin" valueType="num">
                                      <p:cBhvr additive="base">
                                        <p:cTn id="19" dur="500" fill="hold"/>
                                        <p:tgtEl>
                                          <p:spTgt spid="130062"/>
                                        </p:tgtEl>
                                        <p:attrNameLst>
                                          <p:attrName>ppt_x</p:attrName>
                                        </p:attrNameLst>
                                      </p:cBhvr>
                                      <p:tavLst>
                                        <p:tav tm="0">
                                          <p:val>
                                            <p:strVal val="0-#ppt_w/2"/>
                                          </p:val>
                                        </p:tav>
                                        <p:tav tm="100000">
                                          <p:val>
                                            <p:strVal val="#ppt_x"/>
                                          </p:val>
                                        </p:tav>
                                      </p:tavLst>
                                    </p:anim>
                                    <p:anim calcmode="lin" valueType="num">
                                      <p:cBhvr additive="base">
                                        <p:cTn id="20" dur="500" fill="hold"/>
                                        <p:tgtEl>
                                          <p:spTgt spid="1300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2"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28006"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28007" name="组合 66"/>
          <p:cNvGrpSpPr/>
          <p:nvPr/>
        </p:nvGrpSpPr>
        <p:grpSpPr bwMode="auto">
          <a:xfrm>
            <a:off x="0" y="0"/>
            <a:ext cx="11234738" cy="1220788"/>
            <a:chOff x="0" y="-8"/>
            <a:chExt cx="8040216" cy="980733"/>
          </a:xfrm>
        </p:grpSpPr>
        <p:sp>
          <p:nvSpPr>
            <p:cNvPr id="128008"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28009"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
        <p:nvSpPr>
          <p:cNvPr id="128011" name="Rectangle 11"/>
          <p:cNvSpPr>
            <a:spLocks noChangeArrowheads="1"/>
          </p:cNvSpPr>
          <p:nvPr/>
        </p:nvSpPr>
        <p:spPr bwMode="auto">
          <a:xfrm>
            <a:off x="0" y="865188"/>
            <a:ext cx="10917238" cy="2647950"/>
          </a:xfrm>
          <a:prstGeom prst="rect">
            <a:avLst/>
          </a:prstGeom>
          <a:noFill/>
          <a:ln w="9525">
            <a:noFill/>
            <a:miter lim="800000"/>
          </a:ln>
          <a:effectLst/>
        </p:spPr>
        <p:txBody>
          <a:bodyPr anchor="ctr">
            <a:spAutoFit/>
          </a:bodyPr>
          <a:lstStyle/>
          <a:p>
            <a:endParaRPr lang="zh-CN" altLang="en-US" sz="2400">
              <a:solidFill>
                <a:schemeClr val="bg2"/>
              </a:solidFill>
            </a:endParaRPr>
          </a:p>
          <a:p>
            <a:r>
              <a:rPr lang="zh-CN" altLang="en-US" sz="2400">
                <a:solidFill>
                  <a:schemeClr val="bg2"/>
                </a:solidFill>
              </a:rPr>
              <a:t> </a:t>
            </a:r>
            <a:r>
              <a:rPr lang="en-US" altLang="zh-CN" sz="2400">
                <a:solidFill>
                  <a:schemeClr val="bg2"/>
                </a:solidFill>
              </a:rPr>
              <a:t>2. </a:t>
            </a:r>
            <a:r>
              <a:rPr lang="zh-CN" altLang="en-US" sz="2400">
                <a:solidFill>
                  <a:schemeClr val="bg2"/>
                </a:solidFill>
              </a:rPr>
              <a:t>功能</a:t>
            </a:r>
            <a:endParaRPr lang="zh-CN" altLang="en-US" sz="2400">
              <a:solidFill>
                <a:schemeClr val="bg2"/>
              </a:solidFill>
            </a:endParaRPr>
          </a:p>
          <a:p>
            <a:r>
              <a:rPr lang="zh-CN" altLang="en-US" sz="2400">
                <a:solidFill>
                  <a:schemeClr val="bg2"/>
                </a:solidFill>
              </a:rPr>
              <a:t>        ① 碳水化合物最重要的生理功能是供热。 </a:t>
            </a:r>
            <a:endParaRPr lang="zh-CN" altLang="en-US" sz="2400">
              <a:solidFill>
                <a:schemeClr val="bg2"/>
              </a:solidFill>
            </a:endParaRPr>
          </a:p>
          <a:p>
            <a:r>
              <a:rPr lang="zh-CN" altLang="en-US" sz="2400">
                <a:solidFill>
                  <a:schemeClr val="bg2"/>
                </a:solidFill>
              </a:rPr>
              <a:t>        ② 碳水化合物是参与构成机体组织的重要物质。 </a:t>
            </a:r>
            <a:endParaRPr lang="zh-CN" altLang="en-US" sz="2400">
              <a:solidFill>
                <a:schemeClr val="bg2"/>
              </a:solidFill>
            </a:endParaRPr>
          </a:p>
          <a:p>
            <a:r>
              <a:rPr lang="zh-CN" altLang="en-US" sz="2400">
                <a:solidFill>
                  <a:schemeClr val="bg2"/>
                </a:solidFill>
              </a:rPr>
              <a:t>        ③ 碳水化合物是参与构成机体组织的重要物质。 </a:t>
            </a:r>
            <a:endParaRPr lang="zh-CN" altLang="en-US" sz="2400">
              <a:solidFill>
                <a:schemeClr val="bg2"/>
              </a:solidFill>
            </a:endParaRPr>
          </a:p>
          <a:p>
            <a:r>
              <a:rPr lang="zh-CN" altLang="en-US" sz="2400">
                <a:solidFill>
                  <a:schemeClr val="bg2"/>
                </a:solidFill>
              </a:rPr>
              <a:t>        ④ 碳水化合物具有抗生酮和保肝解毒作用。 </a:t>
            </a:r>
            <a:endParaRPr lang="zh-CN" altLang="en-US" sz="2400">
              <a:solidFill>
                <a:schemeClr val="bg2"/>
              </a:solidFill>
            </a:endParaRPr>
          </a:p>
          <a:p>
            <a:r>
              <a:rPr lang="zh-CN" altLang="en-US" sz="2400">
                <a:solidFill>
                  <a:schemeClr val="bg2"/>
                </a:solidFill>
              </a:rPr>
              <a:t>        ⑤ 碳水化合物具有节约蛋白质的作用。 </a:t>
            </a:r>
            <a:endParaRPr lang="zh-CN" altLang="en-US" sz="2400">
              <a:solidFill>
                <a:schemeClr val="bg2"/>
              </a:solidFill>
            </a:endParaRPr>
          </a:p>
        </p:txBody>
      </p:sp>
      <p:pic>
        <p:nvPicPr>
          <p:cNvPr id="128018" name="Picture 12" descr="200581520244">
            <a:hlinkClick r:id="rId1"/>
          </p:cNvPr>
          <p:cNvPicPr>
            <a:picLocks noChangeAspect="1" noChangeArrowheads="1"/>
          </p:cNvPicPr>
          <p:nvPr/>
        </p:nvPicPr>
        <p:blipFill>
          <a:blip r:embed="rId2"/>
          <a:srcRect/>
          <a:stretch>
            <a:fillRect/>
          </a:stretch>
        </p:blipFill>
        <p:spPr bwMode="auto">
          <a:xfrm>
            <a:off x="479425" y="3935413"/>
            <a:ext cx="3081338" cy="2095500"/>
          </a:xfrm>
          <a:prstGeom prst="rect">
            <a:avLst/>
          </a:prstGeom>
          <a:noFill/>
          <a:ln w="9525">
            <a:noFill/>
            <a:miter lim="800000"/>
            <a:headEnd/>
            <a:tailEnd/>
          </a:ln>
        </p:spPr>
      </p:pic>
      <p:pic>
        <p:nvPicPr>
          <p:cNvPr id="128019" name="Picture 13" descr="4b3a419dddcc9826d7c7c0e967a23502_s">
            <a:hlinkClick r:id="rId3"/>
          </p:cNvPr>
          <p:cNvPicPr>
            <a:picLocks noChangeAspect="1" noChangeArrowheads="1"/>
          </p:cNvPicPr>
          <p:nvPr/>
        </p:nvPicPr>
        <p:blipFill>
          <a:blip r:embed="rId4"/>
          <a:srcRect/>
          <a:stretch>
            <a:fillRect/>
          </a:stretch>
        </p:blipFill>
        <p:spPr bwMode="auto">
          <a:xfrm>
            <a:off x="3551238" y="3932238"/>
            <a:ext cx="3248025" cy="2098675"/>
          </a:xfrm>
          <a:prstGeom prst="rect">
            <a:avLst/>
          </a:prstGeom>
          <a:noFill/>
          <a:ln w="9525">
            <a:noFill/>
            <a:miter lim="800000"/>
            <a:headEnd/>
            <a:tailEnd/>
          </a:ln>
        </p:spPr>
      </p:pic>
      <p:pic>
        <p:nvPicPr>
          <p:cNvPr id="128020" name="Picture 14" descr="7199281">
            <a:hlinkClick r:id="rId5"/>
          </p:cNvPr>
          <p:cNvPicPr>
            <a:picLocks noChangeAspect="1" noChangeArrowheads="1"/>
          </p:cNvPicPr>
          <p:nvPr/>
        </p:nvPicPr>
        <p:blipFill>
          <a:blip r:embed="rId6"/>
          <a:srcRect/>
          <a:stretch>
            <a:fillRect/>
          </a:stretch>
        </p:blipFill>
        <p:spPr bwMode="auto">
          <a:xfrm>
            <a:off x="6794500" y="3956050"/>
            <a:ext cx="2828925" cy="2074863"/>
          </a:xfrm>
          <a:prstGeom prst="rect">
            <a:avLst/>
          </a:prstGeom>
          <a:noFill/>
          <a:ln w="9525">
            <a:noFill/>
            <a:miter lim="800000"/>
            <a:headEnd/>
            <a:tailEnd/>
          </a:ln>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8018"/>
                                        </p:tgtEl>
                                        <p:attrNameLst>
                                          <p:attrName>style.visibility</p:attrName>
                                        </p:attrNameLst>
                                      </p:cBhvr>
                                      <p:to>
                                        <p:strVal val="visible"/>
                                      </p:to>
                                    </p:set>
                                    <p:anim calcmode="lin" valueType="num">
                                      <p:cBhvr additive="base">
                                        <p:cTn id="7" dur="500" fill="hold"/>
                                        <p:tgtEl>
                                          <p:spTgt spid="128018"/>
                                        </p:tgtEl>
                                        <p:attrNameLst>
                                          <p:attrName>ppt_x</p:attrName>
                                        </p:attrNameLst>
                                      </p:cBhvr>
                                      <p:tavLst>
                                        <p:tav tm="0">
                                          <p:val>
                                            <p:strVal val="0-#ppt_w/2"/>
                                          </p:val>
                                        </p:tav>
                                        <p:tav tm="100000">
                                          <p:val>
                                            <p:strVal val="#ppt_x"/>
                                          </p:val>
                                        </p:tav>
                                      </p:tavLst>
                                    </p:anim>
                                    <p:anim calcmode="lin" valueType="num">
                                      <p:cBhvr additive="base">
                                        <p:cTn id="8" dur="500" fill="hold"/>
                                        <p:tgtEl>
                                          <p:spTgt spid="1280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8019"/>
                                        </p:tgtEl>
                                        <p:attrNameLst>
                                          <p:attrName>style.visibility</p:attrName>
                                        </p:attrNameLst>
                                      </p:cBhvr>
                                      <p:to>
                                        <p:strVal val="visible"/>
                                      </p:to>
                                    </p:set>
                                    <p:anim calcmode="lin" valueType="num">
                                      <p:cBhvr additive="base">
                                        <p:cTn id="13" dur="500" fill="hold"/>
                                        <p:tgtEl>
                                          <p:spTgt spid="128019"/>
                                        </p:tgtEl>
                                        <p:attrNameLst>
                                          <p:attrName>ppt_x</p:attrName>
                                        </p:attrNameLst>
                                      </p:cBhvr>
                                      <p:tavLst>
                                        <p:tav tm="0">
                                          <p:val>
                                            <p:strVal val="0-#ppt_w/2"/>
                                          </p:val>
                                        </p:tav>
                                        <p:tav tm="100000">
                                          <p:val>
                                            <p:strVal val="#ppt_x"/>
                                          </p:val>
                                        </p:tav>
                                      </p:tavLst>
                                    </p:anim>
                                    <p:anim calcmode="lin" valueType="num">
                                      <p:cBhvr additive="base">
                                        <p:cTn id="14" dur="500" fill="hold"/>
                                        <p:tgtEl>
                                          <p:spTgt spid="1280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8020"/>
                                        </p:tgtEl>
                                        <p:attrNameLst>
                                          <p:attrName>style.visibility</p:attrName>
                                        </p:attrNameLst>
                                      </p:cBhvr>
                                      <p:to>
                                        <p:strVal val="visible"/>
                                      </p:to>
                                    </p:set>
                                    <p:anim calcmode="lin" valueType="num">
                                      <p:cBhvr additive="base">
                                        <p:cTn id="19" dur="500" fill="hold"/>
                                        <p:tgtEl>
                                          <p:spTgt spid="128020"/>
                                        </p:tgtEl>
                                        <p:attrNameLst>
                                          <p:attrName>ppt_x</p:attrName>
                                        </p:attrNameLst>
                                      </p:cBhvr>
                                      <p:tavLst>
                                        <p:tav tm="0">
                                          <p:val>
                                            <p:strVal val="0-#ppt_w/2"/>
                                          </p:val>
                                        </p:tav>
                                        <p:tav tm="100000">
                                          <p:val>
                                            <p:strVal val="#ppt_x"/>
                                          </p:val>
                                        </p:tav>
                                      </p:tavLst>
                                    </p:anim>
                                    <p:anim calcmode="lin" valueType="num">
                                      <p:cBhvr additive="base">
                                        <p:cTn id="20" dur="500" fill="hold"/>
                                        <p:tgtEl>
                                          <p:spTgt spid="1280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32102"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32103" name="组合 66"/>
          <p:cNvGrpSpPr/>
          <p:nvPr/>
        </p:nvGrpSpPr>
        <p:grpSpPr bwMode="auto">
          <a:xfrm>
            <a:off x="0" y="0"/>
            <a:ext cx="11234738" cy="1220788"/>
            <a:chOff x="0" y="-8"/>
            <a:chExt cx="8040216" cy="980733"/>
          </a:xfrm>
        </p:grpSpPr>
        <p:sp>
          <p:nvSpPr>
            <p:cNvPr id="132104"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32105"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
        <p:nvSpPr>
          <p:cNvPr id="132106" name="Rectangle 10"/>
          <p:cNvSpPr>
            <a:spLocks noChangeArrowheads="1"/>
          </p:cNvSpPr>
          <p:nvPr/>
        </p:nvSpPr>
        <p:spPr bwMode="auto">
          <a:xfrm>
            <a:off x="184150" y="1287463"/>
            <a:ext cx="3635375" cy="457200"/>
          </a:xfrm>
          <a:prstGeom prst="rect">
            <a:avLst/>
          </a:prstGeom>
          <a:noFill/>
          <a:ln w="9525">
            <a:noFill/>
            <a:miter lim="800000"/>
          </a:ln>
          <a:effectLst/>
        </p:spPr>
        <p:txBody>
          <a:bodyPr wrap="none" anchor="ctr">
            <a:spAutoFit/>
          </a:bodyPr>
          <a:lstStyle/>
          <a:p>
            <a:r>
              <a:rPr lang="zh-CN" altLang="en-US" sz="2400" b="1">
                <a:solidFill>
                  <a:schemeClr val="bg2"/>
                </a:solidFill>
              </a:rPr>
              <a:t>二、营养素的分类</a:t>
            </a:r>
            <a:r>
              <a:rPr lang="en-US" altLang="zh-CN" sz="2400" b="1">
                <a:solidFill>
                  <a:schemeClr val="bg2"/>
                </a:solidFill>
              </a:rPr>
              <a:t>——</a:t>
            </a:r>
            <a:r>
              <a:rPr lang="zh-CN" altLang="en-US" sz="2400" b="1">
                <a:solidFill>
                  <a:schemeClr val="bg2"/>
                </a:solidFill>
              </a:rPr>
              <a:t>水</a:t>
            </a:r>
            <a:r>
              <a:rPr lang="zh-CN" altLang="en-US" sz="2400">
                <a:solidFill>
                  <a:schemeClr val="bg2"/>
                </a:solidFill>
              </a:rPr>
              <a:t> </a:t>
            </a:r>
            <a:endParaRPr lang="zh-CN" altLang="en-US" sz="2400">
              <a:solidFill>
                <a:schemeClr val="bg2"/>
              </a:solidFill>
            </a:endParaRPr>
          </a:p>
        </p:txBody>
      </p:sp>
      <p:sp>
        <p:nvSpPr>
          <p:cNvPr id="132107" name="Rectangle 11"/>
          <p:cNvSpPr>
            <a:spLocks noChangeArrowheads="1"/>
          </p:cNvSpPr>
          <p:nvPr/>
        </p:nvSpPr>
        <p:spPr bwMode="auto">
          <a:xfrm>
            <a:off x="203200" y="1774825"/>
            <a:ext cx="9074150" cy="4108450"/>
          </a:xfrm>
          <a:prstGeom prst="rect">
            <a:avLst/>
          </a:prstGeom>
          <a:noFill/>
          <a:ln w="9525">
            <a:noFill/>
            <a:miter lim="800000"/>
          </a:ln>
          <a:effectLst/>
        </p:spPr>
        <p:txBody>
          <a:bodyPr anchor="ctr">
            <a:spAutoFit/>
          </a:bodyPr>
          <a:lstStyle/>
          <a:p>
            <a:r>
              <a:rPr lang="zh-CN" altLang="en-US" sz="2400">
                <a:solidFill>
                  <a:schemeClr val="bg2"/>
                </a:solidFill>
              </a:rPr>
              <a:t> </a:t>
            </a:r>
            <a:r>
              <a:rPr lang="en-US" altLang="zh-CN" sz="2400">
                <a:solidFill>
                  <a:schemeClr val="bg2"/>
                </a:solidFill>
              </a:rPr>
              <a:t>1. </a:t>
            </a:r>
            <a:r>
              <a:rPr lang="zh-CN" altLang="en-US" sz="2400">
                <a:solidFill>
                  <a:schemeClr val="bg2"/>
                </a:solidFill>
              </a:rPr>
              <a:t>功能</a:t>
            </a:r>
            <a:endParaRPr lang="zh-CN" altLang="en-US" sz="2400">
              <a:solidFill>
                <a:schemeClr val="bg2"/>
              </a:solidFill>
            </a:endParaRPr>
          </a:p>
          <a:p>
            <a:r>
              <a:rPr lang="zh-CN" altLang="en-US" sz="2400">
                <a:solidFill>
                  <a:schemeClr val="bg2"/>
                </a:solidFill>
              </a:rPr>
              <a:t>      </a:t>
            </a:r>
            <a:r>
              <a:rPr lang="zh-CN" altLang="en-US" sz="2400">
                <a:solidFill>
                  <a:srgbClr val="EF401D"/>
                </a:solidFill>
              </a:rPr>
              <a:t>水是人类维持生命活动最基本的物质</a:t>
            </a:r>
            <a:r>
              <a:rPr lang="zh-CN" altLang="en-US" sz="2400">
                <a:solidFill>
                  <a:schemeClr val="bg2"/>
                </a:solidFill>
              </a:rPr>
              <a:t>。水也是构成人体组织的重要物质，人体</a:t>
            </a:r>
            <a:r>
              <a:rPr lang="zh-CN" altLang="en-US" sz="2400">
                <a:solidFill>
                  <a:srgbClr val="EF401D"/>
                </a:solidFill>
              </a:rPr>
              <a:t>肌肉、血 浆、骨骼、牙齿、脊髓髓关节、眼球</a:t>
            </a:r>
            <a:r>
              <a:rPr lang="zh-CN" altLang="en-US" sz="2400">
                <a:solidFill>
                  <a:schemeClr val="bg2"/>
                </a:solidFill>
              </a:rPr>
              <a:t>等器官都含有丰富的水分，有润滑局部器官的作用。水 在调节体温方面效率很高。人体内的水还能帮助人体进行一切生理活动和生物化学反应。</a:t>
            </a:r>
            <a:endParaRPr lang="zh-CN" altLang="en-US" sz="2400">
              <a:solidFill>
                <a:schemeClr val="bg2"/>
              </a:solidFill>
            </a:endParaRPr>
          </a:p>
          <a:p>
            <a:r>
              <a:rPr lang="en-US" altLang="zh-CN" sz="2400">
                <a:solidFill>
                  <a:schemeClr val="bg2"/>
                </a:solidFill>
              </a:rPr>
              <a:t>2. </a:t>
            </a:r>
            <a:r>
              <a:rPr lang="zh-CN" altLang="en-US" sz="2400">
                <a:solidFill>
                  <a:schemeClr val="bg2"/>
                </a:solidFill>
              </a:rPr>
              <a:t>幼儿的需水量</a:t>
            </a:r>
            <a:endParaRPr lang="zh-CN" altLang="en-US" sz="2400">
              <a:solidFill>
                <a:schemeClr val="bg2"/>
              </a:solidFill>
            </a:endParaRPr>
          </a:p>
          <a:p>
            <a:r>
              <a:rPr lang="zh-CN" altLang="en-US" sz="2400">
                <a:solidFill>
                  <a:schemeClr val="bg2"/>
                </a:solidFill>
              </a:rPr>
              <a:t>        幼儿对水的需要量主要取决于</a:t>
            </a:r>
            <a:r>
              <a:rPr lang="zh-CN" altLang="en-US" sz="2400">
                <a:solidFill>
                  <a:srgbClr val="EF401D"/>
                </a:solidFill>
              </a:rPr>
              <a:t>幼儿活动量的大小、外界的气温、食物的质与量</a:t>
            </a:r>
            <a:r>
              <a:rPr lang="zh-CN" altLang="en-US" sz="2400">
                <a:solidFill>
                  <a:schemeClr val="bg2"/>
                </a:solidFill>
              </a:rPr>
              <a:t>等。通常气温越高，活动量越大，幼儿出汗就会越多，对水的需要量就会增加；摄入的蛋白质、无机盐较多，在排泄这些物质时，幼儿对水的需要量也会增大。 </a:t>
            </a:r>
            <a:endParaRPr lang="zh-CN" altLang="en-US" sz="2400">
              <a:solidFill>
                <a:schemeClr val="bg2"/>
              </a:solidFill>
            </a:endParaRPr>
          </a:p>
        </p:txBody>
      </p:sp>
      <p:pic>
        <p:nvPicPr>
          <p:cNvPr id="132113" name="Picture 17" descr="fod-942483"/>
          <p:cNvPicPr>
            <a:picLocks noChangeAspect="1" noChangeArrowheads="1"/>
          </p:cNvPicPr>
          <p:nvPr/>
        </p:nvPicPr>
        <p:blipFill>
          <a:blip r:embed="rId1"/>
          <a:srcRect/>
          <a:stretch>
            <a:fillRect/>
          </a:stretch>
        </p:blipFill>
        <p:spPr bwMode="auto">
          <a:xfrm>
            <a:off x="9263063" y="1457325"/>
            <a:ext cx="2928937" cy="4394200"/>
          </a:xfrm>
          <a:prstGeom prst="rect">
            <a:avLst/>
          </a:prstGeom>
          <a:noFill/>
        </p:spPr>
      </p:pic>
    </p:spTree>
  </p:cSld>
  <p:clrMapOvr>
    <a:masterClrMapping/>
  </p:clrMapOvr>
  <p:transition spd="slow" advClick="0" advTm="300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6"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34150"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34151" name="组合 66"/>
          <p:cNvGrpSpPr/>
          <p:nvPr/>
        </p:nvGrpSpPr>
        <p:grpSpPr bwMode="auto">
          <a:xfrm>
            <a:off x="0" y="0"/>
            <a:ext cx="11234738" cy="1220788"/>
            <a:chOff x="0" y="-8"/>
            <a:chExt cx="8040216" cy="980733"/>
          </a:xfrm>
        </p:grpSpPr>
        <p:sp>
          <p:nvSpPr>
            <p:cNvPr id="134152"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34153"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
        <p:nvSpPr>
          <p:cNvPr id="134154" name="Rectangle 10"/>
          <p:cNvSpPr>
            <a:spLocks noChangeArrowheads="1"/>
          </p:cNvSpPr>
          <p:nvPr/>
        </p:nvSpPr>
        <p:spPr bwMode="auto">
          <a:xfrm>
            <a:off x="184150" y="1287463"/>
            <a:ext cx="4248150" cy="457200"/>
          </a:xfrm>
          <a:prstGeom prst="rect">
            <a:avLst/>
          </a:prstGeom>
          <a:noFill/>
          <a:ln w="9525">
            <a:noFill/>
            <a:miter lim="800000"/>
          </a:ln>
          <a:effectLst/>
        </p:spPr>
        <p:txBody>
          <a:bodyPr wrap="none" anchor="ctr">
            <a:spAutoFit/>
          </a:bodyPr>
          <a:lstStyle/>
          <a:p>
            <a:r>
              <a:rPr lang="zh-CN" altLang="en-US" sz="2400" b="1">
                <a:solidFill>
                  <a:schemeClr val="bg2"/>
                </a:solidFill>
              </a:rPr>
              <a:t>二、营养素的分类</a:t>
            </a:r>
            <a:r>
              <a:rPr lang="en-US" altLang="zh-CN" sz="2400" b="1">
                <a:solidFill>
                  <a:schemeClr val="bg2"/>
                </a:solidFill>
              </a:rPr>
              <a:t>——</a:t>
            </a:r>
            <a:r>
              <a:rPr lang="zh-CN" altLang="en-US" sz="2400" b="1">
                <a:solidFill>
                  <a:schemeClr val="bg2"/>
                </a:solidFill>
              </a:rPr>
              <a:t>无机盐</a:t>
            </a:r>
            <a:r>
              <a:rPr lang="zh-CN" altLang="en-US" sz="2400">
                <a:solidFill>
                  <a:schemeClr val="bg2"/>
                </a:solidFill>
              </a:rPr>
              <a:t> </a:t>
            </a:r>
            <a:endParaRPr lang="zh-CN" altLang="en-US" sz="2400">
              <a:solidFill>
                <a:schemeClr val="bg2"/>
              </a:solidFill>
            </a:endParaRPr>
          </a:p>
        </p:txBody>
      </p:sp>
      <p:sp>
        <p:nvSpPr>
          <p:cNvPr id="134155" name="Rectangle 11"/>
          <p:cNvSpPr>
            <a:spLocks noChangeArrowheads="1"/>
          </p:cNvSpPr>
          <p:nvPr/>
        </p:nvSpPr>
        <p:spPr bwMode="auto">
          <a:xfrm>
            <a:off x="0" y="2030413"/>
            <a:ext cx="7970838" cy="2282825"/>
          </a:xfrm>
          <a:prstGeom prst="rect">
            <a:avLst/>
          </a:prstGeom>
          <a:noFill/>
          <a:ln w="9525">
            <a:noFill/>
            <a:miter lim="800000"/>
          </a:ln>
          <a:effectLst/>
        </p:spPr>
        <p:txBody>
          <a:bodyPr anchor="ctr">
            <a:spAutoFit/>
          </a:bodyPr>
          <a:lstStyle/>
          <a:p>
            <a:r>
              <a:rPr lang="zh-CN" altLang="en-US" sz="2400">
                <a:solidFill>
                  <a:schemeClr val="bg2"/>
                </a:solidFill>
              </a:rPr>
              <a:t>        存在于人体的各种元素中，除碳、氢、氧、氮主要以有机化合物的形式出现外，其余 各种元素统称无机盐，又称矿物质。</a:t>
            </a:r>
            <a:r>
              <a:rPr lang="zh-CN" altLang="en-US"/>
              <a:t> </a:t>
            </a:r>
            <a:endParaRPr lang="zh-CN" altLang="en-US"/>
          </a:p>
          <a:p>
            <a:r>
              <a:rPr lang="zh-CN" altLang="en-US" sz="2400">
                <a:solidFill>
                  <a:schemeClr val="bg2"/>
                </a:solidFill>
              </a:rPr>
              <a:t>        在人体内含量较多，需要量在每天 </a:t>
            </a:r>
            <a:r>
              <a:rPr lang="en-US" altLang="zh-CN" sz="2400">
                <a:solidFill>
                  <a:schemeClr val="bg2"/>
                </a:solidFill>
              </a:rPr>
              <a:t>100 mg </a:t>
            </a:r>
            <a:r>
              <a:rPr lang="zh-CN" altLang="en-US" sz="2400">
                <a:solidFill>
                  <a:schemeClr val="bg2"/>
                </a:solidFill>
              </a:rPr>
              <a:t>以上的无机 盐，被称为常量元素；在人体内的含量较少，占人体重量的 </a:t>
            </a:r>
            <a:r>
              <a:rPr lang="en-US" altLang="zh-CN" sz="2400">
                <a:solidFill>
                  <a:schemeClr val="bg2"/>
                </a:solidFill>
              </a:rPr>
              <a:t>0.01% </a:t>
            </a:r>
            <a:r>
              <a:rPr lang="zh-CN" altLang="en-US" sz="2400">
                <a:solidFill>
                  <a:schemeClr val="bg2"/>
                </a:solidFill>
              </a:rPr>
              <a:t>以下，以</a:t>
            </a:r>
            <a:r>
              <a:rPr lang="en-US" altLang="zh-CN" sz="2400">
                <a:solidFill>
                  <a:schemeClr val="bg2"/>
                </a:solidFill>
              </a:rPr>
              <a:t>μg </a:t>
            </a:r>
            <a:r>
              <a:rPr lang="zh-CN" altLang="en-US" sz="2400">
                <a:solidFill>
                  <a:schemeClr val="bg2"/>
                </a:solidFill>
              </a:rPr>
              <a:t>计算的无机 盐，称为微量元素。 </a:t>
            </a:r>
            <a:endParaRPr lang="zh-CN" altLang="en-US" sz="2400">
              <a:solidFill>
                <a:schemeClr val="bg2"/>
              </a:solidFill>
            </a:endParaRPr>
          </a:p>
        </p:txBody>
      </p:sp>
      <p:pic>
        <p:nvPicPr>
          <p:cNvPr id="134157" name="Picture 13"/>
          <p:cNvPicPr>
            <a:picLocks noChangeAspect="1" noChangeArrowheads="1"/>
          </p:cNvPicPr>
          <p:nvPr/>
        </p:nvPicPr>
        <p:blipFill>
          <a:blip r:embed="rId1"/>
          <a:srcRect/>
          <a:stretch>
            <a:fillRect/>
          </a:stretch>
        </p:blipFill>
        <p:spPr bwMode="auto">
          <a:xfrm>
            <a:off x="207963" y="5105400"/>
            <a:ext cx="10836275" cy="1263650"/>
          </a:xfrm>
          <a:prstGeom prst="rect">
            <a:avLst/>
          </a:prstGeom>
          <a:noFill/>
          <a:ln w="9525">
            <a:noFill/>
            <a:miter lim="800000"/>
            <a:headEnd/>
            <a:tailEnd/>
          </a:ln>
          <a:effectLst/>
        </p:spPr>
      </p:pic>
      <p:pic>
        <p:nvPicPr>
          <p:cNvPr id="134159" name="Picture 15" descr="20141009075038_23331"/>
          <p:cNvPicPr>
            <a:picLocks noChangeAspect="1" noChangeArrowheads="1"/>
          </p:cNvPicPr>
          <p:nvPr/>
        </p:nvPicPr>
        <p:blipFill>
          <a:blip r:embed="rId2"/>
          <a:srcRect/>
          <a:stretch>
            <a:fillRect/>
          </a:stretch>
        </p:blipFill>
        <p:spPr bwMode="auto">
          <a:xfrm>
            <a:off x="8048625" y="1127125"/>
            <a:ext cx="4143375" cy="3108325"/>
          </a:xfrm>
          <a:prstGeom prst="rect">
            <a:avLst/>
          </a:prstGeom>
          <a:noFill/>
        </p:spPr>
      </p:pic>
      <p:sp>
        <p:nvSpPr>
          <p:cNvPr id="134160" name="Rectangle 16"/>
          <p:cNvSpPr>
            <a:spLocks noChangeArrowheads="1"/>
          </p:cNvSpPr>
          <p:nvPr/>
        </p:nvSpPr>
        <p:spPr bwMode="auto">
          <a:xfrm>
            <a:off x="241300" y="4581525"/>
            <a:ext cx="2317750" cy="457200"/>
          </a:xfrm>
          <a:prstGeom prst="rect">
            <a:avLst/>
          </a:prstGeom>
          <a:noFill/>
          <a:ln w="9525">
            <a:noFill/>
            <a:miter lim="800000"/>
          </a:ln>
          <a:effectLst/>
        </p:spPr>
        <p:txBody>
          <a:bodyPr wrap="none" anchor="ctr">
            <a:spAutoFit/>
          </a:bodyPr>
          <a:lstStyle/>
          <a:p>
            <a:r>
              <a:rPr lang="zh-CN" altLang="en-US" sz="2400">
                <a:solidFill>
                  <a:schemeClr val="bg2"/>
                </a:solidFill>
              </a:rPr>
              <a:t>微量元素的分类</a:t>
            </a:r>
            <a:endParaRPr lang="zh-CN" altLang="en-US" sz="2400">
              <a:solidFill>
                <a:schemeClr val="bg2"/>
              </a:solidFill>
            </a:endParaRPr>
          </a:p>
        </p:txBody>
      </p:sp>
    </p:spTree>
  </p:cSld>
  <p:clrMapOvr>
    <a:masterClrMapping/>
  </p:clrMapOvr>
  <p:transition spd="slow" advClick="0" advTm="300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36198"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36199" name="组合 66"/>
          <p:cNvGrpSpPr/>
          <p:nvPr/>
        </p:nvGrpSpPr>
        <p:grpSpPr bwMode="auto">
          <a:xfrm>
            <a:off x="0" y="0"/>
            <a:ext cx="11234738" cy="1220788"/>
            <a:chOff x="0" y="-8"/>
            <a:chExt cx="8040216" cy="980733"/>
          </a:xfrm>
        </p:grpSpPr>
        <p:sp>
          <p:nvSpPr>
            <p:cNvPr id="136200"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36201"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
        <p:nvSpPr>
          <p:cNvPr id="136202" name="Rectangle 10"/>
          <p:cNvSpPr>
            <a:spLocks noChangeArrowheads="1"/>
          </p:cNvSpPr>
          <p:nvPr/>
        </p:nvSpPr>
        <p:spPr bwMode="auto">
          <a:xfrm>
            <a:off x="184150" y="1287463"/>
            <a:ext cx="3044825" cy="457200"/>
          </a:xfrm>
          <a:prstGeom prst="rect">
            <a:avLst/>
          </a:prstGeom>
          <a:noFill/>
          <a:ln w="9525">
            <a:noFill/>
            <a:miter lim="800000"/>
          </a:ln>
          <a:effectLst/>
        </p:spPr>
        <p:txBody>
          <a:bodyPr wrap="none" anchor="ctr">
            <a:spAutoFit/>
          </a:bodyPr>
          <a:lstStyle/>
          <a:p>
            <a:r>
              <a:rPr lang="en-US" altLang="zh-CN" sz="2400">
                <a:solidFill>
                  <a:schemeClr val="bg2"/>
                </a:solidFill>
              </a:rPr>
              <a:t>1. </a:t>
            </a:r>
            <a:r>
              <a:rPr lang="zh-CN" altLang="en-US" sz="2400">
                <a:solidFill>
                  <a:schemeClr val="bg2"/>
                </a:solidFill>
              </a:rPr>
              <a:t>无机盐的生理功能 </a:t>
            </a:r>
            <a:endParaRPr lang="zh-CN" altLang="en-US" sz="2400">
              <a:solidFill>
                <a:schemeClr val="bg2"/>
              </a:solidFill>
            </a:endParaRPr>
          </a:p>
        </p:txBody>
      </p:sp>
      <p:sp>
        <p:nvSpPr>
          <p:cNvPr id="136207" name="Rectangle 15"/>
          <p:cNvSpPr>
            <a:spLocks noChangeArrowheads="1"/>
          </p:cNvSpPr>
          <p:nvPr/>
        </p:nvSpPr>
        <p:spPr bwMode="auto">
          <a:xfrm>
            <a:off x="525463" y="1916113"/>
            <a:ext cx="11093450" cy="1006475"/>
          </a:xfrm>
          <a:prstGeom prst="rect">
            <a:avLst/>
          </a:prstGeom>
          <a:noFill/>
          <a:ln w="9525">
            <a:noFill/>
            <a:miter lim="800000"/>
          </a:ln>
          <a:effectLst/>
        </p:spPr>
        <p:txBody>
          <a:bodyPr wrap="none" anchor="ctr">
            <a:spAutoFit/>
          </a:bodyPr>
          <a:lstStyle/>
          <a:p>
            <a:r>
              <a:rPr lang="zh-CN" altLang="en-US" sz="2000">
                <a:solidFill>
                  <a:schemeClr val="bg2"/>
                </a:solidFill>
              </a:rPr>
              <a:t>① 无机盐构成人体组织的重要成分。     ② 无机盐维持渗透压。  </a:t>
            </a:r>
            <a:endParaRPr lang="zh-CN" altLang="en-US" sz="2000">
              <a:solidFill>
                <a:schemeClr val="bg2"/>
              </a:solidFill>
            </a:endParaRPr>
          </a:p>
          <a:p>
            <a:r>
              <a:rPr lang="zh-CN" altLang="en-US" sz="2000">
                <a:solidFill>
                  <a:schemeClr val="bg2"/>
                </a:solidFill>
              </a:rPr>
              <a:t>③ 无机盐维持机体酸碱平衡。                ④ 无机盐维持神经和肌肉的兴奋性以及细胞膜的渗透性。</a:t>
            </a:r>
            <a:endParaRPr lang="zh-CN" altLang="en-US" sz="2000">
              <a:solidFill>
                <a:schemeClr val="bg2"/>
              </a:solidFill>
            </a:endParaRPr>
          </a:p>
          <a:p>
            <a:r>
              <a:rPr lang="zh-CN" altLang="en-US" sz="2000">
                <a:solidFill>
                  <a:schemeClr val="bg2"/>
                </a:solidFill>
              </a:rPr>
              <a:t>⑤ 无机盐构成体内生物活性物质。         ⑥ 无机盐构成酶系统的活化剂。  </a:t>
            </a:r>
            <a:endParaRPr lang="zh-CN" altLang="en-US" sz="2000">
              <a:solidFill>
                <a:schemeClr val="bg2"/>
              </a:solidFill>
            </a:endParaRPr>
          </a:p>
        </p:txBody>
      </p:sp>
      <p:sp>
        <p:nvSpPr>
          <p:cNvPr id="136208" name="Rectangle 16"/>
          <p:cNvSpPr>
            <a:spLocks noChangeArrowheads="1"/>
          </p:cNvSpPr>
          <p:nvPr/>
        </p:nvSpPr>
        <p:spPr bwMode="auto">
          <a:xfrm>
            <a:off x="298450" y="3230563"/>
            <a:ext cx="4264025" cy="457200"/>
          </a:xfrm>
          <a:prstGeom prst="rect">
            <a:avLst/>
          </a:prstGeom>
          <a:noFill/>
          <a:ln w="9525">
            <a:noFill/>
            <a:miter lim="800000"/>
          </a:ln>
          <a:effectLst/>
        </p:spPr>
        <p:txBody>
          <a:bodyPr wrap="none" anchor="ctr">
            <a:spAutoFit/>
          </a:bodyPr>
          <a:lstStyle/>
          <a:p>
            <a:r>
              <a:rPr lang="en-US" altLang="zh-CN" sz="2400">
                <a:solidFill>
                  <a:schemeClr val="bg2"/>
                </a:solidFill>
              </a:rPr>
              <a:t>2. </a:t>
            </a:r>
            <a:r>
              <a:rPr lang="zh-CN" altLang="en-US" sz="2400">
                <a:solidFill>
                  <a:schemeClr val="bg2"/>
                </a:solidFill>
              </a:rPr>
              <a:t>无机盐的积累重要组成部分 </a:t>
            </a:r>
            <a:endParaRPr lang="zh-CN" altLang="en-US" sz="2400">
              <a:solidFill>
                <a:schemeClr val="bg2"/>
              </a:solidFill>
            </a:endParaRPr>
          </a:p>
        </p:txBody>
      </p:sp>
      <p:sp>
        <p:nvSpPr>
          <p:cNvPr id="136209" name="Freeform 12"/>
          <p:cNvSpPr/>
          <p:nvPr/>
        </p:nvSpPr>
        <p:spPr bwMode="auto">
          <a:xfrm>
            <a:off x="6426200" y="5319713"/>
            <a:ext cx="1208088" cy="1212850"/>
          </a:xfrm>
          <a:custGeom>
            <a:avLst/>
            <a:gdLst>
              <a:gd name="T0" fmla="*/ 0 w 2320"/>
              <a:gd name="T1" fmla="*/ 1325322 h 2320"/>
              <a:gd name="T2" fmla="*/ 570180 w 2320"/>
              <a:gd name="T3" fmla="*/ 1897992 h 2320"/>
              <a:gd name="T4" fmla="*/ 1889740 w 2320"/>
              <a:gd name="T5" fmla="*/ 1897992 h 2320"/>
              <a:gd name="T6" fmla="*/ 1889740 w 2320"/>
              <a:gd name="T7" fmla="*/ 572670 h 2320"/>
              <a:gd name="T8" fmla="*/ 1319560 w 2320"/>
              <a:gd name="T9" fmla="*/ 0 h 2320"/>
              <a:gd name="T10" fmla="*/ 0 w 2320"/>
              <a:gd name="T11" fmla="*/ 0 h 2320"/>
              <a:gd name="T12" fmla="*/ 0 w 2320"/>
              <a:gd name="T13" fmla="*/ 1325322 h 2320"/>
              <a:gd name="T14" fmla="*/ 0 60000 65536"/>
              <a:gd name="T15" fmla="*/ 0 60000 65536"/>
              <a:gd name="T16" fmla="*/ 0 60000 65536"/>
              <a:gd name="T17" fmla="*/ 0 60000 65536"/>
              <a:gd name="T18" fmla="*/ 0 60000 65536"/>
              <a:gd name="T19" fmla="*/ 0 60000 65536"/>
              <a:gd name="T20" fmla="*/ 0 60000 65536"/>
              <a:gd name="T21" fmla="*/ 0 w 2320"/>
              <a:gd name="T22" fmla="*/ 0 h 2320"/>
              <a:gd name="T23" fmla="*/ 2320 w 2320"/>
              <a:gd name="T24" fmla="*/ 2320 h 2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rgbClr val="3366FF"/>
          </a:solidFill>
          <a:ln w="9525">
            <a:noFill/>
            <a:round/>
          </a:ln>
        </p:spPr>
        <p:txBody>
          <a:bodyPr lIns="121917" tIns="60958" rIns="121917" bIns="60958"/>
          <a:lstStyle/>
          <a:p>
            <a:endParaRPr lang="zh-CN" altLang="en-US"/>
          </a:p>
        </p:txBody>
      </p:sp>
      <p:sp>
        <p:nvSpPr>
          <p:cNvPr id="8" name="Freeform 13"/>
          <p:cNvSpPr/>
          <p:nvPr/>
        </p:nvSpPr>
        <p:spPr bwMode="auto">
          <a:xfrm>
            <a:off x="5030788" y="5278438"/>
            <a:ext cx="1208087" cy="1212850"/>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accent1">
              <a:lumMod val="75000"/>
            </a:schemeClr>
          </a:solidFill>
          <a:ln>
            <a:noFill/>
          </a:ln>
        </p:spPr>
        <p:txBody>
          <a:bodyPr lIns="121917" tIns="60958" rIns="121917" bIns="60958"/>
          <a:lstStyle/>
          <a:p>
            <a:pPr fontAlgn="auto">
              <a:spcBef>
                <a:spcPts val="0"/>
              </a:spcBef>
              <a:spcAft>
                <a:spcPts val="0"/>
              </a:spcAft>
              <a:defRPr/>
            </a:pPr>
            <a:endParaRPr lang="zh-CN" altLang="en-US">
              <a:latin typeface="+mn-lt"/>
              <a:ea typeface="+mn-ea"/>
              <a:cs typeface="+mn-cs"/>
            </a:endParaRPr>
          </a:p>
        </p:txBody>
      </p:sp>
      <p:sp>
        <p:nvSpPr>
          <p:cNvPr id="9" name="Freeform 14"/>
          <p:cNvSpPr/>
          <p:nvPr/>
        </p:nvSpPr>
        <p:spPr bwMode="auto">
          <a:xfrm>
            <a:off x="6440488" y="3937000"/>
            <a:ext cx="1208087" cy="1209675"/>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 name="T21" fmla="*/ 0 w 2320"/>
              <a:gd name="T22" fmla="*/ 0 h 2320"/>
              <a:gd name="T23" fmla="*/ 2320 w 2320"/>
              <a:gd name="T24" fmla="*/ 2320 h 2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rgbClr val="92D050"/>
          </a:solidFill>
          <a:ln w="9525">
            <a:noFill/>
            <a:round/>
          </a:ln>
        </p:spPr>
        <p:txBody>
          <a:bodyPr lIns="121917" tIns="60958" rIns="121917" bIns="60958"/>
          <a:lstStyle/>
          <a:p>
            <a:endParaRPr lang="zh-CN" altLang="en-US"/>
          </a:p>
        </p:txBody>
      </p:sp>
      <p:sp>
        <p:nvSpPr>
          <p:cNvPr id="136212" name="Freeform 15"/>
          <p:cNvSpPr/>
          <p:nvPr/>
        </p:nvSpPr>
        <p:spPr bwMode="auto">
          <a:xfrm>
            <a:off x="5056188" y="3908425"/>
            <a:ext cx="1208087" cy="1209675"/>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 name="T21" fmla="*/ 0 w 2320"/>
              <a:gd name="T22" fmla="*/ 0 h 2320"/>
              <a:gd name="T23" fmla="*/ 2320 w 2320"/>
              <a:gd name="T24" fmla="*/ 2320 h 2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tx2"/>
          </a:solidFill>
          <a:ln w="9525">
            <a:noFill/>
            <a:round/>
          </a:ln>
        </p:spPr>
        <p:txBody>
          <a:bodyPr lIns="121917" tIns="60958" rIns="121917" bIns="60958"/>
          <a:lstStyle/>
          <a:p>
            <a:endParaRPr lang="zh-CN" altLang="en-US"/>
          </a:p>
        </p:txBody>
      </p:sp>
      <p:sp>
        <p:nvSpPr>
          <p:cNvPr id="11" name="Freeform 16"/>
          <p:cNvSpPr/>
          <p:nvPr/>
        </p:nvSpPr>
        <p:spPr bwMode="auto">
          <a:xfrm>
            <a:off x="5826125" y="4702175"/>
            <a:ext cx="454025" cy="458788"/>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accent1">
              <a:lumMod val="75000"/>
            </a:schemeClr>
          </a:solidFill>
          <a:ln>
            <a:noFill/>
          </a:ln>
        </p:spPr>
        <p:txBody>
          <a:bodyPr lIns="121917" tIns="60958" rIns="121917" bIns="60958"/>
          <a:lstStyle/>
          <a:p>
            <a:pPr algn="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cs"/>
            </a:endParaRPr>
          </a:p>
        </p:txBody>
      </p:sp>
      <p:sp>
        <p:nvSpPr>
          <p:cNvPr id="12" name="Freeform 17"/>
          <p:cNvSpPr/>
          <p:nvPr/>
        </p:nvSpPr>
        <p:spPr bwMode="auto">
          <a:xfrm>
            <a:off x="6397625" y="4702175"/>
            <a:ext cx="454025" cy="458788"/>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accent2">
              <a:lumMod val="75000"/>
            </a:schemeClr>
          </a:solidFill>
          <a:ln>
            <a:noFill/>
          </a:ln>
        </p:spPr>
        <p:txBody>
          <a:bodyPr lIns="121917" tIns="60958" rIns="121917" bIns="60958"/>
          <a:lstStyle/>
          <a:p>
            <a:pPr fontAlgn="auto">
              <a:spcBef>
                <a:spcPts val="0"/>
              </a:spcBef>
              <a:spcAft>
                <a:spcPts val="0"/>
              </a:spcAft>
              <a:defRPr/>
            </a:pPr>
            <a:endParaRPr lang="zh-CN" altLang="en-US">
              <a:latin typeface="+mn-lt"/>
              <a:ea typeface="+mn-ea"/>
              <a:cs typeface="+mn-cs"/>
            </a:endParaRPr>
          </a:p>
        </p:txBody>
      </p:sp>
      <p:sp>
        <p:nvSpPr>
          <p:cNvPr id="14" name="Freeform 19"/>
          <p:cNvSpPr/>
          <p:nvPr/>
        </p:nvSpPr>
        <p:spPr bwMode="auto">
          <a:xfrm>
            <a:off x="6397625" y="5275263"/>
            <a:ext cx="454025" cy="458787"/>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accent6">
              <a:lumMod val="75000"/>
            </a:schemeClr>
          </a:solidFill>
          <a:ln>
            <a:noFill/>
          </a:ln>
        </p:spPr>
        <p:txBody>
          <a:bodyPr lIns="121917" tIns="60958" rIns="121917" bIns="60958"/>
          <a:lstStyle/>
          <a:p>
            <a:pPr fontAlgn="auto">
              <a:spcBef>
                <a:spcPts val="0"/>
              </a:spcBef>
              <a:spcAft>
                <a:spcPts val="0"/>
              </a:spcAft>
              <a:defRPr/>
            </a:pPr>
            <a:endParaRPr lang="zh-CN" altLang="en-US">
              <a:latin typeface="+mn-lt"/>
              <a:ea typeface="+mn-ea"/>
              <a:cs typeface="+mn-cs"/>
            </a:endParaRPr>
          </a:p>
        </p:txBody>
      </p:sp>
      <p:sp>
        <p:nvSpPr>
          <p:cNvPr id="15" name="矩形 14"/>
          <p:cNvSpPr>
            <a:spLocks noChangeArrowheads="1"/>
          </p:cNvSpPr>
          <p:nvPr/>
        </p:nvSpPr>
        <p:spPr bwMode="auto">
          <a:xfrm>
            <a:off x="6040438" y="4826000"/>
            <a:ext cx="157162" cy="288925"/>
          </a:xfrm>
          <a:prstGeom prst="rect">
            <a:avLst/>
          </a:prstGeom>
          <a:noFill/>
          <a:ln w="9525">
            <a:noFill/>
            <a:miter lim="800000"/>
          </a:ln>
        </p:spPr>
        <p:txBody>
          <a:bodyPr lIns="0" tIns="0" rIns="0" bIns="0">
            <a:spAutoFit/>
          </a:bodyPr>
          <a:lstStyle/>
          <a:p>
            <a:pPr algn="r"/>
            <a:r>
              <a:rPr lang="en-US" altLang="zh-CN" sz="1900">
                <a:solidFill>
                  <a:schemeClr val="bg1"/>
                </a:solidFill>
                <a:latin typeface="微软雅黑" panose="020B0503020204020204" pitchFamily="34" charset="-122"/>
                <a:ea typeface="微软雅黑" panose="020B0503020204020204" pitchFamily="34" charset="-122"/>
              </a:rPr>
              <a:t>1</a:t>
            </a:r>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6469063" y="4826000"/>
            <a:ext cx="157162" cy="288925"/>
          </a:xfrm>
          <a:prstGeom prst="rect">
            <a:avLst/>
          </a:prstGeom>
          <a:noFill/>
          <a:ln w="9525">
            <a:noFill/>
            <a:miter lim="800000"/>
          </a:ln>
        </p:spPr>
        <p:txBody>
          <a:bodyPr lIns="0" tIns="0" rIns="0" bIns="0">
            <a:spAutoFit/>
          </a:bodyPr>
          <a:lstStyle/>
          <a:p>
            <a:pPr algn="r"/>
            <a:r>
              <a:rPr lang="en-US" altLang="zh-CN" sz="1900">
                <a:solidFill>
                  <a:schemeClr val="bg1"/>
                </a:solidFill>
                <a:latin typeface="微软雅黑" panose="020B0503020204020204" pitchFamily="34" charset="-122"/>
                <a:ea typeface="微软雅黑" panose="020B0503020204020204" pitchFamily="34" charset="-122"/>
              </a:rPr>
              <a:t>2</a:t>
            </a:r>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a:spLocks noChangeArrowheads="1"/>
          </p:cNvSpPr>
          <p:nvPr/>
        </p:nvSpPr>
        <p:spPr bwMode="auto">
          <a:xfrm>
            <a:off x="5095875" y="4157663"/>
            <a:ext cx="1155700" cy="547687"/>
          </a:xfrm>
          <a:prstGeom prst="rect">
            <a:avLst/>
          </a:prstGeom>
          <a:noFill/>
          <a:ln w="9525">
            <a:noFill/>
            <a:miter lim="800000"/>
          </a:ln>
        </p:spPr>
        <p:txBody>
          <a:bodyPr lIns="0" tIns="60958" rIns="0" bIns="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钙</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136226" name="TextBox 23"/>
          <p:cNvSpPr txBox="1">
            <a:spLocks noChangeArrowheads="1"/>
          </p:cNvSpPr>
          <p:nvPr/>
        </p:nvSpPr>
        <p:spPr bwMode="auto">
          <a:xfrm>
            <a:off x="214313" y="3808413"/>
            <a:ext cx="4610100" cy="1098550"/>
          </a:xfrm>
          <a:prstGeom prst="rect">
            <a:avLst/>
          </a:prstGeom>
          <a:noFill/>
          <a:ln w="9525">
            <a:noFill/>
            <a:miter lim="800000"/>
          </a:ln>
        </p:spPr>
        <p:txBody>
          <a:bodyPr lIns="0" tIns="0" rIns="0" bIns="0">
            <a:spAutoFit/>
          </a:bodyPr>
          <a:lstStyle/>
          <a:p>
            <a:pPr algn="just">
              <a:lnSpc>
                <a:spcPct val="150000"/>
              </a:lnSpc>
            </a:pPr>
            <a:r>
              <a:rPr lang="zh-CN" altLang="en-US" sz="1200">
                <a:solidFill>
                  <a:schemeClr val="accent2"/>
                </a:solidFill>
                <a:latin typeface="微软雅黑" panose="020B0503020204020204" pitchFamily="34" charset="-122"/>
                <a:ea typeface="微软雅黑" panose="020B0503020204020204" pitchFamily="34" charset="-122"/>
              </a:rPr>
              <a:t>钙是构成人体骨骼和牙齿的重要物质。若幼儿钙的摄取量不足，会引起牙齿发育不良， 易患龋齿，同时也会影响幼儿骨骼的正常发育，易患佝偻病。含钙较丰富的食物有芝麻酱、 奶类及其制品、小虾皮类海产品、豆类及其制品、坚果类等 </a:t>
            </a:r>
            <a:endParaRPr lang="en-US" altLang="zh-CN" sz="1200">
              <a:solidFill>
                <a:schemeClr val="accent2"/>
              </a:solidFill>
              <a:latin typeface="微软雅黑" panose="020B0503020204020204" pitchFamily="34" charset="-122"/>
              <a:ea typeface="微软雅黑" panose="020B0503020204020204" pitchFamily="34" charset="-122"/>
            </a:endParaRPr>
          </a:p>
        </p:txBody>
      </p:sp>
      <p:sp>
        <p:nvSpPr>
          <p:cNvPr id="13" name="Freeform 18"/>
          <p:cNvSpPr/>
          <p:nvPr/>
        </p:nvSpPr>
        <p:spPr bwMode="auto">
          <a:xfrm>
            <a:off x="5781675" y="5308600"/>
            <a:ext cx="454025" cy="458788"/>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accent3">
              <a:lumMod val="75000"/>
            </a:schemeClr>
          </a:solidFill>
          <a:ln>
            <a:noFill/>
          </a:ln>
        </p:spPr>
        <p:txBody>
          <a:bodyPr lIns="121917" tIns="60958" rIns="121917" bIns="60958"/>
          <a:lstStyle/>
          <a:p>
            <a:pPr fontAlgn="auto">
              <a:spcBef>
                <a:spcPts val="0"/>
              </a:spcBef>
              <a:spcAft>
                <a:spcPts val="0"/>
              </a:spcAft>
              <a:defRPr/>
            </a:pPr>
            <a:endParaRPr lang="zh-CN" altLang="en-US">
              <a:latin typeface="+mn-lt"/>
              <a:ea typeface="+mn-ea"/>
              <a:cs typeface="+mn-cs"/>
            </a:endParaRPr>
          </a:p>
        </p:txBody>
      </p:sp>
      <p:sp>
        <p:nvSpPr>
          <p:cNvPr id="136228" name="TextBox 25"/>
          <p:cNvSpPr txBox="1">
            <a:spLocks noChangeArrowheads="1"/>
          </p:cNvSpPr>
          <p:nvPr/>
        </p:nvSpPr>
        <p:spPr bwMode="auto">
          <a:xfrm>
            <a:off x="7791450" y="3619500"/>
            <a:ext cx="4132263" cy="1373188"/>
          </a:xfrm>
          <a:prstGeom prst="rect">
            <a:avLst/>
          </a:prstGeom>
          <a:noFill/>
          <a:ln w="9525">
            <a:noFill/>
            <a:miter lim="800000"/>
          </a:ln>
        </p:spPr>
        <p:txBody>
          <a:bodyPr lIns="0" tIns="0" rIns="0" bIns="0">
            <a:spAutoFit/>
          </a:bodyPr>
          <a:lstStyle/>
          <a:p>
            <a:pPr algn="just">
              <a:lnSpc>
                <a:spcPct val="150000"/>
              </a:lnSpc>
            </a:pPr>
            <a:r>
              <a:rPr lang="zh-CN" altLang="en-US" sz="1200">
                <a:solidFill>
                  <a:schemeClr val="accent2"/>
                </a:solidFill>
                <a:latin typeface="微软雅黑" panose="020B0503020204020204" pitchFamily="34" charset="-122"/>
                <a:ea typeface="微软雅黑" panose="020B0503020204020204" pitchFamily="34" charset="-122"/>
              </a:rPr>
              <a:t>铁是合成血红蛋白的重要原料，参与氧的运输。缺铁会使幼儿患缺铁性贫血。含铁较丰富的食物主要有动物肝脏、动物血、肉鱼禽类等动物性食物，也包括豆类、 绿叶蔬菜、有色水果（如山楂、草莓、大枣、葡萄、樱桃）、菌藻类植物性食物（如木耳 和海带）。 </a:t>
            </a:r>
            <a:endParaRPr lang="en-US" altLang="zh-CN" sz="1200">
              <a:solidFill>
                <a:schemeClr val="accent2"/>
              </a:solidFill>
              <a:latin typeface="微软雅黑" panose="020B0503020204020204" pitchFamily="34" charset="-122"/>
              <a:ea typeface="微软雅黑" panose="020B0503020204020204" pitchFamily="34" charset="-122"/>
            </a:endParaRPr>
          </a:p>
        </p:txBody>
      </p:sp>
      <p:sp>
        <p:nvSpPr>
          <p:cNvPr id="17" name="矩形 16"/>
          <p:cNvSpPr>
            <a:spLocks noChangeArrowheads="1"/>
          </p:cNvSpPr>
          <p:nvPr/>
        </p:nvSpPr>
        <p:spPr bwMode="auto">
          <a:xfrm>
            <a:off x="6040438" y="5299075"/>
            <a:ext cx="157162" cy="288925"/>
          </a:xfrm>
          <a:prstGeom prst="rect">
            <a:avLst/>
          </a:prstGeom>
          <a:noFill/>
          <a:ln w="9525">
            <a:noFill/>
            <a:miter lim="800000"/>
          </a:ln>
        </p:spPr>
        <p:txBody>
          <a:bodyPr lIns="0" tIns="0" rIns="0" bIns="0">
            <a:spAutoFit/>
          </a:bodyPr>
          <a:lstStyle/>
          <a:p>
            <a:pPr algn="r"/>
            <a:r>
              <a:rPr lang="en-US" altLang="zh-CN" sz="1900">
                <a:solidFill>
                  <a:schemeClr val="bg1"/>
                </a:solidFill>
                <a:latin typeface="微软雅黑" panose="020B0503020204020204" pitchFamily="34" charset="-122"/>
                <a:ea typeface="微软雅黑" panose="020B0503020204020204" pitchFamily="34" charset="-122"/>
              </a:rPr>
              <a:t>3</a:t>
            </a:r>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6469063" y="5345113"/>
            <a:ext cx="157162" cy="288925"/>
          </a:xfrm>
          <a:prstGeom prst="rect">
            <a:avLst/>
          </a:prstGeom>
          <a:noFill/>
          <a:ln w="9525">
            <a:noFill/>
            <a:miter lim="800000"/>
          </a:ln>
        </p:spPr>
        <p:txBody>
          <a:bodyPr lIns="0" tIns="0" rIns="0" bIns="0">
            <a:spAutoFit/>
          </a:bodyPr>
          <a:lstStyle/>
          <a:p>
            <a:pPr algn="r"/>
            <a:r>
              <a:rPr lang="en-US" altLang="zh-CN" sz="1900">
                <a:solidFill>
                  <a:schemeClr val="bg1"/>
                </a:solidFill>
                <a:latin typeface="微软雅黑" panose="020B0503020204020204" pitchFamily="34" charset="-122"/>
                <a:ea typeface="微软雅黑" panose="020B0503020204020204" pitchFamily="34" charset="-122"/>
              </a:rPr>
              <a:t>4</a:t>
            </a:r>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2" name="TextBox 20"/>
          <p:cNvSpPr txBox="1">
            <a:spLocks noChangeArrowheads="1"/>
          </p:cNvSpPr>
          <p:nvPr/>
        </p:nvSpPr>
        <p:spPr bwMode="auto">
          <a:xfrm>
            <a:off x="6486525" y="4184650"/>
            <a:ext cx="1155700" cy="547688"/>
          </a:xfrm>
          <a:prstGeom prst="rect">
            <a:avLst/>
          </a:prstGeom>
          <a:noFill/>
          <a:ln w="9525">
            <a:noFill/>
            <a:miter lim="800000"/>
          </a:ln>
        </p:spPr>
        <p:txBody>
          <a:bodyPr lIns="0" tIns="60958" rIns="0" bIns="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铁</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3" name="TextBox 20"/>
          <p:cNvSpPr txBox="1">
            <a:spLocks noChangeArrowheads="1"/>
          </p:cNvSpPr>
          <p:nvPr/>
        </p:nvSpPr>
        <p:spPr bwMode="auto">
          <a:xfrm>
            <a:off x="5049838" y="5678488"/>
            <a:ext cx="1155700" cy="547687"/>
          </a:xfrm>
          <a:prstGeom prst="rect">
            <a:avLst/>
          </a:prstGeom>
          <a:noFill/>
          <a:ln w="9525">
            <a:noFill/>
            <a:miter lim="800000"/>
          </a:ln>
        </p:spPr>
        <p:txBody>
          <a:bodyPr lIns="0" tIns="60958" rIns="0" bIns="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锌</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4" name="TextBox 20"/>
          <p:cNvSpPr txBox="1">
            <a:spLocks noChangeArrowheads="1"/>
          </p:cNvSpPr>
          <p:nvPr/>
        </p:nvSpPr>
        <p:spPr bwMode="auto">
          <a:xfrm>
            <a:off x="6443663" y="5738813"/>
            <a:ext cx="1155700" cy="547687"/>
          </a:xfrm>
          <a:prstGeom prst="rect">
            <a:avLst/>
          </a:prstGeom>
          <a:noFill/>
          <a:ln w="9525">
            <a:noFill/>
            <a:miter lim="800000"/>
          </a:ln>
        </p:spPr>
        <p:txBody>
          <a:bodyPr lIns="0" tIns="60958" rIns="0" bIns="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碘</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136236" name="Rectangle 44"/>
          <p:cNvSpPr>
            <a:spLocks noChangeArrowheads="1"/>
          </p:cNvSpPr>
          <p:nvPr/>
        </p:nvSpPr>
        <p:spPr bwMode="auto">
          <a:xfrm>
            <a:off x="276225" y="5475288"/>
            <a:ext cx="4562475" cy="822325"/>
          </a:xfrm>
          <a:prstGeom prst="rect">
            <a:avLst/>
          </a:prstGeom>
          <a:noFill/>
          <a:ln w="9525">
            <a:noFill/>
            <a:miter lim="800000"/>
          </a:ln>
          <a:effectLst/>
        </p:spPr>
        <p:txBody>
          <a:bodyPr anchor="ctr">
            <a:spAutoFit/>
          </a:bodyPr>
          <a:lstStyle/>
          <a:p>
            <a:r>
              <a:rPr lang="zh-CN" altLang="en-US" sz="1200">
                <a:solidFill>
                  <a:schemeClr val="accent2"/>
                </a:solidFill>
                <a:latin typeface="微软雅黑" panose="020B0503020204020204" pitchFamily="34" charset="-122"/>
                <a:ea typeface="微软雅黑" panose="020B0503020204020204" pitchFamily="34" charset="-122"/>
              </a:rPr>
              <a:t>锌是人体内一种重要的微量元素，是人体多种酶的组成成分，并对酶起激活作用，能够 促进人体生长发育、维持上皮细胞和黏膜组织的正常功能。动物性食物含锌较为丰富，利用 率较高，如肉类、动物肝脏、奶类及海产品等。 </a:t>
            </a:r>
            <a:endParaRPr lang="zh-CN" altLang="en-US" sz="1200">
              <a:solidFill>
                <a:schemeClr val="accent2"/>
              </a:solidFill>
              <a:latin typeface="微软雅黑" panose="020B0503020204020204" pitchFamily="34" charset="-122"/>
              <a:ea typeface="微软雅黑" panose="020B0503020204020204" pitchFamily="34" charset="-122"/>
            </a:endParaRPr>
          </a:p>
        </p:txBody>
      </p:sp>
      <p:sp>
        <p:nvSpPr>
          <p:cNvPr id="136237" name="Rectangle 45"/>
          <p:cNvSpPr>
            <a:spLocks noChangeArrowheads="1"/>
          </p:cNvSpPr>
          <p:nvPr/>
        </p:nvSpPr>
        <p:spPr bwMode="auto">
          <a:xfrm>
            <a:off x="7897813" y="5527675"/>
            <a:ext cx="3944937" cy="822325"/>
          </a:xfrm>
          <a:prstGeom prst="rect">
            <a:avLst/>
          </a:prstGeom>
          <a:noFill/>
          <a:ln w="9525">
            <a:noFill/>
            <a:miter lim="800000"/>
          </a:ln>
          <a:effectLst/>
        </p:spPr>
        <p:txBody>
          <a:bodyPr anchor="ctr">
            <a:spAutoFit/>
          </a:bodyPr>
          <a:lstStyle/>
          <a:p>
            <a:r>
              <a:rPr lang="zh-CN" altLang="en-US" sz="1200">
                <a:solidFill>
                  <a:schemeClr val="accent2"/>
                </a:solidFill>
                <a:latin typeface="微软雅黑" panose="020B0503020204020204" pitchFamily="34" charset="-122"/>
                <a:ea typeface="微软雅黑" panose="020B0503020204020204" pitchFamily="34" charset="-122"/>
              </a:rPr>
              <a:t>碘是合成甲状腺素的原料，可促进人体正常的新陈代谢，促进幼儿生长发育。如果碘严 重缺乏，可导致幼儿身体发育迟缓或停滞、智力低下。海藻类食物含碘最为丰富，如海带、 紫菜等，是碘的最佳来源。 </a:t>
            </a:r>
            <a:endParaRPr lang="zh-CN" altLang="en-US" sz="120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repeatCount="2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400" fill="hold"/>
                                        <p:tgtEl>
                                          <p:spTgt spid="21"/>
                                        </p:tgtEl>
                                        <p:attrNameLst>
                                          <p:attrName>ppt_w</p:attrName>
                                        </p:attrNameLst>
                                      </p:cBhvr>
                                      <p:tavLst>
                                        <p:tav tm="0">
                                          <p:val>
                                            <p:fltVal val="0"/>
                                          </p:val>
                                        </p:tav>
                                        <p:tav tm="100000">
                                          <p:val>
                                            <p:strVal val="#ppt_w"/>
                                          </p:val>
                                        </p:tav>
                                      </p:tavLst>
                                    </p:anim>
                                    <p:anim calcmode="lin" valueType="num">
                                      <p:cBhvr>
                                        <p:cTn id="8" dur="400" fill="hold"/>
                                        <p:tgtEl>
                                          <p:spTgt spid="21"/>
                                        </p:tgtEl>
                                        <p:attrNameLst>
                                          <p:attrName>ppt_h</p:attrName>
                                        </p:attrNameLst>
                                      </p:cBhvr>
                                      <p:tavLst>
                                        <p:tav tm="0">
                                          <p:val>
                                            <p:fltVal val="0"/>
                                          </p:val>
                                        </p:tav>
                                        <p:tav tm="100000">
                                          <p:val>
                                            <p:strVal val="#ppt_h"/>
                                          </p:val>
                                        </p:tav>
                                      </p:tavLst>
                                    </p:anim>
                                    <p:animEffect transition="in" filter="fade">
                                      <p:cBhvr>
                                        <p:cTn id="9" dur="400"/>
                                        <p:tgtEl>
                                          <p:spTgt spid="21"/>
                                        </p:tgtEl>
                                      </p:cBhvr>
                                    </p:animEffect>
                                    <p:anim calcmode="lin" valueType="num">
                                      <p:cBhvr>
                                        <p:cTn id="10" dur="400" fill="hold"/>
                                        <p:tgtEl>
                                          <p:spTgt spid="21"/>
                                        </p:tgtEl>
                                        <p:attrNameLst>
                                          <p:attrName>ppt_x</p:attrName>
                                        </p:attrNameLst>
                                      </p:cBhvr>
                                      <p:tavLst>
                                        <p:tav tm="0">
                                          <p:val>
                                            <p:fltVal val="0.5"/>
                                          </p:val>
                                        </p:tav>
                                        <p:tav tm="100000">
                                          <p:val>
                                            <p:strVal val="#ppt_x"/>
                                          </p:val>
                                        </p:tav>
                                      </p:tavLst>
                                    </p:anim>
                                    <p:anim calcmode="lin" valueType="num">
                                      <p:cBhvr>
                                        <p:cTn id="11" dur="400" fill="hold"/>
                                        <p:tgtEl>
                                          <p:spTgt spid="21"/>
                                        </p:tgtEl>
                                        <p:attrNameLst>
                                          <p:attrName>ppt_y</p:attrName>
                                        </p:attrNameLst>
                                      </p:cBhvr>
                                      <p:tavLst>
                                        <p:tav tm="0">
                                          <p:val>
                                            <p:fltVal val="0.5"/>
                                          </p:val>
                                        </p:tav>
                                        <p:tav tm="100000">
                                          <p:val>
                                            <p:strVal val="#ppt_y"/>
                                          </p:val>
                                        </p:tav>
                                      </p:tavLst>
                                    </p:anim>
                                  </p:childTnLst>
                                </p:cTn>
                              </p:par>
                              <p:par>
                                <p:cTn id="12" presetID="53" presetClass="entr" presetSubtype="528" repeatCount="200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400" fill="hold"/>
                                        <p:tgtEl>
                                          <p:spTgt spid="13"/>
                                        </p:tgtEl>
                                        <p:attrNameLst>
                                          <p:attrName>ppt_w</p:attrName>
                                        </p:attrNameLst>
                                      </p:cBhvr>
                                      <p:tavLst>
                                        <p:tav tm="0">
                                          <p:val>
                                            <p:fltVal val="0"/>
                                          </p:val>
                                        </p:tav>
                                        <p:tav tm="100000">
                                          <p:val>
                                            <p:strVal val="#ppt_w"/>
                                          </p:val>
                                        </p:tav>
                                      </p:tavLst>
                                    </p:anim>
                                    <p:anim calcmode="lin" valueType="num">
                                      <p:cBhvr>
                                        <p:cTn id="15" dur="400" fill="hold"/>
                                        <p:tgtEl>
                                          <p:spTgt spid="13"/>
                                        </p:tgtEl>
                                        <p:attrNameLst>
                                          <p:attrName>ppt_h</p:attrName>
                                        </p:attrNameLst>
                                      </p:cBhvr>
                                      <p:tavLst>
                                        <p:tav tm="0">
                                          <p:val>
                                            <p:fltVal val="0"/>
                                          </p:val>
                                        </p:tav>
                                        <p:tav tm="100000">
                                          <p:val>
                                            <p:strVal val="#ppt_h"/>
                                          </p:val>
                                        </p:tav>
                                      </p:tavLst>
                                    </p:anim>
                                    <p:animEffect transition="in" filter="fade">
                                      <p:cBhvr>
                                        <p:cTn id="16" dur="400"/>
                                        <p:tgtEl>
                                          <p:spTgt spid="13"/>
                                        </p:tgtEl>
                                      </p:cBhvr>
                                    </p:animEffect>
                                    <p:anim calcmode="lin" valueType="num">
                                      <p:cBhvr>
                                        <p:cTn id="17" dur="400" fill="hold"/>
                                        <p:tgtEl>
                                          <p:spTgt spid="13"/>
                                        </p:tgtEl>
                                        <p:attrNameLst>
                                          <p:attrName>ppt_x</p:attrName>
                                        </p:attrNameLst>
                                      </p:cBhvr>
                                      <p:tavLst>
                                        <p:tav tm="0">
                                          <p:val>
                                            <p:fltVal val="0.5"/>
                                          </p:val>
                                        </p:tav>
                                        <p:tav tm="100000">
                                          <p:val>
                                            <p:strVal val="#ppt_x"/>
                                          </p:val>
                                        </p:tav>
                                      </p:tavLst>
                                    </p:anim>
                                    <p:anim calcmode="lin" valueType="num">
                                      <p:cBhvr>
                                        <p:cTn id="18" dur="400" fill="hold"/>
                                        <p:tgtEl>
                                          <p:spTgt spid="13"/>
                                        </p:tgtEl>
                                        <p:attrNameLst>
                                          <p:attrName>ppt_y</p:attrName>
                                        </p:attrNameLst>
                                      </p:cBhvr>
                                      <p:tavLst>
                                        <p:tav tm="0">
                                          <p:val>
                                            <p:fltVal val="0.5"/>
                                          </p:val>
                                        </p:tav>
                                        <p:tav tm="100000">
                                          <p:val>
                                            <p:strVal val="#ppt_y"/>
                                          </p:val>
                                        </p:tav>
                                      </p:tavLst>
                                    </p:anim>
                                  </p:childTnLst>
                                </p:cTn>
                              </p:par>
                              <p:par>
                                <p:cTn id="19" presetID="53" presetClass="entr" presetSubtype="528" repeatCount="200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400" fill="hold"/>
                                        <p:tgtEl>
                                          <p:spTgt spid="18"/>
                                        </p:tgtEl>
                                        <p:attrNameLst>
                                          <p:attrName>ppt_w</p:attrName>
                                        </p:attrNameLst>
                                      </p:cBhvr>
                                      <p:tavLst>
                                        <p:tav tm="0">
                                          <p:val>
                                            <p:fltVal val="0"/>
                                          </p:val>
                                        </p:tav>
                                        <p:tav tm="100000">
                                          <p:val>
                                            <p:strVal val="#ppt_w"/>
                                          </p:val>
                                        </p:tav>
                                      </p:tavLst>
                                    </p:anim>
                                    <p:anim calcmode="lin" valueType="num">
                                      <p:cBhvr>
                                        <p:cTn id="22" dur="400" fill="hold"/>
                                        <p:tgtEl>
                                          <p:spTgt spid="18"/>
                                        </p:tgtEl>
                                        <p:attrNameLst>
                                          <p:attrName>ppt_h</p:attrName>
                                        </p:attrNameLst>
                                      </p:cBhvr>
                                      <p:tavLst>
                                        <p:tav tm="0">
                                          <p:val>
                                            <p:fltVal val="0"/>
                                          </p:val>
                                        </p:tav>
                                        <p:tav tm="100000">
                                          <p:val>
                                            <p:strVal val="#ppt_h"/>
                                          </p:val>
                                        </p:tav>
                                      </p:tavLst>
                                    </p:anim>
                                    <p:animEffect transition="in" filter="fade">
                                      <p:cBhvr>
                                        <p:cTn id="23" dur="400"/>
                                        <p:tgtEl>
                                          <p:spTgt spid="18"/>
                                        </p:tgtEl>
                                      </p:cBhvr>
                                    </p:animEffect>
                                    <p:anim calcmode="lin" valueType="num">
                                      <p:cBhvr>
                                        <p:cTn id="24" dur="400" fill="hold"/>
                                        <p:tgtEl>
                                          <p:spTgt spid="18"/>
                                        </p:tgtEl>
                                        <p:attrNameLst>
                                          <p:attrName>ppt_x</p:attrName>
                                        </p:attrNameLst>
                                      </p:cBhvr>
                                      <p:tavLst>
                                        <p:tav tm="0">
                                          <p:val>
                                            <p:fltVal val="0.5"/>
                                          </p:val>
                                        </p:tav>
                                        <p:tav tm="100000">
                                          <p:val>
                                            <p:strVal val="#ppt_x"/>
                                          </p:val>
                                        </p:tav>
                                      </p:tavLst>
                                    </p:anim>
                                    <p:anim calcmode="lin" valueType="num">
                                      <p:cBhvr>
                                        <p:cTn id="25" dur="400" fill="hold"/>
                                        <p:tgtEl>
                                          <p:spTgt spid="18"/>
                                        </p:tgtEl>
                                        <p:attrNameLst>
                                          <p:attrName>ppt_y</p:attrName>
                                        </p:attrNameLst>
                                      </p:cBhvr>
                                      <p:tavLst>
                                        <p:tav tm="0">
                                          <p:val>
                                            <p:fltVal val="0.5"/>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136226"/>
                                        </p:tgtEl>
                                        <p:attrNameLst>
                                          <p:attrName>style.visibility</p:attrName>
                                        </p:attrNameLst>
                                      </p:cBhvr>
                                      <p:to>
                                        <p:strVal val="visible"/>
                                      </p:to>
                                    </p:set>
                                    <p:animEffect transition="in" filter="wipe(left)">
                                      <p:cBhvr>
                                        <p:cTn id="28" dur="500"/>
                                        <p:tgtEl>
                                          <p:spTgt spid="13622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6228"/>
                                        </p:tgtEl>
                                        <p:attrNameLst>
                                          <p:attrName>style.visibility</p:attrName>
                                        </p:attrNameLst>
                                      </p:cBhvr>
                                      <p:to>
                                        <p:strVal val="visible"/>
                                      </p:to>
                                    </p:set>
                                    <p:animEffect transition="in" filter="wipe(left)">
                                      <p:cBhvr>
                                        <p:cTn id="31" dur="500"/>
                                        <p:tgtEl>
                                          <p:spTgt spid="136228"/>
                                        </p:tgtEl>
                                      </p:cBhvr>
                                    </p:animEffect>
                                  </p:childTnLst>
                                </p:cTn>
                              </p:par>
                            </p:childTnLst>
                          </p:cTn>
                        </p:par>
                        <p:par>
                          <p:cTn id="32" fill="hold">
                            <p:stCondLst>
                              <p:cond delay="500"/>
                            </p:stCondLst>
                            <p:childTnLst>
                              <p:par>
                                <p:cTn id="33" presetID="53" presetClass="entr" presetSubtype="528" repeatCount="200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400" fill="hold"/>
                                        <p:tgtEl>
                                          <p:spTgt spid="2"/>
                                        </p:tgtEl>
                                        <p:attrNameLst>
                                          <p:attrName>ppt_w</p:attrName>
                                        </p:attrNameLst>
                                      </p:cBhvr>
                                      <p:tavLst>
                                        <p:tav tm="0">
                                          <p:val>
                                            <p:fltVal val="0"/>
                                          </p:val>
                                        </p:tav>
                                        <p:tav tm="100000">
                                          <p:val>
                                            <p:strVal val="#ppt_w"/>
                                          </p:val>
                                        </p:tav>
                                      </p:tavLst>
                                    </p:anim>
                                    <p:anim calcmode="lin" valueType="num">
                                      <p:cBhvr>
                                        <p:cTn id="36" dur="400" fill="hold"/>
                                        <p:tgtEl>
                                          <p:spTgt spid="2"/>
                                        </p:tgtEl>
                                        <p:attrNameLst>
                                          <p:attrName>ppt_h</p:attrName>
                                        </p:attrNameLst>
                                      </p:cBhvr>
                                      <p:tavLst>
                                        <p:tav tm="0">
                                          <p:val>
                                            <p:fltVal val="0"/>
                                          </p:val>
                                        </p:tav>
                                        <p:tav tm="100000">
                                          <p:val>
                                            <p:strVal val="#ppt_h"/>
                                          </p:val>
                                        </p:tav>
                                      </p:tavLst>
                                    </p:anim>
                                    <p:animEffect transition="in" filter="fade">
                                      <p:cBhvr>
                                        <p:cTn id="37" dur="400"/>
                                        <p:tgtEl>
                                          <p:spTgt spid="2"/>
                                        </p:tgtEl>
                                      </p:cBhvr>
                                    </p:animEffect>
                                    <p:anim calcmode="lin" valueType="num">
                                      <p:cBhvr>
                                        <p:cTn id="38" dur="400" fill="hold"/>
                                        <p:tgtEl>
                                          <p:spTgt spid="2"/>
                                        </p:tgtEl>
                                        <p:attrNameLst>
                                          <p:attrName>ppt_x</p:attrName>
                                        </p:attrNameLst>
                                      </p:cBhvr>
                                      <p:tavLst>
                                        <p:tav tm="0">
                                          <p:val>
                                            <p:fltVal val="0.5"/>
                                          </p:val>
                                        </p:tav>
                                        <p:tav tm="100000">
                                          <p:val>
                                            <p:strVal val="#ppt_x"/>
                                          </p:val>
                                        </p:tav>
                                      </p:tavLst>
                                    </p:anim>
                                    <p:anim calcmode="lin" valueType="num">
                                      <p:cBhvr>
                                        <p:cTn id="39" dur="40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000"/>
                            </p:stCondLst>
                            <p:childTnLst>
                              <p:par>
                                <p:cTn id="41" presetID="53" presetClass="entr" presetSubtype="528" repeatCount="200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400" fill="hold"/>
                                        <p:tgtEl>
                                          <p:spTgt spid="3"/>
                                        </p:tgtEl>
                                        <p:attrNameLst>
                                          <p:attrName>ppt_w</p:attrName>
                                        </p:attrNameLst>
                                      </p:cBhvr>
                                      <p:tavLst>
                                        <p:tav tm="0">
                                          <p:val>
                                            <p:fltVal val="0"/>
                                          </p:val>
                                        </p:tav>
                                        <p:tav tm="100000">
                                          <p:val>
                                            <p:strVal val="#ppt_w"/>
                                          </p:val>
                                        </p:tav>
                                      </p:tavLst>
                                    </p:anim>
                                    <p:anim calcmode="lin" valueType="num">
                                      <p:cBhvr>
                                        <p:cTn id="44" dur="400" fill="hold"/>
                                        <p:tgtEl>
                                          <p:spTgt spid="3"/>
                                        </p:tgtEl>
                                        <p:attrNameLst>
                                          <p:attrName>ppt_h</p:attrName>
                                        </p:attrNameLst>
                                      </p:cBhvr>
                                      <p:tavLst>
                                        <p:tav tm="0">
                                          <p:val>
                                            <p:fltVal val="0"/>
                                          </p:val>
                                        </p:tav>
                                        <p:tav tm="100000">
                                          <p:val>
                                            <p:strVal val="#ppt_h"/>
                                          </p:val>
                                        </p:tav>
                                      </p:tavLst>
                                    </p:anim>
                                    <p:animEffect transition="in" filter="fade">
                                      <p:cBhvr>
                                        <p:cTn id="45" dur="400"/>
                                        <p:tgtEl>
                                          <p:spTgt spid="3"/>
                                        </p:tgtEl>
                                      </p:cBhvr>
                                    </p:animEffect>
                                    <p:anim calcmode="lin" valueType="num">
                                      <p:cBhvr>
                                        <p:cTn id="46" dur="400" fill="hold"/>
                                        <p:tgtEl>
                                          <p:spTgt spid="3"/>
                                        </p:tgtEl>
                                        <p:attrNameLst>
                                          <p:attrName>ppt_x</p:attrName>
                                        </p:attrNameLst>
                                      </p:cBhvr>
                                      <p:tavLst>
                                        <p:tav tm="0">
                                          <p:val>
                                            <p:fltVal val="0.5"/>
                                          </p:val>
                                        </p:tav>
                                        <p:tav tm="100000">
                                          <p:val>
                                            <p:strVal val="#ppt_x"/>
                                          </p:val>
                                        </p:tav>
                                      </p:tavLst>
                                    </p:anim>
                                    <p:anim calcmode="lin" valueType="num">
                                      <p:cBhvr>
                                        <p:cTn id="47" dur="4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1500"/>
                            </p:stCondLst>
                            <p:childTnLst>
                              <p:par>
                                <p:cTn id="49" presetID="53" presetClass="entr" presetSubtype="528" repeatCount="200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400" fill="hold"/>
                                        <p:tgtEl>
                                          <p:spTgt spid="4"/>
                                        </p:tgtEl>
                                        <p:attrNameLst>
                                          <p:attrName>ppt_w</p:attrName>
                                        </p:attrNameLst>
                                      </p:cBhvr>
                                      <p:tavLst>
                                        <p:tav tm="0">
                                          <p:val>
                                            <p:fltVal val="0"/>
                                          </p:val>
                                        </p:tav>
                                        <p:tav tm="100000">
                                          <p:val>
                                            <p:strVal val="#ppt_w"/>
                                          </p:val>
                                        </p:tav>
                                      </p:tavLst>
                                    </p:anim>
                                    <p:anim calcmode="lin" valueType="num">
                                      <p:cBhvr>
                                        <p:cTn id="52" dur="400" fill="hold"/>
                                        <p:tgtEl>
                                          <p:spTgt spid="4"/>
                                        </p:tgtEl>
                                        <p:attrNameLst>
                                          <p:attrName>ppt_h</p:attrName>
                                        </p:attrNameLst>
                                      </p:cBhvr>
                                      <p:tavLst>
                                        <p:tav tm="0">
                                          <p:val>
                                            <p:fltVal val="0"/>
                                          </p:val>
                                        </p:tav>
                                        <p:tav tm="100000">
                                          <p:val>
                                            <p:strVal val="#ppt_h"/>
                                          </p:val>
                                        </p:tav>
                                      </p:tavLst>
                                    </p:anim>
                                    <p:animEffect transition="in" filter="fade">
                                      <p:cBhvr>
                                        <p:cTn id="53" dur="400"/>
                                        <p:tgtEl>
                                          <p:spTgt spid="4"/>
                                        </p:tgtEl>
                                      </p:cBhvr>
                                    </p:animEffect>
                                    <p:anim calcmode="lin" valueType="num">
                                      <p:cBhvr>
                                        <p:cTn id="54" dur="400" fill="hold"/>
                                        <p:tgtEl>
                                          <p:spTgt spid="4"/>
                                        </p:tgtEl>
                                        <p:attrNameLst>
                                          <p:attrName>ppt_x</p:attrName>
                                        </p:attrNameLst>
                                      </p:cBhvr>
                                      <p:tavLst>
                                        <p:tav tm="0">
                                          <p:val>
                                            <p:fltVal val="0.5"/>
                                          </p:val>
                                        </p:tav>
                                        <p:tav tm="100000">
                                          <p:val>
                                            <p:strVal val="#ppt_x"/>
                                          </p:val>
                                        </p:tav>
                                      </p:tavLst>
                                    </p:anim>
                                    <p:anim calcmode="lin" valueType="num">
                                      <p:cBhvr>
                                        <p:cTn id="55" dur="4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6226" grpId="0"/>
      <p:bldP spid="136228" grpId="0"/>
      <p:bldP spid="18"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noFill/>
          <a:ln>
            <a:miter lim="800000"/>
          </a:ln>
        </p:spPr>
        <p:txBody>
          <a:bodyPr vert="horz" wrap="square" lIns="91440" tIns="45720" rIns="91440" bIns="45720" numCol="1" anchor="t" anchorCtr="0" compatLnSpc="1"/>
          <a:lstStyle/>
          <a:p>
            <a:r>
              <a:rPr lang="zh-CN" altLang="en-US" cap="none" smtClean="0">
                <a:ln>
                  <a:noFill/>
                </a:ln>
                <a:solidFill>
                  <a:schemeClr val="bg2"/>
                </a:solidFill>
              </a:rPr>
              <a:t>钙的食物来源</a:t>
            </a:r>
            <a:endParaRPr lang="zh-CN" altLang="en-US" cap="none" smtClean="0">
              <a:ln>
                <a:noFill/>
              </a:ln>
              <a:solidFill>
                <a:schemeClr val="bg2"/>
              </a:solidFill>
            </a:endParaRPr>
          </a:p>
        </p:txBody>
      </p:sp>
      <p:sp>
        <p:nvSpPr>
          <p:cNvPr id="140291" name="Rectangle 3"/>
          <p:cNvSpPr>
            <a:spLocks noGrp="1" noChangeArrowheads="1"/>
          </p:cNvSpPr>
          <p:nvPr>
            <p:ph type="body" idx="1"/>
          </p:nvPr>
        </p:nvSpPr>
        <p:spPr bwMode="auto">
          <a:noFill/>
          <a:ln>
            <a:miter lim="800000"/>
          </a:ln>
        </p:spPr>
        <p:txBody>
          <a:bodyPr vert="horz" wrap="square" lIns="91440" tIns="45720" rIns="91440" bIns="45720" numCol="1" anchor="t" anchorCtr="0" compatLnSpc="1"/>
          <a:lstStyle/>
          <a:p>
            <a:endParaRPr lang="zh-CN" altLang="en-US" smtClean="0"/>
          </a:p>
        </p:txBody>
      </p:sp>
      <p:pic>
        <p:nvPicPr>
          <p:cNvPr id="140292" name="Picture 19" descr="ece3244f-ba27-4120-8b24-630bf3e6cf2b"/>
          <p:cNvPicPr>
            <a:picLocks noChangeAspect="1" noChangeArrowheads="1"/>
          </p:cNvPicPr>
          <p:nvPr/>
        </p:nvPicPr>
        <p:blipFill>
          <a:blip r:embed="rId1"/>
          <a:srcRect/>
          <a:stretch>
            <a:fillRect/>
          </a:stretch>
        </p:blipFill>
        <p:spPr bwMode="auto">
          <a:xfrm>
            <a:off x="6435725" y="1403350"/>
            <a:ext cx="2951163" cy="2730500"/>
          </a:xfrm>
          <a:prstGeom prst="rect">
            <a:avLst/>
          </a:prstGeom>
          <a:noFill/>
          <a:ln w="9525">
            <a:noFill/>
            <a:miter lim="800000"/>
            <a:headEnd/>
            <a:tailEnd/>
          </a:ln>
        </p:spPr>
      </p:pic>
      <p:pic>
        <p:nvPicPr>
          <p:cNvPr id="140293" name="Picture 23" descr="1S1305625-1"/>
          <p:cNvPicPr>
            <a:picLocks noChangeAspect="1" noChangeArrowheads="1"/>
          </p:cNvPicPr>
          <p:nvPr/>
        </p:nvPicPr>
        <p:blipFill>
          <a:blip r:embed="rId2"/>
          <a:srcRect/>
          <a:stretch>
            <a:fillRect/>
          </a:stretch>
        </p:blipFill>
        <p:spPr bwMode="auto">
          <a:xfrm>
            <a:off x="6384925" y="4057650"/>
            <a:ext cx="3001963" cy="2400300"/>
          </a:xfrm>
          <a:prstGeom prst="rect">
            <a:avLst/>
          </a:prstGeom>
          <a:noFill/>
          <a:ln w="9525">
            <a:noFill/>
            <a:miter lim="800000"/>
            <a:headEnd/>
            <a:tailEnd/>
          </a:ln>
        </p:spPr>
      </p:pic>
      <p:pic>
        <p:nvPicPr>
          <p:cNvPr id="140294" name="Picture 29" descr="bff642f8d5a16049-d4f6d6b299009b3a-dde1bb62208c658080e6fc959c9bdeb4"/>
          <p:cNvPicPr>
            <a:picLocks noChangeAspect="1" noChangeArrowheads="1"/>
          </p:cNvPicPr>
          <p:nvPr/>
        </p:nvPicPr>
        <p:blipFill>
          <a:blip r:embed="rId3"/>
          <a:srcRect/>
          <a:stretch>
            <a:fillRect/>
          </a:stretch>
        </p:blipFill>
        <p:spPr bwMode="auto">
          <a:xfrm>
            <a:off x="3506788" y="3935413"/>
            <a:ext cx="2928937" cy="2522537"/>
          </a:xfrm>
          <a:prstGeom prst="rect">
            <a:avLst/>
          </a:prstGeom>
          <a:noFill/>
          <a:ln w="9525">
            <a:noFill/>
            <a:miter lim="800000"/>
            <a:headEnd/>
            <a:tailEnd/>
          </a:ln>
        </p:spPr>
      </p:pic>
      <p:pic>
        <p:nvPicPr>
          <p:cNvPr id="140295" name="Picture 31" descr="001aa01108781081f6db5d"/>
          <p:cNvPicPr>
            <a:picLocks noChangeAspect="1" noChangeArrowheads="1"/>
          </p:cNvPicPr>
          <p:nvPr/>
        </p:nvPicPr>
        <p:blipFill>
          <a:blip r:embed="rId4"/>
          <a:srcRect/>
          <a:stretch>
            <a:fillRect/>
          </a:stretch>
        </p:blipFill>
        <p:spPr bwMode="auto">
          <a:xfrm>
            <a:off x="3529013" y="1414463"/>
            <a:ext cx="2897187" cy="2643187"/>
          </a:xfrm>
          <a:prstGeom prst="rect">
            <a:avLst/>
          </a:prstGeom>
          <a:noFill/>
          <a:ln w="9525">
            <a:noFill/>
            <a:miter lim="800000"/>
            <a:headEnd/>
            <a:tailEnd/>
          </a:ln>
        </p:spPr>
      </p:pic>
      <p:pic>
        <p:nvPicPr>
          <p:cNvPr id="140296" name="Picture 33" descr="hs54cg"/>
          <p:cNvPicPr>
            <a:picLocks noChangeAspect="1" noChangeArrowheads="1"/>
          </p:cNvPicPr>
          <p:nvPr/>
        </p:nvPicPr>
        <p:blipFill>
          <a:blip r:embed="rId5"/>
          <a:srcRect/>
          <a:stretch>
            <a:fillRect/>
          </a:stretch>
        </p:blipFill>
        <p:spPr bwMode="auto">
          <a:xfrm>
            <a:off x="663575" y="1500188"/>
            <a:ext cx="2954338" cy="2511425"/>
          </a:xfrm>
          <a:prstGeom prst="rect">
            <a:avLst/>
          </a:prstGeom>
          <a:noFill/>
          <a:ln w="9525">
            <a:noFill/>
            <a:miter lim="800000"/>
            <a:headEnd/>
            <a:tailEnd/>
          </a:ln>
        </p:spPr>
      </p:pic>
      <p:pic>
        <p:nvPicPr>
          <p:cNvPr id="140297" name="Picture 35" descr="24-141104113123"/>
          <p:cNvPicPr>
            <a:picLocks noChangeAspect="1" noChangeArrowheads="1"/>
          </p:cNvPicPr>
          <p:nvPr/>
        </p:nvPicPr>
        <p:blipFill>
          <a:blip r:embed="rId6"/>
          <a:srcRect/>
          <a:stretch>
            <a:fillRect/>
          </a:stretch>
        </p:blipFill>
        <p:spPr bwMode="auto">
          <a:xfrm>
            <a:off x="647700" y="4035425"/>
            <a:ext cx="3001963" cy="24225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bwMode="auto">
          <a:noFill/>
          <a:ln>
            <a:miter lim="800000"/>
          </a:ln>
        </p:spPr>
        <p:txBody>
          <a:bodyPr vert="horz" wrap="square" lIns="91440" tIns="45720" rIns="91440" bIns="45720" numCol="1" anchor="t" anchorCtr="0" compatLnSpc="1"/>
          <a:lstStyle/>
          <a:p>
            <a:r>
              <a:rPr lang="zh-CN" altLang="en-US" cap="none" smtClean="0">
                <a:ln>
                  <a:noFill/>
                </a:ln>
                <a:solidFill>
                  <a:schemeClr val="bg2"/>
                </a:solidFill>
              </a:rPr>
              <a:t>铁的食物来源</a:t>
            </a:r>
            <a:endParaRPr lang="zh-CN" altLang="en-US" cap="none" smtClean="0">
              <a:ln>
                <a:noFill/>
              </a:ln>
              <a:solidFill>
                <a:schemeClr val="bg2"/>
              </a:solidFill>
            </a:endParaRPr>
          </a:p>
        </p:txBody>
      </p:sp>
      <p:sp>
        <p:nvSpPr>
          <p:cNvPr id="141315" name="Rectangle 3"/>
          <p:cNvSpPr>
            <a:spLocks noGrp="1" noChangeArrowheads="1"/>
          </p:cNvSpPr>
          <p:nvPr>
            <p:ph type="body" idx="1"/>
          </p:nvPr>
        </p:nvSpPr>
        <p:spPr bwMode="auto">
          <a:noFill/>
          <a:ln>
            <a:miter lim="800000"/>
          </a:ln>
        </p:spPr>
        <p:txBody>
          <a:bodyPr vert="horz" wrap="square" lIns="91440" tIns="45720" rIns="91440" bIns="45720" numCol="1" anchor="t" anchorCtr="0" compatLnSpc="1"/>
          <a:lstStyle/>
          <a:p>
            <a:endParaRPr lang="zh-CN" altLang="en-US" smtClean="0"/>
          </a:p>
        </p:txBody>
      </p:sp>
      <p:pic>
        <p:nvPicPr>
          <p:cNvPr id="141316" name="Picture 15" descr="2006121116244183373">
            <a:hlinkClick r:id="rId1"/>
          </p:cNvPr>
          <p:cNvPicPr>
            <a:picLocks noChangeAspect="1" noChangeArrowheads="1"/>
          </p:cNvPicPr>
          <p:nvPr/>
        </p:nvPicPr>
        <p:blipFill>
          <a:blip r:embed="rId2"/>
          <a:srcRect/>
          <a:stretch>
            <a:fillRect/>
          </a:stretch>
        </p:blipFill>
        <p:spPr bwMode="auto">
          <a:xfrm>
            <a:off x="711200" y="1333500"/>
            <a:ext cx="2967038" cy="2120900"/>
          </a:xfrm>
          <a:prstGeom prst="rect">
            <a:avLst/>
          </a:prstGeom>
          <a:noFill/>
          <a:ln w="9525">
            <a:noFill/>
            <a:miter lim="800000"/>
            <a:headEnd/>
            <a:tailEnd/>
          </a:ln>
        </p:spPr>
      </p:pic>
      <p:pic>
        <p:nvPicPr>
          <p:cNvPr id="141317" name="Picture 16" descr="200672023436372">
            <a:hlinkClick r:id="rId3"/>
          </p:cNvPr>
          <p:cNvPicPr>
            <a:picLocks noChangeAspect="1" noChangeArrowheads="1"/>
          </p:cNvPicPr>
          <p:nvPr/>
        </p:nvPicPr>
        <p:blipFill>
          <a:blip r:embed="rId4"/>
          <a:srcRect/>
          <a:stretch>
            <a:fillRect/>
          </a:stretch>
        </p:blipFill>
        <p:spPr bwMode="auto">
          <a:xfrm>
            <a:off x="3622675" y="1296988"/>
            <a:ext cx="3062288" cy="2243137"/>
          </a:xfrm>
          <a:prstGeom prst="rect">
            <a:avLst/>
          </a:prstGeom>
          <a:noFill/>
          <a:ln w="9525">
            <a:noFill/>
            <a:miter lim="800000"/>
            <a:headEnd/>
            <a:tailEnd/>
          </a:ln>
        </p:spPr>
      </p:pic>
      <p:pic>
        <p:nvPicPr>
          <p:cNvPr id="141318" name="Picture 21" descr="6_2"/>
          <p:cNvPicPr>
            <a:picLocks noChangeAspect="1" noChangeArrowheads="1"/>
          </p:cNvPicPr>
          <p:nvPr/>
        </p:nvPicPr>
        <p:blipFill>
          <a:blip r:embed="rId5"/>
          <a:srcRect/>
          <a:stretch>
            <a:fillRect/>
          </a:stretch>
        </p:blipFill>
        <p:spPr bwMode="auto">
          <a:xfrm>
            <a:off x="3544888" y="3522663"/>
            <a:ext cx="5827712" cy="2935287"/>
          </a:xfrm>
          <a:prstGeom prst="rect">
            <a:avLst/>
          </a:prstGeom>
          <a:noFill/>
          <a:ln w="9525">
            <a:noFill/>
            <a:miter lim="800000"/>
            <a:headEnd/>
            <a:tailEnd/>
          </a:ln>
        </p:spPr>
      </p:pic>
      <p:pic>
        <p:nvPicPr>
          <p:cNvPr id="141319" name="Picture 27" descr="1426576255846"/>
          <p:cNvPicPr>
            <a:picLocks noChangeAspect="1" noChangeArrowheads="1"/>
          </p:cNvPicPr>
          <p:nvPr/>
        </p:nvPicPr>
        <p:blipFill>
          <a:blip r:embed="rId6"/>
          <a:srcRect/>
          <a:stretch>
            <a:fillRect/>
          </a:stretch>
        </p:blipFill>
        <p:spPr bwMode="auto">
          <a:xfrm>
            <a:off x="6708775" y="1252538"/>
            <a:ext cx="2663825" cy="2305050"/>
          </a:xfrm>
          <a:prstGeom prst="rect">
            <a:avLst/>
          </a:prstGeom>
          <a:noFill/>
          <a:ln w="9525">
            <a:noFill/>
            <a:miter lim="800000"/>
            <a:headEnd/>
            <a:tailEnd/>
          </a:ln>
        </p:spPr>
      </p:pic>
      <p:pic>
        <p:nvPicPr>
          <p:cNvPr id="141320" name="Picture 29" descr="15_101015114820_1"/>
          <p:cNvPicPr>
            <a:picLocks noChangeAspect="1" noChangeArrowheads="1"/>
          </p:cNvPicPr>
          <p:nvPr/>
        </p:nvPicPr>
        <p:blipFill>
          <a:blip r:embed="rId7"/>
          <a:srcRect/>
          <a:stretch>
            <a:fillRect/>
          </a:stretch>
        </p:blipFill>
        <p:spPr bwMode="auto">
          <a:xfrm>
            <a:off x="673100" y="3459163"/>
            <a:ext cx="2917825" cy="2998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1316"/>
                                        </p:tgtEl>
                                        <p:attrNameLst>
                                          <p:attrName>style.visibility</p:attrName>
                                        </p:attrNameLst>
                                      </p:cBhvr>
                                      <p:to>
                                        <p:strVal val="visible"/>
                                      </p:to>
                                    </p:set>
                                    <p:anim calcmode="lin" valueType="num">
                                      <p:cBhvr additive="base">
                                        <p:cTn id="7" dur="500" fill="hold"/>
                                        <p:tgtEl>
                                          <p:spTgt spid="141316"/>
                                        </p:tgtEl>
                                        <p:attrNameLst>
                                          <p:attrName>ppt_x</p:attrName>
                                        </p:attrNameLst>
                                      </p:cBhvr>
                                      <p:tavLst>
                                        <p:tav tm="0">
                                          <p:val>
                                            <p:strVal val="0-#ppt_w/2"/>
                                          </p:val>
                                        </p:tav>
                                        <p:tav tm="100000">
                                          <p:val>
                                            <p:strVal val="#ppt_x"/>
                                          </p:val>
                                        </p:tav>
                                      </p:tavLst>
                                    </p:anim>
                                    <p:anim calcmode="lin" valueType="num">
                                      <p:cBhvr additive="base">
                                        <p:cTn id="8" dur="500" fill="hold"/>
                                        <p:tgtEl>
                                          <p:spTgt spid="1413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1317"/>
                                        </p:tgtEl>
                                        <p:attrNameLst>
                                          <p:attrName>style.visibility</p:attrName>
                                        </p:attrNameLst>
                                      </p:cBhvr>
                                      <p:to>
                                        <p:strVal val="visible"/>
                                      </p:to>
                                    </p:set>
                                    <p:anim calcmode="lin" valueType="num">
                                      <p:cBhvr additive="base">
                                        <p:cTn id="13" dur="500" fill="hold"/>
                                        <p:tgtEl>
                                          <p:spTgt spid="141317"/>
                                        </p:tgtEl>
                                        <p:attrNameLst>
                                          <p:attrName>ppt_x</p:attrName>
                                        </p:attrNameLst>
                                      </p:cBhvr>
                                      <p:tavLst>
                                        <p:tav tm="0">
                                          <p:val>
                                            <p:strVal val="0-#ppt_w/2"/>
                                          </p:val>
                                        </p:tav>
                                        <p:tav tm="100000">
                                          <p:val>
                                            <p:strVal val="#ppt_x"/>
                                          </p:val>
                                        </p:tav>
                                      </p:tavLst>
                                    </p:anim>
                                    <p:anim calcmode="lin" valueType="num">
                                      <p:cBhvr additive="base">
                                        <p:cTn id="14" dur="500" fill="hold"/>
                                        <p:tgtEl>
                                          <p:spTgt spid="1413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bwMode="auto">
          <a:noFill/>
          <a:ln>
            <a:miter lim="800000"/>
          </a:ln>
        </p:spPr>
        <p:txBody>
          <a:bodyPr vert="horz" wrap="square" lIns="91440" tIns="45720" rIns="91440" bIns="45720" numCol="1" anchor="t" anchorCtr="0" compatLnSpc="1"/>
          <a:lstStyle/>
          <a:p>
            <a:r>
              <a:rPr lang="zh-CN" altLang="en-US" cap="none" smtClean="0">
                <a:ln>
                  <a:noFill/>
                </a:ln>
                <a:solidFill>
                  <a:schemeClr val="bg2"/>
                </a:solidFill>
              </a:rPr>
              <a:t>锌的食物来源</a:t>
            </a:r>
            <a:endParaRPr lang="zh-CN" altLang="en-US" cap="none" smtClean="0">
              <a:ln>
                <a:noFill/>
              </a:ln>
              <a:solidFill>
                <a:schemeClr val="bg2"/>
              </a:solidFill>
            </a:endParaRPr>
          </a:p>
        </p:txBody>
      </p:sp>
      <p:sp>
        <p:nvSpPr>
          <p:cNvPr id="142339" name="Rectangle 3"/>
          <p:cNvSpPr>
            <a:spLocks noGrp="1" noChangeArrowheads="1"/>
          </p:cNvSpPr>
          <p:nvPr>
            <p:ph type="body" idx="1"/>
          </p:nvPr>
        </p:nvSpPr>
        <p:spPr bwMode="auto">
          <a:noFill/>
          <a:ln>
            <a:miter lim="800000"/>
          </a:ln>
        </p:spPr>
        <p:txBody>
          <a:bodyPr vert="horz" wrap="square" lIns="91440" tIns="45720" rIns="91440" bIns="45720" numCol="1" anchor="t" anchorCtr="0" compatLnSpc="1"/>
          <a:lstStyle/>
          <a:p>
            <a:endParaRPr lang="zh-CN" altLang="en-US" smtClean="0"/>
          </a:p>
        </p:txBody>
      </p:sp>
      <p:pic>
        <p:nvPicPr>
          <p:cNvPr id="142340" name="Picture 20" descr="6f4d44a257f8ad76-76a62c46da54525f-19a5b6df36d8c0473ff88da3fadce880"/>
          <p:cNvPicPr>
            <a:picLocks noChangeAspect="1" noChangeArrowheads="1"/>
          </p:cNvPicPr>
          <p:nvPr/>
        </p:nvPicPr>
        <p:blipFill>
          <a:blip r:embed="rId1"/>
          <a:srcRect/>
          <a:stretch>
            <a:fillRect/>
          </a:stretch>
        </p:blipFill>
        <p:spPr bwMode="auto">
          <a:xfrm>
            <a:off x="3652838" y="1501775"/>
            <a:ext cx="2719387" cy="2292350"/>
          </a:xfrm>
          <a:prstGeom prst="rect">
            <a:avLst/>
          </a:prstGeom>
          <a:noFill/>
          <a:ln w="9525">
            <a:noFill/>
            <a:miter lim="800000"/>
            <a:headEnd/>
            <a:tailEnd/>
          </a:ln>
        </p:spPr>
      </p:pic>
      <p:pic>
        <p:nvPicPr>
          <p:cNvPr id="142341" name="Picture 22" descr="proxy?url=aHR0cDovL2ZpbGUudml2aWprLmNvbS91cGxvYWRmaWxlLzIwMTMvMTAxNC8yMDEzMTAxNDA0NTIyMjg2Ni5qcGc=&amp;md5=a28e9543cbf99083cab0406e2ce6f837"/>
          <p:cNvPicPr>
            <a:picLocks noChangeAspect="1" noChangeArrowheads="1"/>
          </p:cNvPicPr>
          <p:nvPr/>
        </p:nvPicPr>
        <p:blipFill>
          <a:blip r:embed="rId2"/>
          <a:srcRect/>
          <a:stretch>
            <a:fillRect/>
          </a:stretch>
        </p:blipFill>
        <p:spPr bwMode="auto">
          <a:xfrm>
            <a:off x="6396038" y="1514475"/>
            <a:ext cx="2876550" cy="2305050"/>
          </a:xfrm>
          <a:prstGeom prst="rect">
            <a:avLst/>
          </a:prstGeom>
          <a:noFill/>
          <a:ln w="9525">
            <a:noFill/>
            <a:miter lim="800000"/>
            <a:headEnd/>
            <a:tailEnd/>
          </a:ln>
        </p:spPr>
      </p:pic>
      <p:pic>
        <p:nvPicPr>
          <p:cNvPr id="142342" name="Picture 24" descr="gf04919kcgqp"/>
          <p:cNvPicPr>
            <a:picLocks noChangeAspect="1" noChangeArrowheads="1"/>
          </p:cNvPicPr>
          <p:nvPr/>
        </p:nvPicPr>
        <p:blipFill>
          <a:blip r:embed="rId3"/>
          <a:srcRect/>
          <a:stretch>
            <a:fillRect/>
          </a:stretch>
        </p:blipFill>
        <p:spPr bwMode="auto">
          <a:xfrm>
            <a:off x="3614738" y="3841750"/>
            <a:ext cx="2820987" cy="2659063"/>
          </a:xfrm>
          <a:prstGeom prst="rect">
            <a:avLst/>
          </a:prstGeom>
          <a:noFill/>
          <a:ln w="9525">
            <a:noFill/>
            <a:miter lim="800000"/>
            <a:headEnd/>
            <a:tailEnd/>
          </a:ln>
        </p:spPr>
      </p:pic>
      <p:pic>
        <p:nvPicPr>
          <p:cNvPr id="142343" name="Picture 26" descr="OT20121104165654653"/>
          <p:cNvPicPr>
            <a:picLocks noChangeAspect="1" noChangeArrowheads="1"/>
          </p:cNvPicPr>
          <p:nvPr/>
        </p:nvPicPr>
        <p:blipFill>
          <a:blip r:embed="rId4"/>
          <a:srcRect/>
          <a:stretch>
            <a:fillRect/>
          </a:stretch>
        </p:blipFill>
        <p:spPr bwMode="auto">
          <a:xfrm>
            <a:off x="6396038" y="3817938"/>
            <a:ext cx="2876550" cy="2682875"/>
          </a:xfrm>
          <a:prstGeom prst="rect">
            <a:avLst/>
          </a:prstGeom>
          <a:noFill/>
          <a:ln w="9525">
            <a:noFill/>
            <a:miter lim="800000"/>
            <a:headEnd/>
            <a:tailEnd/>
          </a:ln>
        </p:spPr>
      </p:pic>
      <p:pic>
        <p:nvPicPr>
          <p:cNvPr id="142344" name="Picture 28" descr="20070328092358485"/>
          <p:cNvPicPr>
            <a:picLocks noChangeAspect="1" noChangeArrowheads="1"/>
          </p:cNvPicPr>
          <p:nvPr/>
        </p:nvPicPr>
        <p:blipFill>
          <a:blip r:embed="rId5"/>
          <a:srcRect/>
          <a:stretch>
            <a:fillRect/>
          </a:stretch>
        </p:blipFill>
        <p:spPr bwMode="auto">
          <a:xfrm>
            <a:off x="546100" y="1490663"/>
            <a:ext cx="3167063" cy="2305050"/>
          </a:xfrm>
          <a:prstGeom prst="rect">
            <a:avLst/>
          </a:prstGeom>
          <a:noFill/>
          <a:ln w="9525">
            <a:noFill/>
            <a:miter lim="800000"/>
            <a:headEnd/>
            <a:tailEnd/>
          </a:ln>
        </p:spPr>
      </p:pic>
      <p:pic>
        <p:nvPicPr>
          <p:cNvPr id="142345" name="Picture 30" descr="20101202043841820348"/>
          <p:cNvPicPr>
            <a:picLocks noChangeAspect="1" noChangeArrowheads="1"/>
          </p:cNvPicPr>
          <p:nvPr/>
        </p:nvPicPr>
        <p:blipFill>
          <a:blip r:embed="rId6"/>
          <a:srcRect/>
          <a:stretch>
            <a:fillRect/>
          </a:stretch>
        </p:blipFill>
        <p:spPr bwMode="auto">
          <a:xfrm>
            <a:off x="527050" y="3825875"/>
            <a:ext cx="3148013" cy="26749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noFill/>
          <a:ln>
            <a:miter lim="800000"/>
          </a:ln>
        </p:spPr>
        <p:txBody>
          <a:bodyPr vert="horz" wrap="square" lIns="91440" tIns="45720" rIns="91440" bIns="45720" numCol="1" anchor="t" anchorCtr="0" compatLnSpc="1"/>
          <a:lstStyle/>
          <a:p>
            <a:r>
              <a:rPr lang="zh-CN" altLang="en-US" cap="none" smtClean="0">
                <a:ln>
                  <a:noFill/>
                </a:ln>
                <a:solidFill>
                  <a:schemeClr val="bg2"/>
                </a:solidFill>
              </a:rPr>
              <a:t>碘的食物来源</a:t>
            </a:r>
            <a:endParaRPr lang="zh-CN" altLang="en-US" cap="none" smtClean="0">
              <a:ln>
                <a:noFill/>
              </a:ln>
              <a:solidFill>
                <a:schemeClr val="bg2"/>
              </a:solidFill>
            </a:endParaRPr>
          </a:p>
        </p:txBody>
      </p:sp>
      <p:sp>
        <p:nvSpPr>
          <p:cNvPr id="143363" name="Rectangle 3"/>
          <p:cNvSpPr>
            <a:spLocks noGrp="1" noChangeArrowheads="1"/>
          </p:cNvSpPr>
          <p:nvPr>
            <p:ph type="body" idx="1"/>
          </p:nvPr>
        </p:nvSpPr>
        <p:spPr bwMode="auto">
          <a:noFill/>
          <a:ln>
            <a:miter lim="800000"/>
          </a:ln>
        </p:spPr>
        <p:txBody>
          <a:bodyPr vert="horz" wrap="square" lIns="91440" tIns="45720" rIns="91440" bIns="45720" numCol="1" anchor="t" anchorCtr="0" compatLnSpc="1"/>
          <a:lstStyle/>
          <a:p>
            <a:endParaRPr lang="zh-CN" altLang="en-US" smtClean="0"/>
          </a:p>
        </p:txBody>
      </p:sp>
      <p:pic>
        <p:nvPicPr>
          <p:cNvPr id="143364" name="Picture 23" descr="jkjy_13759554044974"/>
          <p:cNvPicPr>
            <a:picLocks noChangeAspect="1" noChangeArrowheads="1"/>
          </p:cNvPicPr>
          <p:nvPr/>
        </p:nvPicPr>
        <p:blipFill>
          <a:blip r:embed="rId1"/>
          <a:srcRect/>
          <a:stretch>
            <a:fillRect/>
          </a:stretch>
        </p:blipFill>
        <p:spPr bwMode="auto">
          <a:xfrm>
            <a:off x="5991225" y="1538288"/>
            <a:ext cx="3324225" cy="2640012"/>
          </a:xfrm>
          <a:prstGeom prst="rect">
            <a:avLst/>
          </a:prstGeom>
          <a:noFill/>
          <a:ln w="9525">
            <a:noFill/>
            <a:miter lim="800000"/>
            <a:headEnd/>
            <a:tailEnd/>
          </a:ln>
        </p:spPr>
      </p:pic>
      <p:pic>
        <p:nvPicPr>
          <p:cNvPr id="143365" name="Picture 25" descr="2011103154197829"/>
          <p:cNvPicPr>
            <a:picLocks noChangeAspect="1" noChangeArrowheads="1"/>
          </p:cNvPicPr>
          <p:nvPr/>
        </p:nvPicPr>
        <p:blipFill>
          <a:blip r:embed="rId2"/>
          <a:srcRect/>
          <a:stretch>
            <a:fillRect/>
          </a:stretch>
        </p:blipFill>
        <p:spPr bwMode="auto">
          <a:xfrm>
            <a:off x="466725" y="4057650"/>
            <a:ext cx="2962275" cy="2328863"/>
          </a:xfrm>
          <a:prstGeom prst="rect">
            <a:avLst/>
          </a:prstGeom>
          <a:noFill/>
          <a:ln w="9525">
            <a:noFill/>
            <a:miter lim="800000"/>
            <a:headEnd/>
            <a:tailEnd/>
          </a:ln>
        </p:spPr>
      </p:pic>
      <p:pic>
        <p:nvPicPr>
          <p:cNvPr id="143366" name="Picture 27" descr="4b69cfea0988b3b1-66e854b7331aea1f-1c7a4216eef6b82597713630b0be469c">
            <a:hlinkClick r:id="rId3"/>
          </p:cNvPr>
          <p:cNvPicPr>
            <a:picLocks noChangeAspect="1" noChangeArrowheads="1"/>
          </p:cNvPicPr>
          <p:nvPr/>
        </p:nvPicPr>
        <p:blipFill>
          <a:blip r:embed="rId4"/>
          <a:srcRect/>
          <a:stretch>
            <a:fillRect/>
          </a:stretch>
        </p:blipFill>
        <p:spPr bwMode="auto">
          <a:xfrm>
            <a:off x="3205163" y="4083050"/>
            <a:ext cx="3135312" cy="2303463"/>
          </a:xfrm>
          <a:prstGeom prst="rect">
            <a:avLst/>
          </a:prstGeom>
          <a:noFill/>
          <a:ln w="9525">
            <a:noFill/>
            <a:miter lim="800000"/>
            <a:headEnd/>
            <a:tailEnd/>
          </a:ln>
        </p:spPr>
      </p:pic>
      <p:pic>
        <p:nvPicPr>
          <p:cNvPr id="143367" name="Picture 29" descr="4e37273920f557cf-0f2dfafed71db700-3ea23e995523aab65a8f63612b7fbd43"/>
          <p:cNvPicPr>
            <a:picLocks noChangeAspect="1" noChangeArrowheads="1"/>
          </p:cNvPicPr>
          <p:nvPr/>
        </p:nvPicPr>
        <p:blipFill>
          <a:blip r:embed="rId5"/>
          <a:srcRect/>
          <a:stretch>
            <a:fillRect/>
          </a:stretch>
        </p:blipFill>
        <p:spPr bwMode="auto">
          <a:xfrm>
            <a:off x="6297613" y="4081463"/>
            <a:ext cx="3017837" cy="2305050"/>
          </a:xfrm>
          <a:prstGeom prst="rect">
            <a:avLst/>
          </a:prstGeom>
          <a:noFill/>
          <a:ln w="9525">
            <a:noFill/>
            <a:miter lim="800000"/>
            <a:headEnd/>
            <a:tailEnd/>
          </a:ln>
        </p:spPr>
      </p:pic>
      <p:pic>
        <p:nvPicPr>
          <p:cNvPr id="143368" name="Picture 31" descr="dab70aac2444bbb6-f22819d5b8bd5c78-0d63b7a8905e78eed2e72991f507804b">
            <a:hlinkClick r:id="rId6"/>
          </p:cNvPr>
          <p:cNvPicPr>
            <a:picLocks noChangeAspect="1" noChangeArrowheads="1"/>
          </p:cNvPicPr>
          <p:nvPr/>
        </p:nvPicPr>
        <p:blipFill>
          <a:blip r:embed="rId7"/>
          <a:srcRect/>
          <a:stretch>
            <a:fillRect/>
          </a:stretch>
        </p:blipFill>
        <p:spPr bwMode="auto">
          <a:xfrm>
            <a:off x="574675" y="1568450"/>
            <a:ext cx="2689225" cy="2508250"/>
          </a:xfrm>
          <a:prstGeom prst="rect">
            <a:avLst/>
          </a:prstGeom>
          <a:noFill/>
          <a:ln w="9525">
            <a:noFill/>
            <a:miter lim="800000"/>
            <a:headEnd/>
            <a:tailEnd/>
          </a:ln>
        </p:spPr>
      </p:pic>
      <p:pic>
        <p:nvPicPr>
          <p:cNvPr id="143369" name="Picture 33" descr="20110316082155737054"/>
          <p:cNvPicPr>
            <a:picLocks noChangeAspect="1" noChangeArrowheads="1"/>
          </p:cNvPicPr>
          <p:nvPr/>
        </p:nvPicPr>
        <p:blipFill>
          <a:blip r:embed="rId8"/>
          <a:srcRect/>
          <a:stretch>
            <a:fillRect/>
          </a:stretch>
        </p:blipFill>
        <p:spPr bwMode="auto">
          <a:xfrm>
            <a:off x="3117850" y="1527175"/>
            <a:ext cx="3159125" cy="25828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38246"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38247" name="组合 66"/>
          <p:cNvGrpSpPr/>
          <p:nvPr/>
        </p:nvGrpSpPr>
        <p:grpSpPr bwMode="auto">
          <a:xfrm>
            <a:off x="0" y="0"/>
            <a:ext cx="11234738" cy="1220788"/>
            <a:chOff x="0" y="-8"/>
            <a:chExt cx="8040216" cy="980733"/>
          </a:xfrm>
        </p:grpSpPr>
        <p:sp>
          <p:nvSpPr>
            <p:cNvPr id="138248"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38249"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a:latin typeface="宋体" panose="02010600030101010101" pitchFamily="2" charset="-122"/>
                  <a:cs typeface="华文琥珀"/>
                </a:rPr>
                <a:t>探寻</a:t>
              </a:r>
              <a:r>
                <a:rPr lang="en-US" altLang="zh-CN" sz="3200">
                  <a:latin typeface="宋体" panose="02010600030101010101" pitchFamily="2" charset="-122"/>
                  <a:cs typeface="华文琥珀"/>
                </a:rPr>
                <a:t>1  </a:t>
              </a:r>
              <a:r>
                <a:rPr lang="zh-CN" altLang="en-US" sz="3200">
                  <a:latin typeface="宋体" panose="02010600030101010101" pitchFamily="2" charset="-122"/>
                  <a:cs typeface="华文琥珀"/>
                </a:rPr>
                <a:t>营养学基础知识</a:t>
              </a:r>
              <a:endParaRPr lang="zh-CN" altLang="en-US" sz="3200">
                <a:latin typeface="宋体" panose="02010600030101010101" pitchFamily="2" charset="-122"/>
                <a:cs typeface="华文琥珀"/>
              </a:endParaRPr>
            </a:p>
          </p:txBody>
        </p:sp>
      </p:grpSp>
      <p:sp>
        <p:nvSpPr>
          <p:cNvPr id="138250" name="Rectangle 10"/>
          <p:cNvSpPr>
            <a:spLocks noChangeArrowheads="1"/>
          </p:cNvSpPr>
          <p:nvPr/>
        </p:nvSpPr>
        <p:spPr bwMode="auto">
          <a:xfrm>
            <a:off x="184150" y="1287463"/>
            <a:ext cx="4248150" cy="457200"/>
          </a:xfrm>
          <a:prstGeom prst="rect">
            <a:avLst/>
          </a:prstGeom>
          <a:noFill/>
          <a:ln w="9525">
            <a:noFill/>
            <a:miter lim="800000"/>
          </a:ln>
          <a:effectLst/>
        </p:spPr>
        <p:txBody>
          <a:bodyPr wrap="none" anchor="ctr">
            <a:spAutoFit/>
          </a:bodyPr>
          <a:lstStyle/>
          <a:p>
            <a:r>
              <a:rPr lang="zh-CN" altLang="en-US" sz="2400" b="1">
                <a:solidFill>
                  <a:schemeClr val="bg2"/>
                </a:solidFill>
              </a:rPr>
              <a:t>二、营养素的分类</a:t>
            </a:r>
            <a:r>
              <a:rPr lang="en-US" altLang="zh-CN" sz="2400" b="1">
                <a:solidFill>
                  <a:schemeClr val="bg2"/>
                </a:solidFill>
              </a:rPr>
              <a:t>——</a:t>
            </a:r>
            <a:r>
              <a:rPr lang="zh-CN" altLang="en-US" sz="2400" b="1">
                <a:solidFill>
                  <a:schemeClr val="bg2"/>
                </a:solidFill>
              </a:rPr>
              <a:t>维生素</a:t>
            </a:r>
            <a:r>
              <a:rPr lang="zh-CN" altLang="en-US" sz="2400">
                <a:solidFill>
                  <a:schemeClr val="bg2"/>
                </a:solidFill>
              </a:rPr>
              <a:t> </a:t>
            </a:r>
            <a:endParaRPr lang="zh-CN" altLang="en-US" sz="2400">
              <a:solidFill>
                <a:schemeClr val="bg2"/>
              </a:solidFill>
            </a:endParaRPr>
          </a:p>
        </p:txBody>
      </p:sp>
      <p:sp>
        <p:nvSpPr>
          <p:cNvPr id="138251" name="Rectangle 11"/>
          <p:cNvSpPr>
            <a:spLocks noChangeArrowheads="1"/>
          </p:cNvSpPr>
          <p:nvPr/>
        </p:nvSpPr>
        <p:spPr bwMode="auto">
          <a:xfrm>
            <a:off x="0" y="1873250"/>
            <a:ext cx="7970838" cy="1552575"/>
          </a:xfrm>
          <a:prstGeom prst="rect">
            <a:avLst/>
          </a:prstGeom>
          <a:noFill/>
          <a:ln w="9525">
            <a:noFill/>
            <a:miter lim="800000"/>
          </a:ln>
          <a:effectLst/>
        </p:spPr>
        <p:txBody>
          <a:bodyPr anchor="ctr">
            <a:spAutoFit/>
          </a:bodyPr>
          <a:lstStyle/>
          <a:p>
            <a:r>
              <a:rPr lang="zh-CN" altLang="en-US" sz="2400">
                <a:solidFill>
                  <a:schemeClr val="bg2"/>
                </a:solidFill>
              </a:rPr>
              <a:t>        维生素是调节人体生理机能所必需的一种营养素，它能增强人体抵抗力，促进生长发 育，参与机体新陈代谢，对人的健康至关重要。人体必须每日通过饮食补充维生素，当供给 不足时，易出现缺乏症。</a:t>
            </a:r>
            <a:r>
              <a:rPr lang="zh-CN" altLang="en-US"/>
              <a:t> </a:t>
            </a:r>
            <a:endParaRPr lang="zh-CN" altLang="en-US" sz="2400">
              <a:solidFill>
                <a:schemeClr val="bg2"/>
              </a:solidFill>
            </a:endParaRPr>
          </a:p>
        </p:txBody>
      </p:sp>
      <p:sp>
        <p:nvSpPr>
          <p:cNvPr id="138254" name="Rectangle 14"/>
          <p:cNvSpPr>
            <a:spLocks noChangeArrowheads="1"/>
          </p:cNvSpPr>
          <p:nvPr/>
        </p:nvSpPr>
        <p:spPr bwMode="auto">
          <a:xfrm>
            <a:off x="196850" y="3667125"/>
            <a:ext cx="2012950" cy="457200"/>
          </a:xfrm>
          <a:prstGeom prst="rect">
            <a:avLst/>
          </a:prstGeom>
          <a:noFill/>
          <a:ln w="9525">
            <a:noFill/>
            <a:miter lim="800000"/>
          </a:ln>
          <a:effectLst/>
        </p:spPr>
        <p:txBody>
          <a:bodyPr wrap="none" anchor="ctr">
            <a:spAutoFit/>
          </a:bodyPr>
          <a:lstStyle/>
          <a:p>
            <a:r>
              <a:rPr lang="zh-CN" altLang="en-US" sz="2400">
                <a:solidFill>
                  <a:schemeClr val="bg2"/>
                </a:solidFill>
              </a:rPr>
              <a:t>维生素的分类</a:t>
            </a:r>
            <a:endParaRPr lang="zh-CN" altLang="en-US" sz="2400">
              <a:solidFill>
                <a:schemeClr val="bg2"/>
              </a:solidFill>
            </a:endParaRPr>
          </a:p>
        </p:txBody>
      </p:sp>
      <p:pic>
        <p:nvPicPr>
          <p:cNvPr id="138255" name="Picture 15"/>
          <p:cNvPicPr>
            <a:picLocks noChangeAspect="1" noChangeArrowheads="1"/>
          </p:cNvPicPr>
          <p:nvPr/>
        </p:nvPicPr>
        <p:blipFill>
          <a:blip r:embed="rId1"/>
          <a:srcRect/>
          <a:stretch>
            <a:fillRect/>
          </a:stretch>
        </p:blipFill>
        <p:spPr bwMode="auto">
          <a:xfrm>
            <a:off x="8043863" y="795338"/>
            <a:ext cx="3765550" cy="2684462"/>
          </a:xfrm>
          <a:prstGeom prst="rect">
            <a:avLst/>
          </a:prstGeom>
          <a:noFill/>
          <a:ln w="9525">
            <a:noFill/>
            <a:miter lim="800000"/>
            <a:headEnd/>
            <a:tailEnd/>
          </a:ln>
          <a:effectLst/>
        </p:spPr>
      </p:pic>
      <p:pic>
        <p:nvPicPr>
          <p:cNvPr id="138256" name="Picture 16"/>
          <p:cNvPicPr>
            <a:picLocks noChangeAspect="1" noChangeArrowheads="1"/>
          </p:cNvPicPr>
          <p:nvPr/>
        </p:nvPicPr>
        <p:blipFill>
          <a:blip r:embed="rId2"/>
          <a:srcRect/>
          <a:stretch>
            <a:fillRect/>
          </a:stretch>
        </p:blipFill>
        <p:spPr bwMode="auto">
          <a:xfrm>
            <a:off x="585788" y="4337050"/>
            <a:ext cx="10104437" cy="1874838"/>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grpSp>
        <p:nvGrpSpPr>
          <p:cNvPr id="38914" name="组合 36"/>
          <p:cNvGrpSpPr/>
          <p:nvPr/>
        </p:nvGrpSpPr>
        <p:grpSpPr bwMode="auto">
          <a:xfrm>
            <a:off x="0" y="0"/>
            <a:ext cx="8040688" cy="981075"/>
            <a:chOff x="0" y="-8"/>
            <a:chExt cx="8040216" cy="980733"/>
          </a:xfrm>
        </p:grpSpPr>
        <p:sp>
          <p:nvSpPr>
            <p:cNvPr id="38" name="直角三角形 37"/>
            <p:cNvSpPr/>
            <p:nvPr/>
          </p:nvSpPr>
          <p:spPr>
            <a:xfrm flipV="1">
              <a:off x="0" y="-8"/>
              <a:ext cx="8040216" cy="980733"/>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918" name="文本框 57"/>
            <p:cNvSpPr txBox="1">
              <a:spLocks noChangeArrowheads="1"/>
            </p:cNvSpPr>
            <p:nvPr/>
          </p:nvSpPr>
          <p:spPr bwMode="auto">
            <a:xfrm>
              <a:off x="84133" y="107904"/>
              <a:ext cx="4333620" cy="579236"/>
            </a:xfrm>
            <a:prstGeom prst="rect">
              <a:avLst/>
            </a:prstGeom>
            <a:noFill/>
            <a:ln w="9525">
              <a:noFill/>
              <a:miter lim="800000"/>
            </a:ln>
          </p:spPr>
          <p:txBody>
            <a:bodyPr>
              <a:spAutoFit/>
            </a:bodyPr>
            <a:lstStyle/>
            <a:p>
              <a:r>
                <a:rPr lang="zh-CN" altLang="en-US" sz="3200" b="1">
                  <a:latin typeface="微软雅黑" panose="020B0503020204020204" pitchFamily="34" charset="-122"/>
                  <a:ea typeface="微软雅黑" panose="020B0503020204020204" pitchFamily="34" charset="-122"/>
                </a:rPr>
                <a:t>想一想</a:t>
              </a:r>
              <a:endParaRPr lang="zh-CN" altLang="en-US" sz="3200" b="1">
                <a:latin typeface="微软雅黑" panose="020B0503020204020204" pitchFamily="34" charset="-122"/>
                <a:ea typeface="微软雅黑" panose="020B0503020204020204" pitchFamily="34" charset="-122"/>
              </a:endParaRPr>
            </a:p>
          </p:txBody>
        </p:sp>
      </p:grpSp>
      <p:sp>
        <p:nvSpPr>
          <p:cNvPr id="38923" name="Rectangle 11"/>
          <p:cNvSpPr>
            <a:spLocks noChangeArrowheads="1"/>
          </p:cNvSpPr>
          <p:nvPr/>
        </p:nvSpPr>
        <p:spPr bwMode="auto">
          <a:xfrm>
            <a:off x="307975" y="1420813"/>
            <a:ext cx="11190288" cy="3935412"/>
          </a:xfrm>
          <a:prstGeom prst="rect">
            <a:avLst/>
          </a:prstGeom>
          <a:noFill/>
          <a:ln w="9525">
            <a:noFill/>
            <a:miter lim="800000"/>
          </a:ln>
          <a:effectLst/>
        </p:spPr>
        <p:txBody>
          <a:bodyPr>
            <a:spAutoFit/>
          </a:bodyPr>
          <a:lstStyle/>
          <a:p>
            <a:r>
              <a:rPr lang="zh-CN" altLang="en-US" sz="2800" b="1">
                <a:solidFill>
                  <a:srgbClr val="2C6176"/>
                </a:solidFill>
              </a:rPr>
              <a:t>        开学了，王老师发现班里的“小胖墩”兰兰又胖了许多，通过与兰兰家长的交流中了解到，原来兰兰妈妈觉得天气太热，孩子胃口不佳，怕营养跟不上就买了很多的儿童营养品，嘱咐她每天按时吃。其实兰兰的食量并没有下降，这多余的营养素就转化为脂肪储存起来了。王老师觉得有必要给家长普及一下儿童营养方面的知识了，但是自己对这方面也只是一知半解。</a:t>
            </a:r>
            <a:endParaRPr lang="zh-CN" altLang="en-US" sz="2800" b="1">
              <a:solidFill>
                <a:srgbClr val="2C6176"/>
              </a:solidFill>
            </a:endParaRPr>
          </a:p>
          <a:p>
            <a:endParaRPr lang="zh-CN" altLang="en-US" sz="2800" b="1">
              <a:solidFill>
                <a:srgbClr val="2C6176"/>
              </a:solidFill>
            </a:endParaRPr>
          </a:p>
          <a:p>
            <a:r>
              <a:rPr lang="zh-CN" altLang="en-US" sz="2800" b="1">
                <a:solidFill>
                  <a:srgbClr val="2C6176"/>
                </a:solidFill>
              </a:rPr>
              <a:t>         </a:t>
            </a:r>
            <a:r>
              <a:rPr lang="zh-CN" altLang="en-US" sz="2800" b="1">
                <a:solidFill>
                  <a:srgbClr val="EF401D"/>
                </a:solidFill>
              </a:rPr>
              <a:t>想一想，如何做好幼儿园内的膳食卫生保健？如何为家长排疑解惑？王老师为难起来。</a:t>
            </a:r>
            <a:endParaRPr lang="zh-CN" altLang="en-US" sz="2800" b="1">
              <a:solidFill>
                <a:srgbClr val="EF401D"/>
              </a:solidFill>
            </a:endParaRPr>
          </a:p>
        </p:txBody>
      </p:sp>
    </p:spTree>
  </p:cSld>
  <p:clrMapOvr>
    <a:masterClrMapping/>
  </p:clrMapOvr>
  <p:transition spd="slow" advClick="0" advTm="300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9"/>
          <p:cNvSpPr>
            <a:spLocks noChangeArrowheads="1"/>
          </p:cNvSpPr>
          <p:nvPr/>
        </p:nvSpPr>
        <p:spPr bwMode="auto">
          <a:xfrm>
            <a:off x="0" y="0"/>
            <a:ext cx="4745038" cy="728663"/>
          </a:xfrm>
          <a:prstGeom prst="rect">
            <a:avLst/>
          </a:prstGeom>
          <a:noFill/>
          <a:ln w="9525" algn="ctr">
            <a:noFill/>
            <a:miter lim="800000"/>
          </a:ln>
        </p:spPr>
        <p:txBody>
          <a:bodyPr wrap="none" anchor="ctr"/>
          <a:lstStyle/>
          <a:p>
            <a:r>
              <a:rPr lang="en-US" altLang="zh-CN" sz="2400" b="1">
                <a:solidFill>
                  <a:schemeClr val="bg2"/>
                </a:solidFill>
                <a:latin typeface="宋体" panose="02010600030101010101" pitchFamily="2" charset="-122"/>
              </a:rPr>
              <a:t>    1.</a:t>
            </a:r>
            <a:r>
              <a:rPr lang="zh-CN" altLang="en-US" sz="2400" b="1">
                <a:solidFill>
                  <a:schemeClr val="bg2"/>
                </a:solidFill>
                <a:latin typeface="宋体" panose="02010600030101010101" pitchFamily="2" charset="-122"/>
              </a:rPr>
              <a:t>维生素</a:t>
            </a:r>
            <a:r>
              <a:rPr lang="en-US" altLang="zh-CN" sz="2400" b="1">
                <a:solidFill>
                  <a:schemeClr val="bg2"/>
                </a:solidFill>
                <a:latin typeface="宋体" panose="02010600030101010101" pitchFamily="2" charset="-122"/>
              </a:rPr>
              <a:t>A</a:t>
            </a:r>
            <a:endParaRPr lang="en-US" altLang="zh-CN" sz="2400" b="1">
              <a:solidFill>
                <a:schemeClr val="bg2"/>
              </a:solidFill>
              <a:latin typeface="宋体" panose="02010600030101010101" pitchFamily="2" charset="-122"/>
            </a:endParaRPr>
          </a:p>
        </p:txBody>
      </p:sp>
      <p:sp>
        <p:nvSpPr>
          <p:cNvPr id="144389" name="Rectangle 13"/>
          <p:cNvSpPr>
            <a:spLocks noChangeArrowheads="1"/>
          </p:cNvSpPr>
          <p:nvPr/>
        </p:nvSpPr>
        <p:spPr bwMode="auto">
          <a:xfrm>
            <a:off x="0" y="2876550"/>
            <a:ext cx="9144000" cy="1782763"/>
          </a:xfrm>
          <a:prstGeom prst="rect">
            <a:avLst/>
          </a:prstGeom>
          <a:noFill/>
          <a:ln w="9525" algn="ctr">
            <a:noFill/>
            <a:miter lim="800000"/>
          </a:ln>
        </p:spPr>
        <p:txBody>
          <a:bodyPr wrap="none" anchor="ctr"/>
          <a:lstStyle/>
          <a:p>
            <a:r>
              <a:rPr lang="en-US" altLang="zh-CN" sz="2400" b="1">
                <a:solidFill>
                  <a:schemeClr val="bg2"/>
                </a:solidFill>
                <a:latin typeface="宋体" panose="02010600030101010101" pitchFamily="2" charset="-122"/>
              </a:rPr>
              <a:t>    </a:t>
            </a:r>
            <a:endParaRPr lang="en-US" altLang="zh-CN" sz="2400" b="1">
              <a:solidFill>
                <a:schemeClr val="bg2"/>
              </a:solidFill>
              <a:latin typeface="宋体" panose="02010600030101010101" pitchFamily="2" charset="-122"/>
            </a:endParaRPr>
          </a:p>
        </p:txBody>
      </p:sp>
      <p:sp>
        <p:nvSpPr>
          <p:cNvPr id="144394" name="Rectangle 12"/>
          <p:cNvSpPr>
            <a:spLocks noGrp="1" noChangeArrowheads="1"/>
          </p:cNvSpPr>
          <p:nvPr>
            <p:ph type="body" idx="1"/>
          </p:nvPr>
        </p:nvSpPr>
        <p:spPr bwMode="auto">
          <a:xfrm>
            <a:off x="508000" y="758825"/>
            <a:ext cx="10972800" cy="4525963"/>
          </a:xfrm>
          <a:noFill/>
          <a:ln algn="ctr">
            <a:miter lim="800000"/>
          </a:ln>
        </p:spPr>
        <p:txBody>
          <a:bodyPr vert="horz" wrap="square" lIns="91440" tIns="45720" rIns="91440" bIns="45720" numCol="1" anchor="t" anchorCtr="0" compatLnSpc="1"/>
          <a:lstStyle/>
          <a:p>
            <a:pPr>
              <a:spcBef>
                <a:spcPct val="0"/>
              </a:spcBef>
              <a:spcAft>
                <a:spcPct val="0"/>
              </a:spcAft>
              <a:buClrTx/>
              <a:buSzTx/>
              <a:buFontTx/>
              <a:buNone/>
            </a:pPr>
            <a:r>
              <a:rPr lang="zh-CN" altLang="en-US" sz="2400" smtClean="0">
                <a:solidFill>
                  <a:schemeClr val="bg2"/>
                </a:solidFill>
              </a:rPr>
              <a:t>（</a:t>
            </a:r>
            <a:r>
              <a:rPr lang="en-US" altLang="zh-CN" sz="2400" smtClean="0">
                <a:solidFill>
                  <a:schemeClr val="bg2"/>
                </a:solidFill>
              </a:rPr>
              <a:t>1</a:t>
            </a:r>
            <a:r>
              <a:rPr lang="zh-CN" altLang="en-US" sz="2400" smtClean="0">
                <a:solidFill>
                  <a:schemeClr val="bg2"/>
                </a:solidFill>
              </a:rPr>
              <a:t>）</a:t>
            </a:r>
            <a:r>
              <a:rPr lang="zh-CN" altLang="en-US" sz="2400" b="1" smtClean="0">
                <a:solidFill>
                  <a:schemeClr val="bg2"/>
                </a:solidFill>
              </a:rPr>
              <a:t>维生素</a:t>
            </a:r>
            <a:r>
              <a:rPr lang="en-US" altLang="zh-CN" sz="2400" b="1" smtClean="0">
                <a:solidFill>
                  <a:schemeClr val="bg2"/>
                </a:solidFill>
              </a:rPr>
              <a:t>A</a:t>
            </a:r>
            <a:r>
              <a:rPr lang="zh-CN" altLang="en-US" sz="2400" b="1" smtClean="0">
                <a:solidFill>
                  <a:schemeClr val="bg2"/>
                </a:solidFill>
              </a:rPr>
              <a:t>的生理功能</a:t>
            </a:r>
            <a:endParaRPr lang="zh-CN" altLang="en-US" sz="2400" b="1" smtClean="0">
              <a:solidFill>
                <a:schemeClr val="bg2"/>
              </a:solidFill>
            </a:endParaRPr>
          </a:p>
          <a:p>
            <a:pPr>
              <a:spcBef>
                <a:spcPct val="0"/>
              </a:spcBef>
              <a:spcAft>
                <a:spcPct val="0"/>
              </a:spcAft>
              <a:buClrTx/>
              <a:buSzTx/>
              <a:buFontTx/>
              <a:buNone/>
            </a:pPr>
            <a:r>
              <a:rPr lang="en-US" altLang="zh-CN" sz="2400" b="1" smtClean="0">
                <a:solidFill>
                  <a:schemeClr val="bg2"/>
                </a:solidFill>
              </a:rPr>
              <a:t>    </a:t>
            </a:r>
            <a:r>
              <a:rPr lang="en-US" altLang="zh-CN" sz="2400" smtClean="0">
                <a:solidFill>
                  <a:schemeClr val="bg2"/>
                </a:solidFill>
              </a:rPr>
              <a:t>a.</a:t>
            </a:r>
            <a:r>
              <a:rPr lang="zh-CN" altLang="en-US" sz="2400" smtClean="0">
                <a:solidFill>
                  <a:schemeClr val="bg2"/>
                </a:solidFill>
              </a:rPr>
              <a:t>维生素</a:t>
            </a:r>
            <a:r>
              <a:rPr lang="en-US" altLang="zh-CN" sz="2400" smtClean="0">
                <a:solidFill>
                  <a:schemeClr val="bg2"/>
                </a:solidFill>
              </a:rPr>
              <a:t>A,</a:t>
            </a:r>
            <a:r>
              <a:rPr lang="zh-CN" altLang="en-US" sz="2400" smtClean="0">
                <a:solidFill>
                  <a:schemeClr val="bg2"/>
                </a:solidFill>
              </a:rPr>
              <a:t>又名视黄醇</a:t>
            </a:r>
            <a:r>
              <a:rPr lang="en-US" altLang="zh-CN" sz="2400" smtClean="0">
                <a:solidFill>
                  <a:schemeClr val="bg2"/>
                </a:solidFill>
              </a:rPr>
              <a:t>,</a:t>
            </a:r>
            <a:r>
              <a:rPr lang="zh-CN" altLang="en-US" sz="2400" smtClean="0">
                <a:solidFill>
                  <a:schemeClr val="bg2"/>
                </a:solidFill>
              </a:rPr>
              <a:t>是一种脂溶性维生素</a:t>
            </a:r>
            <a:endParaRPr lang="zh-CN" altLang="en-US" sz="2400" smtClean="0">
              <a:solidFill>
                <a:schemeClr val="bg2"/>
              </a:solidFill>
            </a:endParaRPr>
          </a:p>
          <a:p>
            <a:pPr>
              <a:spcBef>
                <a:spcPct val="0"/>
              </a:spcBef>
              <a:spcAft>
                <a:spcPct val="0"/>
              </a:spcAft>
              <a:buClrTx/>
              <a:buSzTx/>
              <a:buFontTx/>
              <a:buNone/>
            </a:pPr>
            <a:r>
              <a:rPr lang="en-US" altLang="zh-CN" sz="2400" smtClean="0">
                <a:solidFill>
                  <a:schemeClr val="bg2"/>
                </a:solidFill>
              </a:rPr>
              <a:t>    b.</a:t>
            </a:r>
            <a:r>
              <a:rPr lang="zh-CN" altLang="en-US" sz="2400" smtClean="0">
                <a:solidFill>
                  <a:schemeClr val="bg2"/>
                </a:solidFill>
              </a:rPr>
              <a:t>维生素</a:t>
            </a:r>
            <a:r>
              <a:rPr lang="en-US" altLang="zh-CN" sz="2400" smtClean="0">
                <a:solidFill>
                  <a:schemeClr val="bg2"/>
                </a:solidFill>
              </a:rPr>
              <a:t>A</a:t>
            </a:r>
            <a:r>
              <a:rPr lang="zh-CN" altLang="en-US" sz="2400" smtClean="0">
                <a:solidFill>
                  <a:schemeClr val="bg2"/>
                </a:solidFill>
              </a:rPr>
              <a:t>能促进生长发育</a:t>
            </a:r>
            <a:r>
              <a:rPr lang="en-US" altLang="zh-CN" sz="2400" smtClean="0">
                <a:solidFill>
                  <a:schemeClr val="bg2"/>
                </a:solidFill>
              </a:rPr>
              <a:t>,</a:t>
            </a:r>
            <a:r>
              <a:rPr lang="zh-CN" altLang="en-US" sz="2400" smtClean="0">
                <a:solidFill>
                  <a:schemeClr val="bg2"/>
                </a:solidFill>
              </a:rPr>
              <a:t>维持皮肤、眼睛、口腔、胃肠道、呼吸道以及泌尿生殖器官等表面上皮细胞的完整性</a:t>
            </a:r>
            <a:r>
              <a:rPr lang="en-US" altLang="zh-CN" sz="2400" smtClean="0">
                <a:solidFill>
                  <a:schemeClr val="bg2"/>
                </a:solidFill>
              </a:rPr>
              <a:t>,</a:t>
            </a:r>
            <a:r>
              <a:rPr lang="zh-CN" altLang="en-US" sz="2400" smtClean="0">
                <a:solidFill>
                  <a:schemeClr val="bg2"/>
                </a:solidFill>
              </a:rPr>
              <a:t>提高机体免疫能力。</a:t>
            </a:r>
            <a:endParaRPr lang="zh-CN" altLang="en-US" sz="2400" smtClean="0">
              <a:solidFill>
                <a:schemeClr val="bg2"/>
              </a:solidFill>
            </a:endParaRPr>
          </a:p>
          <a:p>
            <a:pPr>
              <a:spcBef>
                <a:spcPct val="0"/>
              </a:spcBef>
              <a:spcAft>
                <a:spcPct val="0"/>
              </a:spcAft>
              <a:buClrTx/>
              <a:buSzTx/>
              <a:buFontTx/>
              <a:buNone/>
            </a:pPr>
            <a:r>
              <a:rPr lang="zh-CN" altLang="en-US" sz="2400" smtClean="0">
                <a:solidFill>
                  <a:schemeClr val="tx1"/>
                </a:solidFill>
              </a:rPr>
              <a:t> </a:t>
            </a:r>
            <a:r>
              <a:rPr lang="zh-CN" altLang="en-US" sz="2400" b="1" smtClean="0">
                <a:solidFill>
                  <a:schemeClr val="bg2"/>
                </a:solidFill>
              </a:rPr>
              <a:t>（</a:t>
            </a:r>
            <a:r>
              <a:rPr lang="en-US" altLang="zh-CN" sz="2400" b="1" smtClean="0">
                <a:solidFill>
                  <a:schemeClr val="bg2"/>
                </a:solidFill>
              </a:rPr>
              <a:t>2</a:t>
            </a:r>
            <a:r>
              <a:rPr lang="zh-CN" altLang="en-US" sz="2400" b="1" smtClean="0">
                <a:solidFill>
                  <a:schemeClr val="bg2"/>
                </a:solidFill>
              </a:rPr>
              <a:t>）幼儿对维生素</a:t>
            </a:r>
            <a:r>
              <a:rPr lang="en-US" altLang="zh-CN" sz="2400" b="1" smtClean="0">
                <a:solidFill>
                  <a:schemeClr val="bg2"/>
                </a:solidFill>
              </a:rPr>
              <a:t>A</a:t>
            </a:r>
            <a:r>
              <a:rPr lang="zh-CN" altLang="en-US" sz="2400" b="1" smtClean="0">
                <a:solidFill>
                  <a:schemeClr val="bg2"/>
                </a:solidFill>
              </a:rPr>
              <a:t>的需要量</a:t>
            </a:r>
            <a:endParaRPr lang="en-US" altLang="zh-CN" sz="2400" b="1" smtClean="0">
              <a:solidFill>
                <a:schemeClr val="bg2"/>
              </a:solidFill>
            </a:endParaRPr>
          </a:p>
          <a:p>
            <a:pPr>
              <a:spcBef>
                <a:spcPct val="0"/>
              </a:spcBef>
              <a:spcAft>
                <a:spcPct val="0"/>
              </a:spcAft>
              <a:buClrTx/>
              <a:buSzTx/>
              <a:buFontTx/>
              <a:buNone/>
            </a:pPr>
            <a:r>
              <a:rPr lang="zh-CN" altLang="en-US" sz="2400" b="1" smtClean="0">
                <a:solidFill>
                  <a:schemeClr val="bg2"/>
                </a:solidFill>
              </a:rPr>
              <a:t>      </a:t>
            </a:r>
            <a:r>
              <a:rPr lang="zh-CN" altLang="en-US" sz="2400" smtClean="0">
                <a:solidFill>
                  <a:schemeClr val="bg2"/>
                </a:solidFill>
              </a:rPr>
              <a:t>婴儿每日约</a:t>
            </a:r>
            <a:r>
              <a:rPr lang="en-US" altLang="zh-CN" sz="2400" smtClean="0">
                <a:solidFill>
                  <a:schemeClr val="bg2"/>
                </a:solidFill>
              </a:rPr>
              <a:t>200ug</a:t>
            </a:r>
            <a:r>
              <a:rPr lang="zh-CN" altLang="en-US" sz="2400" smtClean="0">
                <a:solidFill>
                  <a:schemeClr val="bg2"/>
                </a:solidFill>
              </a:rPr>
              <a:t>（视黄醇当量），幼儿每日</a:t>
            </a:r>
            <a:r>
              <a:rPr lang="en-US" altLang="zh-CN" sz="2400" smtClean="0">
                <a:solidFill>
                  <a:schemeClr val="bg2"/>
                </a:solidFill>
              </a:rPr>
              <a:t>300</a:t>
            </a:r>
            <a:r>
              <a:rPr lang="zh-CN" altLang="en-US" sz="2400" smtClean="0">
                <a:solidFill>
                  <a:schemeClr val="bg2"/>
                </a:solidFill>
              </a:rPr>
              <a:t>～</a:t>
            </a:r>
            <a:r>
              <a:rPr lang="en-US" altLang="zh-CN" sz="2400" smtClean="0">
                <a:solidFill>
                  <a:schemeClr val="bg2"/>
                </a:solidFill>
              </a:rPr>
              <a:t>750ug</a:t>
            </a:r>
            <a:r>
              <a:rPr lang="zh-CN" altLang="en-US" sz="2400" smtClean="0">
                <a:solidFill>
                  <a:schemeClr val="bg2"/>
                </a:solidFill>
              </a:rPr>
              <a:t>。</a:t>
            </a:r>
            <a:endParaRPr lang="zh-CN" altLang="en-US" sz="2400" smtClean="0">
              <a:solidFill>
                <a:schemeClr val="bg2"/>
              </a:solidFill>
            </a:endParaRPr>
          </a:p>
          <a:p>
            <a:pPr>
              <a:spcBef>
                <a:spcPct val="0"/>
              </a:spcBef>
              <a:spcAft>
                <a:spcPct val="0"/>
              </a:spcAft>
              <a:buClrTx/>
              <a:buSzTx/>
              <a:buFontTx/>
              <a:buNone/>
            </a:pPr>
            <a:r>
              <a:rPr lang="en-US" altLang="zh-CN" sz="2400" smtClean="0">
                <a:solidFill>
                  <a:schemeClr val="tx1"/>
                </a:solidFill>
              </a:rPr>
              <a:t> </a:t>
            </a:r>
            <a:r>
              <a:rPr lang="zh-CN" altLang="en-US" sz="2400" b="1" smtClean="0">
                <a:solidFill>
                  <a:schemeClr val="bg2"/>
                </a:solidFill>
              </a:rPr>
              <a:t>（</a:t>
            </a:r>
            <a:r>
              <a:rPr lang="en-US" altLang="zh-CN" sz="2400" b="1" smtClean="0">
                <a:solidFill>
                  <a:schemeClr val="bg2"/>
                </a:solidFill>
              </a:rPr>
              <a:t>3</a:t>
            </a:r>
            <a:r>
              <a:rPr lang="zh-CN" altLang="en-US" sz="2400" b="1" smtClean="0">
                <a:solidFill>
                  <a:schemeClr val="bg2"/>
                </a:solidFill>
              </a:rPr>
              <a:t>）缺乏症：</a:t>
            </a:r>
            <a:r>
              <a:rPr lang="zh-CN" altLang="en-US" sz="2400" smtClean="0">
                <a:solidFill>
                  <a:schemeClr val="bg2"/>
                </a:solidFill>
              </a:rPr>
              <a:t>夜盲症</a:t>
            </a:r>
            <a:r>
              <a:rPr kumimoji="1" lang="zh-CN" altLang="en-US" sz="2400" smtClean="0">
                <a:solidFill>
                  <a:schemeClr val="bg2"/>
                </a:solidFill>
              </a:rPr>
              <a:t>（ </a:t>
            </a:r>
            <a:r>
              <a:rPr kumimoji="1" lang="en-US" altLang="zh-CN" sz="2400" smtClean="0">
                <a:solidFill>
                  <a:schemeClr val="bg2"/>
                </a:solidFill>
              </a:rPr>
              <a:t>Va </a:t>
            </a:r>
            <a:r>
              <a:rPr kumimoji="1" lang="zh-CN" altLang="en-US" sz="2400" smtClean="0">
                <a:solidFill>
                  <a:schemeClr val="bg2"/>
                </a:solidFill>
              </a:rPr>
              <a:t>）</a:t>
            </a:r>
            <a:endParaRPr kumimoji="1" lang="zh-CN" altLang="en-US" sz="2400" smtClean="0">
              <a:solidFill>
                <a:schemeClr val="bg2"/>
              </a:solidFill>
            </a:endParaRPr>
          </a:p>
          <a:p>
            <a:pPr>
              <a:spcBef>
                <a:spcPct val="0"/>
              </a:spcBef>
              <a:spcAft>
                <a:spcPct val="0"/>
              </a:spcAft>
              <a:buClrTx/>
              <a:buSzTx/>
              <a:buFontTx/>
              <a:buNone/>
            </a:pPr>
            <a:r>
              <a:rPr lang="zh-CN" altLang="en-US" sz="2400" b="1" smtClean="0">
                <a:solidFill>
                  <a:schemeClr val="bg2"/>
                </a:solidFill>
              </a:rPr>
              <a:t>（</a:t>
            </a:r>
            <a:r>
              <a:rPr lang="en-US" altLang="zh-CN" sz="2400" b="1" smtClean="0">
                <a:solidFill>
                  <a:schemeClr val="bg2"/>
                </a:solidFill>
              </a:rPr>
              <a:t>4</a:t>
            </a:r>
            <a:r>
              <a:rPr lang="zh-CN" altLang="en-US" sz="2400" b="1" smtClean="0">
                <a:solidFill>
                  <a:schemeClr val="bg2"/>
                </a:solidFill>
              </a:rPr>
              <a:t>）来源：</a:t>
            </a:r>
            <a:r>
              <a:rPr lang="zh-CN" altLang="en-US" sz="2400" smtClean="0">
                <a:solidFill>
                  <a:schemeClr val="bg2"/>
                </a:solidFill>
              </a:rPr>
              <a:t>主要存在于动物食物中。</a:t>
            </a:r>
            <a:endParaRPr lang="zh-CN" altLang="en-US" sz="2400" smtClean="0">
              <a:solidFill>
                <a:schemeClr val="bg2"/>
              </a:solidFill>
            </a:endParaRPr>
          </a:p>
          <a:p>
            <a:pPr>
              <a:spcBef>
                <a:spcPct val="0"/>
              </a:spcBef>
              <a:spcAft>
                <a:spcPct val="0"/>
              </a:spcAft>
              <a:buClrTx/>
              <a:buSzTx/>
              <a:buFontTx/>
              <a:buNone/>
            </a:pPr>
            <a:endParaRPr lang="zh-CN" altLang="en-US" sz="2400" smtClean="0">
              <a:solidFill>
                <a:schemeClr val="bg2"/>
              </a:solidFill>
            </a:endParaRPr>
          </a:p>
        </p:txBody>
      </p:sp>
      <p:pic>
        <p:nvPicPr>
          <p:cNvPr id="144395" name="Picture 19" descr="u=3857573073,717017874&amp;fm=21&amp;gp=0"/>
          <p:cNvPicPr>
            <a:picLocks noChangeAspect="1" noChangeArrowheads="1"/>
          </p:cNvPicPr>
          <p:nvPr/>
        </p:nvPicPr>
        <p:blipFill>
          <a:blip r:embed="rId1"/>
          <a:srcRect/>
          <a:stretch>
            <a:fillRect/>
          </a:stretch>
        </p:blipFill>
        <p:spPr bwMode="auto">
          <a:xfrm>
            <a:off x="828675" y="4003675"/>
            <a:ext cx="3046413" cy="2409825"/>
          </a:xfrm>
          <a:prstGeom prst="rect">
            <a:avLst/>
          </a:prstGeom>
          <a:noFill/>
          <a:ln w="9525">
            <a:noFill/>
            <a:miter lim="800000"/>
            <a:headEnd/>
            <a:tailEnd/>
          </a:ln>
        </p:spPr>
      </p:pic>
      <p:pic>
        <p:nvPicPr>
          <p:cNvPr id="144396" name="Picture 21" descr="u=3131416670,3058753746&amp;fm=21&amp;gp=0"/>
          <p:cNvPicPr>
            <a:picLocks noChangeAspect="1" noChangeArrowheads="1"/>
          </p:cNvPicPr>
          <p:nvPr/>
        </p:nvPicPr>
        <p:blipFill>
          <a:blip r:embed="rId2"/>
          <a:srcRect/>
          <a:stretch>
            <a:fillRect/>
          </a:stretch>
        </p:blipFill>
        <p:spPr bwMode="auto">
          <a:xfrm>
            <a:off x="4833938" y="4056063"/>
            <a:ext cx="2790825" cy="23844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9"/>
          <p:cNvSpPr>
            <a:spLocks noChangeArrowheads="1"/>
          </p:cNvSpPr>
          <p:nvPr/>
        </p:nvSpPr>
        <p:spPr bwMode="auto">
          <a:xfrm>
            <a:off x="0" y="0"/>
            <a:ext cx="4745038" cy="728663"/>
          </a:xfrm>
          <a:prstGeom prst="rect">
            <a:avLst/>
          </a:prstGeom>
          <a:noFill/>
          <a:ln w="9525" algn="ctr">
            <a:noFill/>
            <a:miter lim="800000"/>
          </a:ln>
        </p:spPr>
        <p:txBody>
          <a:bodyPr wrap="none" anchor="ctr"/>
          <a:lstStyle/>
          <a:p>
            <a:r>
              <a:rPr lang="en-US" altLang="zh-CN" sz="2400" b="1">
                <a:solidFill>
                  <a:schemeClr val="bg2"/>
                </a:solidFill>
                <a:latin typeface="宋体" panose="02010600030101010101" pitchFamily="2" charset="-122"/>
              </a:rPr>
              <a:t>    2.</a:t>
            </a:r>
            <a:r>
              <a:rPr lang="zh-CN" altLang="en-US" sz="2400" b="1">
                <a:solidFill>
                  <a:schemeClr val="bg2"/>
                </a:solidFill>
              </a:rPr>
              <a:t>维生素</a:t>
            </a:r>
            <a:r>
              <a:rPr lang="en-US" altLang="zh-CN" sz="2400" b="1">
                <a:solidFill>
                  <a:schemeClr val="bg2"/>
                </a:solidFill>
              </a:rPr>
              <a:t>B</a:t>
            </a:r>
            <a:r>
              <a:rPr lang="zh-CN" altLang="en-US" sz="2400" b="1">
                <a:solidFill>
                  <a:schemeClr val="bg2"/>
                </a:solidFill>
              </a:rPr>
              <a:t>族</a:t>
            </a:r>
            <a:endParaRPr lang="en-US" altLang="zh-CN" sz="2400" b="1">
              <a:solidFill>
                <a:schemeClr val="bg2"/>
              </a:solidFill>
            </a:endParaRPr>
          </a:p>
        </p:txBody>
      </p:sp>
      <p:sp>
        <p:nvSpPr>
          <p:cNvPr id="145411" name="Rectangle 13"/>
          <p:cNvSpPr>
            <a:spLocks noChangeArrowheads="1"/>
          </p:cNvSpPr>
          <p:nvPr/>
        </p:nvSpPr>
        <p:spPr bwMode="auto">
          <a:xfrm>
            <a:off x="0" y="2876550"/>
            <a:ext cx="9144000" cy="1782763"/>
          </a:xfrm>
          <a:prstGeom prst="rect">
            <a:avLst/>
          </a:prstGeom>
          <a:noFill/>
          <a:ln w="9525" algn="ctr">
            <a:noFill/>
            <a:miter lim="800000"/>
          </a:ln>
        </p:spPr>
        <p:txBody>
          <a:bodyPr wrap="none" anchor="ctr"/>
          <a:lstStyle/>
          <a:p>
            <a:r>
              <a:rPr lang="en-US" altLang="zh-CN" sz="2400" b="1">
                <a:solidFill>
                  <a:schemeClr val="bg2"/>
                </a:solidFill>
                <a:latin typeface="宋体" panose="02010600030101010101" pitchFamily="2" charset="-122"/>
              </a:rPr>
              <a:t>    </a:t>
            </a:r>
            <a:endParaRPr lang="en-US" altLang="zh-CN" sz="2400" b="1">
              <a:solidFill>
                <a:schemeClr val="bg2"/>
              </a:solidFill>
              <a:latin typeface="宋体" panose="02010600030101010101" pitchFamily="2" charset="-122"/>
            </a:endParaRPr>
          </a:p>
        </p:txBody>
      </p:sp>
      <p:sp>
        <p:nvSpPr>
          <p:cNvPr id="145412" name="Rectangle 4"/>
          <p:cNvSpPr>
            <a:spLocks noChangeArrowheads="1"/>
          </p:cNvSpPr>
          <p:nvPr/>
        </p:nvSpPr>
        <p:spPr bwMode="auto">
          <a:xfrm>
            <a:off x="196850" y="5332413"/>
            <a:ext cx="8947150" cy="674687"/>
          </a:xfrm>
          <a:prstGeom prst="rect">
            <a:avLst/>
          </a:prstGeom>
          <a:noFill/>
          <a:ln w="9525" algn="ctr">
            <a:noFill/>
            <a:miter lim="800000"/>
          </a:ln>
          <a:effectLst/>
        </p:spPr>
        <p:txBody>
          <a:bodyPr wrap="none" anchor="ctr"/>
          <a:lstStyle/>
          <a:p>
            <a:endParaRPr kumimoji="1" lang="zh-CN" altLang="en-US" sz="2800" b="1">
              <a:solidFill>
                <a:schemeClr val="bg2"/>
              </a:solidFill>
            </a:endParaRPr>
          </a:p>
        </p:txBody>
      </p:sp>
      <p:sp>
        <p:nvSpPr>
          <p:cNvPr id="145413" name="Rectangle 12"/>
          <p:cNvSpPr>
            <a:spLocks noGrp="1" noChangeArrowheads="1"/>
          </p:cNvSpPr>
          <p:nvPr>
            <p:ph type="body" idx="1"/>
          </p:nvPr>
        </p:nvSpPr>
        <p:spPr bwMode="auto">
          <a:xfrm>
            <a:off x="508000" y="758825"/>
            <a:ext cx="10972800" cy="4525963"/>
          </a:xfrm>
          <a:noFill/>
          <a:ln algn="ctr">
            <a:miter lim="800000"/>
          </a:ln>
        </p:spPr>
        <p:txBody>
          <a:bodyPr vert="horz" wrap="square" lIns="91440" tIns="45720" rIns="91440" bIns="45720" numCol="1" anchor="t" anchorCtr="0" compatLnSpc="1"/>
          <a:lstStyle/>
          <a:p>
            <a:pPr>
              <a:spcBef>
                <a:spcPct val="0"/>
              </a:spcBef>
              <a:spcAft>
                <a:spcPct val="0"/>
              </a:spcAft>
              <a:buClrTx/>
              <a:buSzTx/>
              <a:buFontTx/>
              <a:buNone/>
            </a:pPr>
            <a:r>
              <a:rPr lang="zh-CN" altLang="en-US" sz="2400" smtClean="0">
                <a:solidFill>
                  <a:schemeClr val="bg2"/>
                </a:solidFill>
              </a:rPr>
              <a:t>（</a:t>
            </a:r>
            <a:r>
              <a:rPr lang="en-US" altLang="zh-CN" sz="2400" smtClean="0">
                <a:solidFill>
                  <a:schemeClr val="bg2"/>
                </a:solidFill>
              </a:rPr>
              <a:t>1</a:t>
            </a:r>
            <a:r>
              <a:rPr lang="zh-CN" altLang="en-US" sz="2400" smtClean="0">
                <a:solidFill>
                  <a:schemeClr val="bg2"/>
                </a:solidFill>
              </a:rPr>
              <a:t>）</a:t>
            </a:r>
            <a:r>
              <a:rPr lang="zh-CN" altLang="en-US" sz="2400" b="1" smtClean="0">
                <a:solidFill>
                  <a:schemeClr val="bg2"/>
                </a:solidFill>
              </a:rPr>
              <a:t>维生素</a:t>
            </a:r>
            <a:r>
              <a:rPr lang="en-US" altLang="zh-CN" sz="2400" b="1" smtClean="0">
                <a:solidFill>
                  <a:schemeClr val="bg2"/>
                </a:solidFill>
              </a:rPr>
              <a:t>B</a:t>
            </a:r>
            <a:r>
              <a:rPr lang="zh-CN" altLang="en-US" sz="2400" b="1" smtClean="0">
                <a:solidFill>
                  <a:schemeClr val="bg2"/>
                </a:solidFill>
              </a:rPr>
              <a:t>族的生理功能</a:t>
            </a:r>
            <a:endParaRPr lang="zh-CN" altLang="en-US" sz="2400" b="1" smtClean="0">
              <a:solidFill>
                <a:schemeClr val="bg2"/>
              </a:solidFill>
            </a:endParaRPr>
          </a:p>
          <a:p>
            <a:pPr>
              <a:spcBef>
                <a:spcPct val="0"/>
              </a:spcBef>
              <a:spcAft>
                <a:spcPct val="0"/>
              </a:spcAft>
              <a:buClrTx/>
              <a:buSzTx/>
              <a:buFontTx/>
              <a:buNone/>
            </a:pPr>
            <a:r>
              <a:rPr lang="en-US" altLang="zh-CN" sz="2400" b="1" smtClean="0">
                <a:solidFill>
                  <a:schemeClr val="bg2"/>
                </a:solidFill>
              </a:rPr>
              <a:t>    </a:t>
            </a:r>
            <a:r>
              <a:rPr lang="en-US" altLang="zh-CN" sz="2400" smtClean="0">
                <a:solidFill>
                  <a:schemeClr val="bg2"/>
                </a:solidFill>
              </a:rPr>
              <a:t>a.</a:t>
            </a:r>
            <a:r>
              <a:rPr lang="zh-CN" altLang="en-US" sz="2400" smtClean="0">
                <a:solidFill>
                  <a:schemeClr val="bg2"/>
                </a:solidFill>
              </a:rPr>
              <a:t>维生素</a:t>
            </a:r>
            <a:r>
              <a:rPr lang="en-US" altLang="zh-CN" sz="2400" smtClean="0">
                <a:solidFill>
                  <a:schemeClr val="bg2"/>
                </a:solidFill>
              </a:rPr>
              <a:t>B1,</a:t>
            </a:r>
            <a:r>
              <a:rPr lang="zh-CN" altLang="en-US" sz="2400" smtClean="0">
                <a:solidFill>
                  <a:schemeClr val="bg2"/>
                </a:solidFill>
              </a:rPr>
              <a:t>又称硫胺素</a:t>
            </a:r>
            <a:r>
              <a:rPr lang="en-US" altLang="zh-CN" sz="2400" smtClean="0">
                <a:solidFill>
                  <a:schemeClr val="bg2"/>
                </a:solidFill>
              </a:rPr>
              <a:t>,</a:t>
            </a:r>
            <a:r>
              <a:rPr lang="zh-CN" altLang="en-US" sz="2400" smtClean="0">
                <a:solidFill>
                  <a:schemeClr val="bg2"/>
                </a:solidFill>
              </a:rPr>
              <a:t>是一种水溶性维生素。有保护神经系统的作用；能促进肠胃蠕动，增加食欲；预防和治疗脚气病。</a:t>
            </a:r>
            <a:endParaRPr lang="zh-CN" altLang="en-US" sz="2400" smtClean="0">
              <a:solidFill>
                <a:schemeClr val="bg2"/>
              </a:solidFill>
            </a:endParaRPr>
          </a:p>
          <a:p>
            <a:pPr>
              <a:spcBef>
                <a:spcPct val="0"/>
              </a:spcBef>
              <a:spcAft>
                <a:spcPct val="0"/>
              </a:spcAft>
              <a:buClrTx/>
              <a:buSzTx/>
              <a:buFontTx/>
              <a:buNone/>
            </a:pPr>
            <a:r>
              <a:rPr lang="en-US" altLang="zh-CN" sz="2400" smtClean="0">
                <a:solidFill>
                  <a:schemeClr val="bg2"/>
                </a:solidFill>
              </a:rPr>
              <a:t>    b.</a:t>
            </a:r>
            <a:r>
              <a:rPr lang="zh-CN" altLang="en-US" sz="2400" smtClean="0">
                <a:solidFill>
                  <a:schemeClr val="bg2"/>
                </a:solidFill>
              </a:rPr>
              <a:t>维生素</a:t>
            </a:r>
            <a:r>
              <a:rPr lang="en-US" altLang="zh-CN" sz="2400" smtClean="0">
                <a:solidFill>
                  <a:schemeClr val="bg2"/>
                </a:solidFill>
              </a:rPr>
              <a:t>B2</a:t>
            </a:r>
            <a:r>
              <a:rPr lang="zh-CN" altLang="en-US" sz="2400" smtClean="0">
                <a:solidFill>
                  <a:schemeClr val="bg2"/>
                </a:solidFill>
              </a:rPr>
              <a:t>，又称核黄素，也是一种水溶性维生素，它在蛋白质、脂肪和碳水化合物的代谢中起着重要的作用。</a:t>
            </a:r>
            <a:endParaRPr lang="en-US" altLang="zh-CN" sz="2400" smtClean="0">
              <a:solidFill>
                <a:schemeClr val="bg2"/>
              </a:solidFill>
            </a:endParaRPr>
          </a:p>
          <a:p>
            <a:pPr>
              <a:spcBef>
                <a:spcPct val="0"/>
              </a:spcBef>
              <a:spcAft>
                <a:spcPct val="0"/>
              </a:spcAft>
              <a:buClrTx/>
              <a:buSzTx/>
              <a:buFontTx/>
              <a:buNone/>
            </a:pPr>
            <a:r>
              <a:rPr lang="zh-CN" altLang="en-US" sz="2400" smtClean="0">
                <a:solidFill>
                  <a:schemeClr val="bg2"/>
                </a:solidFill>
              </a:rPr>
              <a:t> </a:t>
            </a:r>
            <a:r>
              <a:rPr lang="zh-CN" altLang="en-US" sz="2400" b="1" smtClean="0">
                <a:solidFill>
                  <a:schemeClr val="bg2"/>
                </a:solidFill>
              </a:rPr>
              <a:t>（</a:t>
            </a:r>
            <a:r>
              <a:rPr lang="en-US" altLang="zh-CN" sz="2400" b="1" smtClean="0">
                <a:solidFill>
                  <a:schemeClr val="bg2"/>
                </a:solidFill>
              </a:rPr>
              <a:t>2</a:t>
            </a:r>
            <a:r>
              <a:rPr lang="zh-CN" altLang="en-US" sz="2400" b="1" smtClean="0">
                <a:solidFill>
                  <a:schemeClr val="bg2"/>
                </a:solidFill>
              </a:rPr>
              <a:t>）幼儿对维生素</a:t>
            </a:r>
            <a:r>
              <a:rPr lang="en-US" altLang="zh-CN" sz="2400" b="1" smtClean="0">
                <a:solidFill>
                  <a:schemeClr val="bg2"/>
                </a:solidFill>
              </a:rPr>
              <a:t>B</a:t>
            </a:r>
            <a:r>
              <a:rPr lang="zh-CN" altLang="en-US" sz="2400" b="1" smtClean="0">
                <a:solidFill>
                  <a:schemeClr val="bg2"/>
                </a:solidFill>
              </a:rPr>
              <a:t>族的需要量</a:t>
            </a:r>
            <a:endParaRPr lang="en-US" altLang="zh-CN" sz="2400" b="1" smtClean="0">
              <a:solidFill>
                <a:schemeClr val="bg2"/>
              </a:solidFill>
            </a:endParaRPr>
          </a:p>
          <a:p>
            <a:pPr>
              <a:spcBef>
                <a:spcPct val="0"/>
              </a:spcBef>
              <a:spcAft>
                <a:spcPct val="0"/>
              </a:spcAft>
              <a:buClrTx/>
              <a:buSzTx/>
              <a:buFontTx/>
              <a:buNone/>
            </a:pPr>
            <a:r>
              <a:rPr lang="zh-CN" altLang="en-US" sz="2400" b="1" smtClean="0">
                <a:solidFill>
                  <a:schemeClr val="bg2"/>
                </a:solidFill>
              </a:rPr>
              <a:t>    </a:t>
            </a:r>
            <a:r>
              <a:rPr lang="zh-CN" altLang="en-US" sz="2400" smtClean="0">
                <a:solidFill>
                  <a:schemeClr val="bg2"/>
                </a:solidFill>
              </a:rPr>
              <a:t>幼儿每日对维生素</a:t>
            </a:r>
            <a:r>
              <a:rPr lang="en-US" altLang="zh-CN" sz="2400" smtClean="0">
                <a:solidFill>
                  <a:schemeClr val="bg2"/>
                </a:solidFill>
              </a:rPr>
              <a:t>B1</a:t>
            </a:r>
            <a:r>
              <a:rPr lang="zh-CN" altLang="en-US" sz="2400" smtClean="0">
                <a:solidFill>
                  <a:schemeClr val="bg2"/>
                </a:solidFill>
              </a:rPr>
              <a:t>、</a:t>
            </a:r>
            <a:r>
              <a:rPr lang="en-US" altLang="zh-CN" sz="2400" smtClean="0">
                <a:solidFill>
                  <a:schemeClr val="bg2"/>
                </a:solidFill>
              </a:rPr>
              <a:t>B2</a:t>
            </a:r>
            <a:r>
              <a:rPr lang="zh-CN" altLang="en-US" sz="2400" smtClean="0">
                <a:solidFill>
                  <a:schemeClr val="bg2"/>
                </a:solidFill>
              </a:rPr>
              <a:t>的需要量是</a:t>
            </a:r>
            <a:r>
              <a:rPr lang="en-US" altLang="zh-CN" sz="2400" smtClean="0">
                <a:solidFill>
                  <a:schemeClr val="bg2"/>
                </a:solidFill>
              </a:rPr>
              <a:t>0.6</a:t>
            </a:r>
            <a:r>
              <a:rPr lang="zh-CN" altLang="en-US" sz="2400" smtClean="0">
                <a:solidFill>
                  <a:schemeClr val="bg2"/>
                </a:solidFill>
              </a:rPr>
              <a:t>～</a:t>
            </a:r>
            <a:r>
              <a:rPr lang="en-US" altLang="zh-CN" sz="2400" smtClean="0">
                <a:solidFill>
                  <a:schemeClr val="bg2"/>
                </a:solidFill>
              </a:rPr>
              <a:t>1.5mg,</a:t>
            </a:r>
            <a:r>
              <a:rPr lang="zh-CN" altLang="en-US" sz="2400" smtClean="0">
                <a:solidFill>
                  <a:schemeClr val="bg2"/>
                </a:solidFill>
              </a:rPr>
              <a:t>对叶酸每日的需要量</a:t>
            </a:r>
            <a:r>
              <a:rPr lang="en-US" altLang="zh-CN" sz="2400" smtClean="0">
                <a:solidFill>
                  <a:schemeClr val="bg2"/>
                </a:solidFill>
              </a:rPr>
              <a:t>100</a:t>
            </a:r>
            <a:r>
              <a:rPr lang="zh-CN" altLang="en-US" sz="2400" smtClean="0">
                <a:solidFill>
                  <a:schemeClr val="bg2"/>
                </a:solidFill>
              </a:rPr>
              <a:t>～</a:t>
            </a:r>
            <a:r>
              <a:rPr lang="en-US" altLang="zh-CN" sz="2400" smtClean="0">
                <a:solidFill>
                  <a:schemeClr val="bg2"/>
                </a:solidFill>
              </a:rPr>
              <a:t>300mg</a:t>
            </a:r>
            <a:r>
              <a:rPr lang="zh-CN" altLang="en-US" sz="2400" smtClean="0">
                <a:solidFill>
                  <a:schemeClr val="bg2"/>
                </a:solidFill>
              </a:rPr>
              <a:t>。</a:t>
            </a:r>
            <a:endParaRPr lang="zh-CN" altLang="en-US" sz="2400" smtClean="0">
              <a:solidFill>
                <a:schemeClr val="bg2"/>
              </a:solidFill>
            </a:endParaRPr>
          </a:p>
          <a:p>
            <a:pPr>
              <a:spcBef>
                <a:spcPct val="0"/>
              </a:spcBef>
              <a:spcAft>
                <a:spcPct val="0"/>
              </a:spcAft>
              <a:buClrTx/>
              <a:buSzTx/>
              <a:buFontTx/>
              <a:buNone/>
            </a:pPr>
            <a:r>
              <a:rPr lang="en-US" altLang="zh-CN" sz="2400" smtClean="0">
                <a:solidFill>
                  <a:schemeClr val="bg2"/>
                </a:solidFill>
              </a:rPr>
              <a:t> </a:t>
            </a:r>
            <a:r>
              <a:rPr lang="zh-CN" altLang="en-US" sz="2400" b="1" smtClean="0">
                <a:solidFill>
                  <a:schemeClr val="bg2"/>
                </a:solidFill>
              </a:rPr>
              <a:t>（</a:t>
            </a:r>
            <a:r>
              <a:rPr lang="en-US" altLang="zh-CN" sz="2400" b="1" smtClean="0">
                <a:solidFill>
                  <a:schemeClr val="bg2"/>
                </a:solidFill>
              </a:rPr>
              <a:t>3</a:t>
            </a:r>
            <a:r>
              <a:rPr lang="zh-CN" altLang="en-US" sz="2400" b="1" smtClean="0">
                <a:solidFill>
                  <a:schemeClr val="bg2"/>
                </a:solidFill>
              </a:rPr>
              <a:t>）缺乏症：</a:t>
            </a:r>
            <a:r>
              <a:rPr kumimoji="1" lang="zh-CN" altLang="en-US" sz="2400" smtClean="0">
                <a:solidFill>
                  <a:schemeClr val="bg2"/>
                </a:solidFill>
              </a:rPr>
              <a:t>脚气病（ </a:t>
            </a:r>
            <a:r>
              <a:rPr kumimoji="1" lang="en-US" altLang="zh-CN" sz="2400" smtClean="0">
                <a:solidFill>
                  <a:schemeClr val="bg2"/>
                </a:solidFill>
              </a:rPr>
              <a:t>Vb1 </a:t>
            </a:r>
            <a:r>
              <a:rPr kumimoji="1" lang="zh-CN" altLang="en-US" sz="2400" smtClean="0">
                <a:solidFill>
                  <a:schemeClr val="bg2"/>
                </a:solidFill>
              </a:rPr>
              <a:t>）、口角炎、舌炎（ </a:t>
            </a:r>
            <a:r>
              <a:rPr kumimoji="1" lang="en-US" altLang="zh-CN" sz="2400" smtClean="0">
                <a:solidFill>
                  <a:schemeClr val="bg2"/>
                </a:solidFill>
              </a:rPr>
              <a:t>Vb2 </a:t>
            </a:r>
            <a:r>
              <a:rPr kumimoji="1" lang="zh-CN" altLang="en-US" sz="2400" smtClean="0">
                <a:solidFill>
                  <a:schemeClr val="bg2"/>
                </a:solidFill>
              </a:rPr>
              <a:t>）</a:t>
            </a:r>
            <a:endParaRPr kumimoji="1" lang="zh-CN" altLang="en-US" sz="2400" smtClean="0">
              <a:solidFill>
                <a:schemeClr val="bg2"/>
              </a:solidFill>
            </a:endParaRPr>
          </a:p>
          <a:p>
            <a:pPr>
              <a:spcBef>
                <a:spcPct val="0"/>
              </a:spcBef>
              <a:spcAft>
                <a:spcPct val="0"/>
              </a:spcAft>
              <a:buClrTx/>
              <a:buSzTx/>
              <a:buFontTx/>
              <a:buNone/>
            </a:pPr>
            <a:r>
              <a:rPr kumimoji="1" lang="zh-CN" altLang="en-US" sz="2400" smtClean="0">
                <a:solidFill>
                  <a:schemeClr val="bg2"/>
                </a:solidFill>
              </a:rPr>
              <a:t> </a:t>
            </a:r>
            <a:r>
              <a:rPr kumimoji="1" lang="zh-CN" altLang="en-US" sz="2400" b="1" smtClean="0">
                <a:solidFill>
                  <a:schemeClr val="bg2"/>
                </a:solidFill>
              </a:rPr>
              <a:t>（</a:t>
            </a:r>
            <a:r>
              <a:rPr kumimoji="1" lang="en-US" altLang="zh-CN" sz="2400" b="1" smtClean="0">
                <a:solidFill>
                  <a:schemeClr val="bg2"/>
                </a:solidFill>
              </a:rPr>
              <a:t>4</a:t>
            </a:r>
            <a:r>
              <a:rPr kumimoji="1" lang="zh-CN" altLang="en-US" sz="2400" b="1" smtClean="0">
                <a:solidFill>
                  <a:schemeClr val="bg2"/>
                </a:solidFill>
              </a:rPr>
              <a:t>）来源：</a:t>
            </a:r>
            <a:r>
              <a:rPr kumimoji="1" lang="zh-CN" altLang="en-US" sz="2400" smtClean="0">
                <a:solidFill>
                  <a:schemeClr val="bg2"/>
                </a:solidFill>
              </a:rPr>
              <a:t>广泛存在于各类食物中</a:t>
            </a:r>
            <a:endParaRPr kumimoji="1" lang="zh-CN" altLang="en-US" sz="2400" smtClean="0">
              <a:solidFill>
                <a:schemeClr val="bg2"/>
              </a:solidFill>
            </a:endParaRPr>
          </a:p>
        </p:txBody>
      </p:sp>
      <p:pic>
        <p:nvPicPr>
          <p:cNvPr id="145416" name="Picture 11" descr="u=97813983,2843589841&amp;fm=21&amp;gp=0"/>
          <p:cNvPicPr>
            <a:picLocks noChangeAspect="1" noChangeArrowheads="1"/>
          </p:cNvPicPr>
          <p:nvPr/>
        </p:nvPicPr>
        <p:blipFill>
          <a:blip r:embed="rId1"/>
          <a:srcRect/>
          <a:stretch>
            <a:fillRect/>
          </a:stretch>
        </p:blipFill>
        <p:spPr bwMode="auto">
          <a:xfrm>
            <a:off x="623888" y="4565650"/>
            <a:ext cx="2857500" cy="2195513"/>
          </a:xfrm>
          <a:prstGeom prst="rect">
            <a:avLst/>
          </a:prstGeom>
          <a:noFill/>
          <a:ln w="9525">
            <a:noFill/>
            <a:miter lim="800000"/>
            <a:headEnd/>
            <a:tailEnd/>
          </a:ln>
        </p:spPr>
      </p:pic>
      <p:pic>
        <p:nvPicPr>
          <p:cNvPr id="145417" name="Picture 13" descr="u=2742757476,1429262899&amp;fm=21&amp;gp=0"/>
          <p:cNvPicPr>
            <a:picLocks noChangeAspect="1" noChangeArrowheads="1"/>
          </p:cNvPicPr>
          <p:nvPr/>
        </p:nvPicPr>
        <p:blipFill>
          <a:blip r:embed="rId2"/>
          <a:srcRect/>
          <a:stretch>
            <a:fillRect/>
          </a:stretch>
        </p:blipFill>
        <p:spPr bwMode="auto">
          <a:xfrm>
            <a:off x="3546475" y="4584700"/>
            <a:ext cx="3335338" cy="2176463"/>
          </a:xfrm>
          <a:prstGeom prst="rect">
            <a:avLst/>
          </a:prstGeom>
          <a:noFill/>
          <a:ln w="9525">
            <a:noFill/>
            <a:miter lim="800000"/>
            <a:headEnd/>
            <a:tailEnd/>
          </a:ln>
        </p:spPr>
      </p:pic>
      <p:pic>
        <p:nvPicPr>
          <p:cNvPr id="145418" name="Picture 15" descr="u=248583636,2292762076&amp;fm=21&amp;gp=0"/>
          <p:cNvPicPr>
            <a:picLocks noChangeAspect="1" noChangeArrowheads="1"/>
          </p:cNvPicPr>
          <p:nvPr/>
        </p:nvPicPr>
        <p:blipFill>
          <a:blip r:embed="rId3"/>
          <a:srcRect/>
          <a:stretch>
            <a:fillRect/>
          </a:stretch>
        </p:blipFill>
        <p:spPr bwMode="auto">
          <a:xfrm>
            <a:off x="6915150" y="4630738"/>
            <a:ext cx="2852738" cy="20955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9"/>
          <p:cNvSpPr>
            <a:spLocks noChangeArrowheads="1"/>
          </p:cNvSpPr>
          <p:nvPr/>
        </p:nvSpPr>
        <p:spPr bwMode="auto">
          <a:xfrm>
            <a:off x="0" y="0"/>
            <a:ext cx="4745038" cy="728663"/>
          </a:xfrm>
          <a:prstGeom prst="rect">
            <a:avLst/>
          </a:prstGeom>
          <a:noFill/>
          <a:ln w="9525" algn="ctr">
            <a:noFill/>
            <a:miter lim="800000"/>
          </a:ln>
        </p:spPr>
        <p:txBody>
          <a:bodyPr wrap="none" anchor="ctr"/>
          <a:lstStyle/>
          <a:p>
            <a:r>
              <a:rPr lang="en-US" altLang="zh-CN" sz="2400" b="1">
                <a:solidFill>
                  <a:schemeClr val="bg2"/>
                </a:solidFill>
                <a:latin typeface="宋体" panose="02010600030101010101" pitchFamily="2" charset="-122"/>
              </a:rPr>
              <a:t>    3.</a:t>
            </a:r>
            <a:r>
              <a:rPr lang="zh-CN" altLang="en-US" sz="2400" b="1">
                <a:solidFill>
                  <a:schemeClr val="bg2"/>
                </a:solidFill>
              </a:rPr>
              <a:t>维生素</a:t>
            </a:r>
            <a:r>
              <a:rPr lang="en-US" altLang="zh-CN" sz="2400" b="1">
                <a:solidFill>
                  <a:schemeClr val="bg2"/>
                </a:solidFill>
              </a:rPr>
              <a:t>C</a:t>
            </a:r>
            <a:endParaRPr lang="en-US" altLang="zh-CN" sz="2400" b="1">
              <a:solidFill>
                <a:schemeClr val="bg2"/>
              </a:solidFill>
            </a:endParaRPr>
          </a:p>
        </p:txBody>
      </p:sp>
      <p:sp>
        <p:nvSpPr>
          <p:cNvPr id="146435" name="Rectangle 13"/>
          <p:cNvSpPr>
            <a:spLocks noChangeArrowheads="1"/>
          </p:cNvSpPr>
          <p:nvPr/>
        </p:nvSpPr>
        <p:spPr bwMode="auto">
          <a:xfrm>
            <a:off x="0" y="2876550"/>
            <a:ext cx="9144000" cy="1782763"/>
          </a:xfrm>
          <a:prstGeom prst="rect">
            <a:avLst/>
          </a:prstGeom>
          <a:noFill/>
          <a:ln w="9525" algn="ctr">
            <a:noFill/>
            <a:miter lim="800000"/>
          </a:ln>
        </p:spPr>
        <p:txBody>
          <a:bodyPr wrap="none" anchor="ctr"/>
          <a:lstStyle/>
          <a:p>
            <a:r>
              <a:rPr lang="en-US" altLang="zh-CN" sz="2400" b="1">
                <a:solidFill>
                  <a:schemeClr val="bg2"/>
                </a:solidFill>
                <a:latin typeface="宋体" panose="02010600030101010101" pitchFamily="2" charset="-122"/>
              </a:rPr>
              <a:t>    </a:t>
            </a:r>
            <a:endParaRPr lang="en-US" altLang="zh-CN" sz="2400" b="1">
              <a:solidFill>
                <a:schemeClr val="bg2"/>
              </a:solidFill>
              <a:latin typeface="宋体" panose="02010600030101010101" pitchFamily="2" charset="-122"/>
            </a:endParaRPr>
          </a:p>
        </p:txBody>
      </p:sp>
      <p:sp>
        <p:nvSpPr>
          <p:cNvPr id="146436" name="Rectangle 4"/>
          <p:cNvSpPr>
            <a:spLocks noChangeArrowheads="1"/>
          </p:cNvSpPr>
          <p:nvPr/>
        </p:nvSpPr>
        <p:spPr bwMode="auto">
          <a:xfrm>
            <a:off x="196850" y="5332413"/>
            <a:ext cx="8947150" cy="674687"/>
          </a:xfrm>
          <a:prstGeom prst="rect">
            <a:avLst/>
          </a:prstGeom>
          <a:noFill/>
          <a:ln w="9525" algn="ctr">
            <a:noFill/>
            <a:miter lim="800000"/>
          </a:ln>
          <a:effectLst/>
        </p:spPr>
        <p:txBody>
          <a:bodyPr wrap="none" anchor="ctr"/>
          <a:lstStyle/>
          <a:p>
            <a:endParaRPr kumimoji="1" lang="zh-CN" altLang="en-US" sz="2800" b="1">
              <a:solidFill>
                <a:schemeClr val="bg2"/>
              </a:solidFill>
            </a:endParaRPr>
          </a:p>
        </p:txBody>
      </p:sp>
      <p:sp>
        <p:nvSpPr>
          <p:cNvPr id="146437" name="Rectangle 12"/>
          <p:cNvSpPr>
            <a:spLocks noGrp="1" noChangeArrowheads="1"/>
          </p:cNvSpPr>
          <p:nvPr>
            <p:ph type="body" idx="1"/>
          </p:nvPr>
        </p:nvSpPr>
        <p:spPr bwMode="auto">
          <a:xfrm>
            <a:off x="508000" y="758825"/>
            <a:ext cx="10972800" cy="4525963"/>
          </a:xfrm>
          <a:noFill/>
          <a:ln algn="ctr">
            <a:miter lim="800000"/>
          </a:ln>
        </p:spPr>
        <p:txBody>
          <a:bodyPr vert="horz" wrap="square" lIns="91440" tIns="45720" rIns="91440" bIns="45720" numCol="1" anchor="t" anchorCtr="0" compatLnSpc="1"/>
          <a:lstStyle/>
          <a:p>
            <a:pPr>
              <a:spcBef>
                <a:spcPct val="0"/>
              </a:spcBef>
              <a:spcAft>
                <a:spcPct val="0"/>
              </a:spcAft>
              <a:buClrTx/>
              <a:buSzTx/>
              <a:buFontTx/>
              <a:buNone/>
            </a:pPr>
            <a:r>
              <a:rPr lang="zh-CN" altLang="en-US" sz="2400" smtClean="0">
                <a:solidFill>
                  <a:schemeClr val="bg2"/>
                </a:solidFill>
              </a:rPr>
              <a:t>（</a:t>
            </a:r>
            <a:r>
              <a:rPr lang="en-US" altLang="zh-CN" sz="2400" smtClean="0">
                <a:solidFill>
                  <a:schemeClr val="bg2"/>
                </a:solidFill>
              </a:rPr>
              <a:t>1</a:t>
            </a:r>
            <a:r>
              <a:rPr lang="zh-CN" altLang="en-US" sz="2400" smtClean="0">
                <a:solidFill>
                  <a:schemeClr val="bg2"/>
                </a:solidFill>
              </a:rPr>
              <a:t>）</a:t>
            </a:r>
            <a:r>
              <a:rPr lang="zh-CN" altLang="en-US" sz="2400" b="1" smtClean="0">
                <a:solidFill>
                  <a:schemeClr val="bg2"/>
                </a:solidFill>
              </a:rPr>
              <a:t>维生素</a:t>
            </a:r>
            <a:r>
              <a:rPr lang="en-US" altLang="zh-CN" sz="2400" b="1" smtClean="0">
                <a:solidFill>
                  <a:schemeClr val="bg2"/>
                </a:solidFill>
              </a:rPr>
              <a:t>C</a:t>
            </a:r>
            <a:r>
              <a:rPr lang="zh-CN" altLang="en-US" sz="2400" b="1" smtClean="0">
                <a:solidFill>
                  <a:schemeClr val="bg2"/>
                </a:solidFill>
              </a:rPr>
              <a:t>的生理功能</a:t>
            </a:r>
            <a:endParaRPr lang="zh-CN" altLang="en-US" sz="2400" b="1" smtClean="0">
              <a:solidFill>
                <a:schemeClr val="bg2"/>
              </a:solidFill>
            </a:endParaRPr>
          </a:p>
          <a:p>
            <a:pPr>
              <a:spcBef>
                <a:spcPct val="0"/>
              </a:spcBef>
              <a:spcAft>
                <a:spcPct val="0"/>
              </a:spcAft>
              <a:buClrTx/>
              <a:buSzTx/>
              <a:buFontTx/>
              <a:buNone/>
            </a:pPr>
            <a:r>
              <a:rPr lang="zh-CN" altLang="en-US" sz="2400" smtClean="0">
                <a:solidFill>
                  <a:schemeClr val="bg2"/>
                </a:solidFill>
              </a:rPr>
              <a:t>        维生素 </a:t>
            </a:r>
            <a:r>
              <a:rPr lang="en-US" altLang="zh-CN" sz="2400" smtClean="0">
                <a:solidFill>
                  <a:schemeClr val="bg2"/>
                </a:solidFill>
              </a:rPr>
              <a:t>C </a:t>
            </a:r>
            <a:r>
              <a:rPr lang="zh-CN" altLang="en-US" sz="2400" smtClean="0">
                <a:solidFill>
                  <a:schemeClr val="bg2"/>
                </a:solidFill>
              </a:rPr>
              <a:t>的主要生理功能是促进细胞和细胞之间黏合物质的形成，维生素</a:t>
            </a:r>
            <a:r>
              <a:rPr lang="en-US" altLang="zh-CN" sz="2400" smtClean="0">
                <a:solidFill>
                  <a:schemeClr val="bg2"/>
                </a:solidFill>
              </a:rPr>
              <a:t>C</a:t>
            </a:r>
            <a:r>
              <a:rPr lang="zh-CN" altLang="en-US" sz="2400" smtClean="0">
                <a:solidFill>
                  <a:schemeClr val="bg2"/>
                </a:solidFill>
              </a:rPr>
              <a:t>，又称抗坏血酸，是一种水溶性维生素。</a:t>
            </a:r>
            <a:endParaRPr lang="en-US" altLang="zh-CN" sz="2400" smtClean="0">
              <a:solidFill>
                <a:schemeClr val="bg2"/>
              </a:solidFill>
            </a:endParaRPr>
          </a:p>
          <a:p>
            <a:pPr>
              <a:spcBef>
                <a:spcPct val="0"/>
              </a:spcBef>
              <a:spcAft>
                <a:spcPct val="0"/>
              </a:spcAft>
              <a:buClrTx/>
              <a:buSzTx/>
              <a:buFontTx/>
              <a:buNone/>
            </a:pPr>
            <a:r>
              <a:rPr lang="zh-CN" altLang="en-US" sz="2400" smtClean="0">
                <a:solidFill>
                  <a:schemeClr val="bg2"/>
                </a:solidFill>
              </a:rPr>
              <a:t> </a:t>
            </a:r>
            <a:r>
              <a:rPr lang="zh-CN" altLang="en-US" sz="2400" b="1" smtClean="0">
                <a:solidFill>
                  <a:schemeClr val="bg2"/>
                </a:solidFill>
              </a:rPr>
              <a:t>（</a:t>
            </a:r>
            <a:r>
              <a:rPr lang="en-US" altLang="zh-CN" sz="2400" b="1" smtClean="0">
                <a:solidFill>
                  <a:schemeClr val="bg2"/>
                </a:solidFill>
              </a:rPr>
              <a:t>2</a:t>
            </a:r>
            <a:r>
              <a:rPr lang="zh-CN" altLang="en-US" sz="2400" b="1" smtClean="0">
                <a:solidFill>
                  <a:schemeClr val="bg2"/>
                </a:solidFill>
              </a:rPr>
              <a:t>）幼儿对维生素</a:t>
            </a:r>
            <a:r>
              <a:rPr lang="en-US" altLang="zh-CN" sz="2400" b="1" smtClean="0">
                <a:solidFill>
                  <a:schemeClr val="bg2"/>
                </a:solidFill>
              </a:rPr>
              <a:t>C</a:t>
            </a:r>
            <a:r>
              <a:rPr lang="zh-CN" altLang="en-US" sz="2400" b="1" smtClean="0">
                <a:solidFill>
                  <a:schemeClr val="bg2"/>
                </a:solidFill>
              </a:rPr>
              <a:t>的需要量</a:t>
            </a:r>
            <a:endParaRPr lang="en-US" altLang="zh-CN" sz="2400" b="1" smtClean="0">
              <a:solidFill>
                <a:schemeClr val="bg2"/>
              </a:solidFill>
            </a:endParaRPr>
          </a:p>
          <a:p>
            <a:pPr>
              <a:spcBef>
                <a:spcPct val="0"/>
              </a:spcBef>
              <a:spcAft>
                <a:spcPct val="0"/>
              </a:spcAft>
              <a:buClrTx/>
              <a:buSzTx/>
              <a:buFontTx/>
              <a:buNone/>
            </a:pPr>
            <a:r>
              <a:rPr lang="zh-CN" altLang="en-US" sz="2400" smtClean="0">
                <a:solidFill>
                  <a:schemeClr val="bg2"/>
                </a:solidFill>
              </a:rPr>
              <a:t>        幼儿每日维生素</a:t>
            </a:r>
            <a:r>
              <a:rPr lang="en-US" altLang="zh-CN" sz="2400" smtClean="0">
                <a:solidFill>
                  <a:schemeClr val="bg2"/>
                </a:solidFill>
              </a:rPr>
              <a:t>C</a:t>
            </a:r>
            <a:r>
              <a:rPr lang="zh-CN" altLang="en-US" sz="2400" smtClean="0">
                <a:solidFill>
                  <a:schemeClr val="bg2"/>
                </a:solidFill>
              </a:rPr>
              <a:t>需要量为</a:t>
            </a:r>
            <a:r>
              <a:rPr lang="en-US" altLang="zh-CN" sz="2400" smtClean="0">
                <a:solidFill>
                  <a:schemeClr val="bg2"/>
                </a:solidFill>
              </a:rPr>
              <a:t>30 </a:t>
            </a:r>
            <a:r>
              <a:rPr lang="zh-CN" altLang="en-US" sz="2400" smtClean="0">
                <a:solidFill>
                  <a:schemeClr val="bg2"/>
                </a:solidFill>
              </a:rPr>
              <a:t>～</a:t>
            </a:r>
            <a:r>
              <a:rPr lang="en-US" altLang="zh-CN" sz="2400" smtClean="0">
                <a:solidFill>
                  <a:schemeClr val="bg2"/>
                </a:solidFill>
              </a:rPr>
              <a:t>50mg</a:t>
            </a:r>
            <a:endParaRPr lang="zh-CN" altLang="en-US" sz="2400" smtClean="0">
              <a:solidFill>
                <a:schemeClr val="bg2"/>
              </a:solidFill>
            </a:endParaRPr>
          </a:p>
          <a:p>
            <a:pPr>
              <a:spcBef>
                <a:spcPct val="0"/>
              </a:spcBef>
              <a:spcAft>
                <a:spcPct val="0"/>
              </a:spcAft>
              <a:buClrTx/>
              <a:buSzTx/>
              <a:buFontTx/>
              <a:buNone/>
            </a:pPr>
            <a:r>
              <a:rPr lang="en-US" altLang="zh-CN" sz="2400" smtClean="0">
                <a:solidFill>
                  <a:schemeClr val="bg2"/>
                </a:solidFill>
              </a:rPr>
              <a:t> </a:t>
            </a:r>
            <a:r>
              <a:rPr lang="zh-CN" altLang="en-US" sz="2400" b="1" smtClean="0">
                <a:solidFill>
                  <a:schemeClr val="bg2"/>
                </a:solidFill>
              </a:rPr>
              <a:t>（</a:t>
            </a:r>
            <a:r>
              <a:rPr lang="en-US" altLang="zh-CN" sz="2400" b="1" smtClean="0">
                <a:solidFill>
                  <a:schemeClr val="bg2"/>
                </a:solidFill>
              </a:rPr>
              <a:t>3</a:t>
            </a:r>
            <a:r>
              <a:rPr lang="zh-CN" altLang="en-US" sz="2400" b="1" smtClean="0">
                <a:solidFill>
                  <a:schemeClr val="bg2"/>
                </a:solidFill>
              </a:rPr>
              <a:t>）缺乏症：</a:t>
            </a:r>
            <a:r>
              <a:rPr lang="zh-CN" altLang="en-US" sz="2400" smtClean="0">
                <a:solidFill>
                  <a:schemeClr val="bg2"/>
                </a:solidFill>
              </a:rPr>
              <a:t>坏血病（ </a:t>
            </a:r>
            <a:r>
              <a:rPr lang="en-US" altLang="zh-CN" sz="2400" smtClean="0">
                <a:solidFill>
                  <a:schemeClr val="bg2"/>
                </a:solidFill>
              </a:rPr>
              <a:t>Vc </a:t>
            </a:r>
            <a:r>
              <a:rPr lang="zh-CN" altLang="en-US" sz="2400" smtClean="0">
                <a:solidFill>
                  <a:schemeClr val="bg2"/>
                </a:solidFill>
              </a:rPr>
              <a:t>） </a:t>
            </a:r>
            <a:r>
              <a:rPr lang="en-US" altLang="zh-CN" sz="2400" smtClean="0">
                <a:solidFill>
                  <a:schemeClr val="bg2"/>
                </a:solidFill>
              </a:rPr>
              <a:t>VD</a:t>
            </a:r>
            <a:endParaRPr lang="en-US" altLang="zh-CN" sz="2400" smtClean="0">
              <a:solidFill>
                <a:schemeClr val="bg2"/>
              </a:solidFill>
            </a:endParaRPr>
          </a:p>
          <a:p>
            <a:pPr>
              <a:spcBef>
                <a:spcPct val="0"/>
              </a:spcBef>
              <a:spcAft>
                <a:spcPct val="0"/>
              </a:spcAft>
              <a:buClrTx/>
              <a:buSzTx/>
              <a:buFontTx/>
              <a:buNone/>
            </a:pPr>
            <a:r>
              <a:rPr lang="zh-CN" altLang="en-US" sz="2400" b="1" smtClean="0">
                <a:solidFill>
                  <a:schemeClr val="bg2"/>
                </a:solidFill>
              </a:rPr>
              <a:t> （</a:t>
            </a:r>
            <a:r>
              <a:rPr lang="en-US" altLang="zh-CN" sz="2400" b="1" smtClean="0">
                <a:solidFill>
                  <a:schemeClr val="bg2"/>
                </a:solidFill>
              </a:rPr>
              <a:t>4</a:t>
            </a:r>
            <a:r>
              <a:rPr lang="zh-CN" altLang="en-US" sz="2400" b="1" smtClean="0">
                <a:solidFill>
                  <a:schemeClr val="bg2"/>
                </a:solidFill>
              </a:rPr>
              <a:t>）来源</a:t>
            </a:r>
            <a:r>
              <a:rPr lang="zh-CN" altLang="en-US" sz="2400" smtClean="0">
                <a:solidFill>
                  <a:schemeClr val="bg2"/>
                </a:solidFill>
              </a:rPr>
              <a:t>：广泛存在于鲜果之中。</a:t>
            </a:r>
            <a:endParaRPr lang="zh-CN" altLang="en-US" sz="2400" smtClean="0">
              <a:solidFill>
                <a:schemeClr val="bg2"/>
              </a:solidFill>
            </a:endParaRPr>
          </a:p>
          <a:p>
            <a:pPr>
              <a:spcBef>
                <a:spcPct val="0"/>
              </a:spcBef>
              <a:spcAft>
                <a:spcPct val="0"/>
              </a:spcAft>
              <a:buClrTx/>
              <a:buSzTx/>
              <a:buFontTx/>
              <a:buNone/>
            </a:pPr>
            <a:endParaRPr lang="zh-CN" altLang="en-US" sz="2400" smtClean="0">
              <a:solidFill>
                <a:schemeClr val="bg2"/>
              </a:solidFill>
            </a:endParaRPr>
          </a:p>
        </p:txBody>
      </p:sp>
      <p:pic>
        <p:nvPicPr>
          <p:cNvPr id="146441" name="Picture 7" descr="u=72685296,2564713950&amp;fm=21&amp;gp=0"/>
          <p:cNvPicPr>
            <a:picLocks noChangeAspect="1" noChangeArrowheads="1"/>
          </p:cNvPicPr>
          <p:nvPr/>
        </p:nvPicPr>
        <p:blipFill>
          <a:blip r:embed="rId1"/>
          <a:srcRect/>
          <a:stretch>
            <a:fillRect/>
          </a:stretch>
        </p:blipFill>
        <p:spPr bwMode="auto">
          <a:xfrm>
            <a:off x="428625" y="3746500"/>
            <a:ext cx="2911475" cy="2535238"/>
          </a:xfrm>
          <a:prstGeom prst="rect">
            <a:avLst/>
          </a:prstGeom>
          <a:noFill/>
          <a:ln w="9525">
            <a:noFill/>
            <a:miter lim="800000"/>
            <a:headEnd/>
            <a:tailEnd/>
          </a:ln>
        </p:spPr>
      </p:pic>
      <p:pic>
        <p:nvPicPr>
          <p:cNvPr id="146442" name="Picture 9" descr="u=244412485,1992283675&amp;fm=21&amp;gp=0"/>
          <p:cNvPicPr>
            <a:picLocks noChangeAspect="1" noChangeArrowheads="1"/>
          </p:cNvPicPr>
          <p:nvPr/>
        </p:nvPicPr>
        <p:blipFill>
          <a:blip r:embed="rId2"/>
          <a:srcRect/>
          <a:stretch>
            <a:fillRect/>
          </a:stretch>
        </p:blipFill>
        <p:spPr bwMode="auto">
          <a:xfrm>
            <a:off x="3322638" y="3746500"/>
            <a:ext cx="3321050" cy="2501900"/>
          </a:xfrm>
          <a:prstGeom prst="rect">
            <a:avLst/>
          </a:prstGeom>
          <a:noFill/>
          <a:ln w="9525">
            <a:noFill/>
            <a:miter lim="800000"/>
            <a:headEnd/>
            <a:tailEnd/>
          </a:ln>
        </p:spPr>
      </p:pic>
      <p:pic>
        <p:nvPicPr>
          <p:cNvPr id="146443" name="Picture 13" descr="u=2450036032,1433928645&amp;fm=21&amp;gp=0"/>
          <p:cNvPicPr>
            <a:picLocks noChangeAspect="1" noChangeArrowheads="1"/>
          </p:cNvPicPr>
          <p:nvPr/>
        </p:nvPicPr>
        <p:blipFill>
          <a:blip r:embed="rId3"/>
          <a:srcRect/>
          <a:stretch>
            <a:fillRect/>
          </a:stretch>
        </p:blipFill>
        <p:spPr bwMode="auto">
          <a:xfrm>
            <a:off x="6630988" y="3770313"/>
            <a:ext cx="2941637" cy="2476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9"/>
          <p:cNvSpPr>
            <a:spLocks noChangeArrowheads="1"/>
          </p:cNvSpPr>
          <p:nvPr/>
        </p:nvSpPr>
        <p:spPr bwMode="auto">
          <a:xfrm>
            <a:off x="0" y="0"/>
            <a:ext cx="4745038" cy="728663"/>
          </a:xfrm>
          <a:prstGeom prst="rect">
            <a:avLst/>
          </a:prstGeom>
          <a:noFill/>
          <a:ln w="9525" algn="ctr">
            <a:noFill/>
            <a:miter lim="800000"/>
          </a:ln>
        </p:spPr>
        <p:txBody>
          <a:bodyPr wrap="none" anchor="ctr"/>
          <a:lstStyle/>
          <a:p>
            <a:r>
              <a:rPr lang="en-US" altLang="zh-CN" sz="2400" b="1">
                <a:solidFill>
                  <a:schemeClr val="bg2"/>
                </a:solidFill>
                <a:latin typeface="宋体" panose="02010600030101010101" pitchFamily="2" charset="-122"/>
              </a:rPr>
              <a:t>    3.</a:t>
            </a:r>
            <a:r>
              <a:rPr lang="zh-CN" altLang="en-US" sz="2400" b="1">
                <a:solidFill>
                  <a:schemeClr val="bg2"/>
                </a:solidFill>
              </a:rPr>
              <a:t>维生素</a:t>
            </a:r>
            <a:r>
              <a:rPr lang="en-US" altLang="zh-CN" sz="2400" b="1">
                <a:solidFill>
                  <a:schemeClr val="bg2"/>
                </a:solidFill>
              </a:rPr>
              <a:t>D</a:t>
            </a:r>
            <a:endParaRPr lang="en-US" altLang="zh-CN" sz="2400" b="1">
              <a:solidFill>
                <a:schemeClr val="bg2"/>
              </a:solidFill>
            </a:endParaRPr>
          </a:p>
        </p:txBody>
      </p:sp>
      <p:sp>
        <p:nvSpPr>
          <p:cNvPr id="147459" name="Rectangle 13"/>
          <p:cNvSpPr>
            <a:spLocks noChangeArrowheads="1"/>
          </p:cNvSpPr>
          <p:nvPr/>
        </p:nvSpPr>
        <p:spPr bwMode="auto">
          <a:xfrm>
            <a:off x="0" y="2876550"/>
            <a:ext cx="9144000" cy="1782763"/>
          </a:xfrm>
          <a:prstGeom prst="rect">
            <a:avLst/>
          </a:prstGeom>
          <a:noFill/>
          <a:ln w="9525" algn="ctr">
            <a:noFill/>
            <a:miter lim="800000"/>
          </a:ln>
        </p:spPr>
        <p:txBody>
          <a:bodyPr wrap="none" anchor="ctr"/>
          <a:lstStyle/>
          <a:p>
            <a:r>
              <a:rPr lang="en-US" altLang="zh-CN" sz="2400" b="1">
                <a:solidFill>
                  <a:schemeClr val="bg2"/>
                </a:solidFill>
                <a:latin typeface="宋体" panose="02010600030101010101" pitchFamily="2" charset="-122"/>
              </a:rPr>
              <a:t>    </a:t>
            </a:r>
            <a:endParaRPr lang="en-US" altLang="zh-CN" sz="2400" b="1">
              <a:solidFill>
                <a:schemeClr val="bg2"/>
              </a:solidFill>
              <a:latin typeface="宋体" panose="02010600030101010101" pitchFamily="2" charset="-122"/>
            </a:endParaRPr>
          </a:p>
        </p:txBody>
      </p:sp>
      <p:sp>
        <p:nvSpPr>
          <p:cNvPr id="147460" name="Rectangle 4"/>
          <p:cNvSpPr>
            <a:spLocks noChangeArrowheads="1"/>
          </p:cNvSpPr>
          <p:nvPr/>
        </p:nvSpPr>
        <p:spPr bwMode="auto">
          <a:xfrm>
            <a:off x="196850" y="5332413"/>
            <a:ext cx="8947150" cy="674687"/>
          </a:xfrm>
          <a:prstGeom prst="rect">
            <a:avLst/>
          </a:prstGeom>
          <a:noFill/>
          <a:ln w="9525" algn="ctr">
            <a:noFill/>
            <a:miter lim="800000"/>
          </a:ln>
          <a:effectLst/>
        </p:spPr>
        <p:txBody>
          <a:bodyPr wrap="none" anchor="ctr"/>
          <a:lstStyle/>
          <a:p>
            <a:endParaRPr kumimoji="1" lang="zh-CN" altLang="en-US" sz="2800" b="1">
              <a:solidFill>
                <a:schemeClr val="bg2"/>
              </a:solidFill>
            </a:endParaRPr>
          </a:p>
        </p:txBody>
      </p:sp>
      <p:sp>
        <p:nvSpPr>
          <p:cNvPr id="147461" name="Rectangle 12"/>
          <p:cNvSpPr>
            <a:spLocks noGrp="1" noChangeArrowheads="1"/>
          </p:cNvSpPr>
          <p:nvPr>
            <p:ph type="body" idx="1"/>
          </p:nvPr>
        </p:nvSpPr>
        <p:spPr bwMode="auto">
          <a:xfrm>
            <a:off x="508000" y="758825"/>
            <a:ext cx="10972800" cy="4525963"/>
          </a:xfrm>
          <a:noFill/>
          <a:ln algn="ctr">
            <a:miter lim="800000"/>
          </a:ln>
        </p:spPr>
        <p:txBody>
          <a:bodyPr vert="horz" wrap="square" lIns="91440" tIns="45720" rIns="91440" bIns="45720" numCol="1" anchor="t" anchorCtr="0" compatLnSpc="1"/>
          <a:lstStyle/>
          <a:p>
            <a:pPr>
              <a:spcBef>
                <a:spcPct val="0"/>
              </a:spcBef>
              <a:spcAft>
                <a:spcPct val="0"/>
              </a:spcAft>
              <a:buClrTx/>
              <a:buSzTx/>
              <a:buFontTx/>
              <a:buNone/>
            </a:pPr>
            <a:r>
              <a:rPr lang="zh-CN" altLang="en-US" sz="2400" smtClean="0">
                <a:solidFill>
                  <a:schemeClr val="bg2"/>
                </a:solidFill>
              </a:rPr>
              <a:t>（</a:t>
            </a:r>
            <a:r>
              <a:rPr lang="en-US" altLang="zh-CN" sz="2400" smtClean="0">
                <a:solidFill>
                  <a:schemeClr val="bg2"/>
                </a:solidFill>
              </a:rPr>
              <a:t>1</a:t>
            </a:r>
            <a:r>
              <a:rPr lang="zh-CN" altLang="en-US" sz="2400" smtClean="0">
                <a:solidFill>
                  <a:schemeClr val="bg2"/>
                </a:solidFill>
              </a:rPr>
              <a:t>）</a:t>
            </a:r>
            <a:r>
              <a:rPr lang="zh-CN" altLang="en-US" sz="2400" b="1" smtClean="0">
                <a:solidFill>
                  <a:schemeClr val="bg2"/>
                </a:solidFill>
              </a:rPr>
              <a:t>维生素</a:t>
            </a:r>
            <a:r>
              <a:rPr lang="en-US" altLang="zh-CN" sz="2400" b="1" smtClean="0">
                <a:solidFill>
                  <a:schemeClr val="bg2"/>
                </a:solidFill>
              </a:rPr>
              <a:t>D</a:t>
            </a:r>
            <a:r>
              <a:rPr lang="zh-CN" altLang="en-US" sz="2400" b="1" smtClean="0">
                <a:solidFill>
                  <a:schemeClr val="bg2"/>
                </a:solidFill>
              </a:rPr>
              <a:t>的生理功能</a:t>
            </a:r>
            <a:endParaRPr lang="zh-CN" altLang="en-US" sz="2400" b="1" smtClean="0">
              <a:solidFill>
                <a:schemeClr val="bg2"/>
              </a:solidFill>
            </a:endParaRPr>
          </a:p>
          <a:p>
            <a:pPr>
              <a:spcBef>
                <a:spcPct val="0"/>
              </a:spcBef>
              <a:spcAft>
                <a:spcPct val="0"/>
              </a:spcAft>
              <a:buClrTx/>
              <a:buSzTx/>
              <a:buFontTx/>
              <a:buNone/>
            </a:pPr>
            <a:r>
              <a:rPr lang="zh-CN" altLang="en-US" sz="2400" b="1" smtClean="0">
                <a:solidFill>
                  <a:schemeClr val="bg2"/>
                </a:solidFill>
              </a:rPr>
              <a:t>         </a:t>
            </a:r>
            <a:r>
              <a:rPr lang="zh-CN" altLang="en-US" sz="2400" smtClean="0">
                <a:solidFill>
                  <a:schemeClr val="bg2"/>
                </a:solidFill>
              </a:rPr>
              <a:t>维生素</a:t>
            </a:r>
            <a:r>
              <a:rPr lang="en-US" altLang="zh-CN" sz="2400" smtClean="0">
                <a:solidFill>
                  <a:schemeClr val="bg2"/>
                </a:solidFill>
              </a:rPr>
              <a:t>D</a:t>
            </a:r>
            <a:r>
              <a:rPr lang="zh-CN" altLang="en-US" sz="2400" smtClean="0">
                <a:solidFill>
                  <a:schemeClr val="bg2"/>
                </a:solidFill>
              </a:rPr>
              <a:t>存在于部分天然食物中，它又称抗佝偻病维生素。 </a:t>
            </a:r>
            <a:endParaRPr lang="zh-CN" altLang="en-US" sz="2400" smtClean="0">
              <a:solidFill>
                <a:schemeClr val="bg2"/>
              </a:solidFill>
            </a:endParaRPr>
          </a:p>
          <a:p>
            <a:pPr>
              <a:spcBef>
                <a:spcPct val="0"/>
              </a:spcBef>
              <a:spcAft>
                <a:spcPct val="0"/>
              </a:spcAft>
              <a:buClrTx/>
              <a:buSzTx/>
              <a:buFontTx/>
              <a:buNone/>
            </a:pPr>
            <a:r>
              <a:rPr lang="zh-CN" altLang="en-US" sz="2400" b="1" smtClean="0">
                <a:solidFill>
                  <a:schemeClr val="bg2"/>
                </a:solidFill>
              </a:rPr>
              <a:t> （</a:t>
            </a:r>
            <a:r>
              <a:rPr lang="en-US" altLang="zh-CN" sz="2400" b="1" smtClean="0">
                <a:solidFill>
                  <a:schemeClr val="bg2"/>
                </a:solidFill>
              </a:rPr>
              <a:t>2</a:t>
            </a:r>
            <a:r>
              <a:rPr lang="zh-CN" altLang="en-US" sz="2400" b="1" smtClean="0">
                <a:solidFill>
                  <a:schemeClr val="bg2"/>
                </a:solidFill>
              </a:rPr>
              <a:t>）幼儿对维生素</a:t>
            </a:r>
            <a:r>
              <a:rPr lang="en-US" altLang="zh-CN" sz="2400" b="1" smtClean="0">
                <a:solidFill>
                  <a:schemeClr val="bg2"/>
                </a:solidFill>
              </a:rPr>
              <a:t>D</a:t>
            </a:r>
            <a:r>
              <a:rPr lang="zh-CN" altLang="en-US" sz="2400" b="1" smtClean="0">
                <a:solidFill>
                  <a:schemeClr val="bg2"/>
                </a:solidFill>
              </a:rPr>
              <a:t>的需要量</a:t>
            </a:r>
            <a:endParaRPr lang="zh-CN" altLang="en-US" sz="2400" b="1" smtClean="0">
              <a:solidFill>
                <a:schemeClr val="bg2"/>
              </a:solidFill>
            </a:endParaRPr>
          </a:p>
          <a:p>
            <a:pPr>
              <a:spcBef>
                <a:spcPct val="0"/>
              </a:spcBef>
              <a:spcAft>
                <a:spcPct val="0"/>
              </a:spcAft>
              <a:buClrTx/>
              <a:buSzTx/>
              <a:buFontTx/>
              <a:buNone/>
            </a:pPr>
            <a:r>
              <a:rPr lang="zh-CN" altLang="en-US" sz="2400" b="1" smtClean="0">
                <a:solidFill>
                  <a:schemeClr val="bg2"/>
                </a:solidFill>
              </a:rPr>
              <a:t>         </a:t>
            </a:r>
            <a:r>
              <a:rPr lang="zh-CN" altLang="en-US" sz="1800" b="1" smtClean="0">
                <a:solidFill>
                  <a:schemeClr val="bg2"/>
                </a:solidFill>
              </a:rPr>
              <a:t>一</a:t>
            </a:r>
            <a:r>
              <a:rPr lang="zh-CN" altLang="en-US" sz="2400" smtClean="0">
                <a:solidFill>
                  <a:schemeClr val="bg2"/>
                </a:solidFill>
              </a:rPr>
              <a:t>般</a:t>
            </a:r>
            <a:r>
              <a:rPr lang="en-US" altLang="zh-CN" sz="2400" smtClean="0">
                <a:solidFill>
                  <a:schemeClr val="bg2"/>
                </a:solidFill>
              </a:rPr>
              <a:t>6</a:t>
            </a:r>
            <a:r>
              <a:rPr lang="zh-CN" altLang="en-US" sz="2400" smtClean="0">
                <a:solidFill>
                  <a:schemeClr val="bg2"/>
                </a:solidFill>
              </a:rPr>
              <a:t>岁以下幼儿每日摄入约</a:t>
            </a:r>
            <a:r>
              <a:rPr lang="en-US" altLang="zh-CN" sz="2400" smtClean="0">
                <a:solidFill>
                  <a:schemeClr val="bg2"/>
                </a:solidFill>
              </a:rPr>
              <a:t>400</a:t>
            </a:r>
            <a:r>
              <a:rPr lang="zh-CN" altLang="en-US" sz="2400" smtClean="0">
                <a:solidFill>
                  <a:schemeClr val="bg2"/>
                </a:solidFill>
              </a:rPr>
              <a:t>国际单位相当于</a:t>
            </a:r>
            <a:r>
              <a:rPr lang="en-US" altLang="zh-CN" sz="2400" smtClean="0">
                <a:solidFill>
                  <a:schemeClr val="bg2"/>
                </a:solidFill>
              </a:rPr>
              <a:t>10ug</a:t>
            </a:r>
            <a:r>
              <a:rPr lang="zh-CN" altLang="en-US" sz="2400" smtClean="0">
                <a:solidFill>
                  <a:schemeClr val="bg2"/>
                </a:solidFill>
              </a:rPr>
              <a:t>的维生素</a:t>
            </a:r>
            <a:r>
              <a:rPr lang="en-US" altLang="zh-CN" sz="2400" smtClean="0">
                <a:solidFill>
                  <a:schemeClr val="bg2"/>
                </a:solidFill>
              </a:rPr>
              <a:t>D</a:t>
            </a:r>
            <a:endParaRPr lang="zh-CN" altLang="en-US" sz="2400" smtClean="0">
              <a:solidFill>
                <a:schemeClr val="bg2"/>
              </a:solidFill>
            </a:endParaRPr>
          </a:p>
          <a:p>
            <a:pPr>
              <a:spcBef>
                <a:spcPct val="0"/>
              </a:spcBef>
              <a:spcAft>
                <a:spcPct val="0"/>
              </a:spcAft>
              <a:buClrTx/>
              <a:buSzTx/>
              <a:buFontTx/>
              <a:buNone/>
            </a:pPr>
            <a:r>
              <a:rPr lang="en-US" altLang="zh-CN" sz="2400" smtClean="0">
                <a:solidFill>
                  <a:schemeClr val="bg2"/>
                </a:solidFill>
              </a:rPr>
              <a:t> </a:t>
            </a:r>
            <a:r>
              <a:rPr lang="zh-CN" altLang="en-US" sz="2400" b="1" smtClean="0">
                <a:solidFill>
                  <a:schemeClr val="bg2"/>
                </a:solidFill>
              </a:rPr>
              <a:t>（</a:t>
            </a:r>
            <a:r>
              <a:rPr lang="en-US" altLang="zh-CN" sz="2400" b="1" smtClean="0">
                <a:solidFill>
                  <a:schemeClr val="bg2"/>
                </a:solidFill>
              </a:rPr>
              <a:t>3</a:t>
            </a:r>
            <a:r>
              <a:rPr lang="zh-CN" altLang="en-US" sz="2400" b="1" smtClean="0">
                <a:solidFill>
                  <a:schemeClr val="bg2"/>
                </a:solidFill>
              </a:rPr>
              <a:t>）缺乏症：</a:t>
            </a:r>
            <a:r>
              <a:rPr lang="zh-CN" altLang="en-US" sz="2400" smtClean="0">
                <a:solidFill>
                  <a:schemeClr val="bg2"/>
                </a:solidFill>
              </a:rPr>
              <a:t>佝偻病（ </a:t>
            </a:r>
            <a:r>
              <a:rPr lang="en-US" altLang="zh-CN" sz="2400" smtClean="0">
                <a:solidFill>
                  <a:schemeClr val="bg2"/>
                </a:solidFill>
              </a:rPr>
              <a:t>Vd </a:t>
            </a:r>
            <a:r>
              <a:rPr lang="zh-CN" altLang="en-US" sz="2400" smtClean="0">
                <a:solidFill>
                  <a:schemeClr val="bg2"/>
                </a:solidFill>
              </a:rPr>
              <a:t>） </a:t>
            </a:r>
            <a:endParaRPr lang="en-US" altLang="zh-CN" sz="2400" smtClean="0">
              <a:solidFill>
                <a:schemeClr val="bg2"/>
              </a:solidFill>
            </a:endParaRPr>
          </a:p>
          <a:p>
            <a:pPr>
              <a:spcBef>
                <a:spcPct val="0"/>
              </a:spcBef>
              <a:spcAft>
                <a:spcPct val="0"/>
              </a:spcAft>
              <a:buClrTx/>
              <a:buSzTx/>
              <a:buFontTx/>
              <a:buNone/>
            </a:pPr>
            <a:r>
              <a:rPr lang="zh-CN" altLang="en-US" sz="2400" b="1" smtClean="0">
                <a:solidFill>
                  <a:schemeClr val="bg2"/>
                </a:solidFill>
              </a:rPr>
              <a:t> （</a:t>
            </a:r>
            <a:r>
              <a:rPr lang="en-US" altLang="zh-CN" sz="2400" b="1" smtClean="0">
                <a:solidFill>
                  <a:schemeClr val="bg2"/>
                </a:solidFill>
              </a:rPr>
              <a:t>4</a:t>
            </a:r>
            <a:r>
              <a:rPr lang="zh-CN" altLang="en-US" sz="2400" b="1" smtClean="0">
                <a:solidFill>
                  <a:schemeClr val="bg2"/>
                </a:solidFill>
              </a:rPr>
              <a:t>）来源</a:t>
            </a:r>
            <a:r>
              <a:rPr lang="zh-CN" altLang="en-US" sz="2400" smtClean="0">
                <a:solidFill>
                  <a:schemeClr val="bg2"/>
                </a:solidFill>
              </a:rPr>
              <a:t>：主要存在于海鱼、动物肝脏、蛋黄和瘦肉中。</a:t>
            </a:r>
            <a:endParaRPr lang="zh-CN" altLang="en-US" sz="2400" smtClean="0">
              <a:solidFill>
                <a:schemeClr val="bg2"/>
              </a:solidFill>
            </a:endParaRPr>
          </a:p>
          <a:p>
            <a:pPr>
              <a:spcBef>
                <a:spcPct val="0"/>
              </a:spcBef>
              <a:spcAft>
                <a:spcPct val="0"/>
              </a:spcAft>
              <a:buClrTx/>
              <a:buSzTx/>
              <a:buFontTx/>
              <a:buNone/>
            </a:pPr>
            <a:endParaRPr lang="zh-CN" altLang="en-US" sz="2400" smtClean="0">
              <a:solidFill>
                <a:schemeClr val="bg2"/>
              </a:solidFill>
            </a:endParaRPr>
          </a:p>
        </p:txBody>
      </p:sp>
      <p:pic>
        <p:nvPicPr>
          <p:cNvPr id="147465" name="Picture 7" descr="u=4183903477,1011000805&amp;fm=21&amp;gp=0"/>
          <p:cNvPicPr>
            <a:picLocks noChangeAspect="1" noChangeArrowheads="1"/>
          </p:cNvPicPr>
          <p:nvPr/>
        </p:nvPicPr>
        <p:blipFill>
          <a:blip r:embed="rId1"/>
          <a:srcRect/>
          <a:stretch>
            <a:fillRect/>
          </a:stretch>
        </p:blipFill>
        <p:spPr bwMode="auto">
          <a:xfrm>
            <a:off x="638175" y="3659188"/>
            <a:ext cx="3143250" cy="2316162"/>
          </a:xfrm>
          <a:prstGeom prst="rect">
            <a:avLst/>
          </a:prstGeom>
          <a:noFill/>
          <a:ln w="9525">
            <a:noFill/>
            <a:miter lim="800000"/>
            <a:headEnd/>
            <a:tailEnd/>
          </a:ln>
        </p:spPr>
      </p:pic>
      <p:pic>
        <p:nvPicPr>
          <p:cNvPr id="147466" name="Picture 11" descr="u=4126910860,4076364052&amp;fm=21&amp;gp=0"/>
          <p:cNvPicPr>
            <a:picLocks noChangeAspect="1" noChangeArrowheads="1"/>
          </p:cNvPicPr>
          <p:nvPr/>
        </p:nvPicPr>
        <p:blipFill>
          <a:blip r:embed="rId2"/>
          <a:srcRect/>
          <a:stretch>
            <a:fillRect/>
          </a:stretch>
        </p:blipFill>
        <p:spPr bwMode="auto">
          <a:xfrm>
            <a:off x="3787775" y="3683000"/>
            <a:ext cx="3067050" cy="2338388"/>
          </a:xfrm>
          <a:prstGeom prst="rect">
            <a:avLst/>
          </a:prstGeom>
          <a:noFill/>
          <a:ln w="9525">
            <a:noFill/>
            <a:miter lim="800000"/>
            <a:headEnd/>
            <a:tailEnd/>
          </a:ln>
        </p:spPr>
      </p:pic>
      <p:pic>
        <p:nvPicPr>
          <p:cNvPr id="147467" name="Picture 13" descr="u=317106102,2582392392&amp;fm=21&amp;gp=0"/>
          <p:cNvPicPr>
            <a:picLocks noChangeAspect="1" noChangeArrowheads="1"/>
          </p:cNvPicPr>
          <p:nvPr/>
        </p:nvPicPr>
        <p:blipFill>
          <a:blip r:embed="rId3"/>
          <a:srcRect/>
          <a:stretch>
            <a:fillRect/>
          </a:stretch>
        </p:blipFill>
        <p:spPr bwMode="auto">
          <a:xfrm>
            <a:off x="6802438" y="3694113"/>
            <a:ext cx="2979737" cy="23161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2"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48486"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48487" name="组合 66"/>
          <p:cNvGrpSpPr/>
          <p:nvPr/>
        </p:nvGrpSpPr>
        <p:grpSpPr bwMode="auto">
          <a:xfrm>
            <a:off x="0" y="0"/>
            <a:ext cx="11234738" cy="1220788"/>
            <a:chOff x="0" y="-8"/>
            <a:chExt cx="8040216" cy="980733"/>
          </a:xfrm>
        </p:grpSpPr>
        <p:sp>
          <p:nvSpPr>
            <p:cNvPr id="148488"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48489"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
        <p:nvSpPr>
          <p:cNvPr id="148490" name="Rectangle 10"/>
          <p:cNvSpPr>
            <a:spLocks noChangeArrowheads="1"/>
          </p:cNvSpPr>
          <p:nvPr/>
        </p:nvSpPr>
        <p:spPr bwMode="auto">
          <a:xfrm>
            <a:off x="184150" y="1287463"/>
            <a:ext cx="4554538" cy="457200"/>
          </a:xfrm>
          <a:prstGeom prst="rect">
            <a:avLst/>
          </a:prstGeom>
          <a:noFill/>
          <a:ln w="9525">
            <a:noFill/>
            <a:miter lim="800000"/>
          </a:ln>
          <a:effectLst/>
        </p:spPr>
        <p:txBody>
          <a:bodyPr wrap="none" anchor="ctr">
            <a:spAutoFit/>
          </a:bodyPr>
          <a:lstStyle/>
          <a:p>
            <a:r>
              <a:rPr lang="zh-CN" altLang="en-US" sz="2400" b="1">
                <a:solidFill>
                  <a:schemeClr val="bg2"/>
                </a:solidFill>
              </a:rPr>
              <a:t>二、营养素的分类</a:t>
            </a:r>
            <a:r>
              <a:rPr lang="en-US" altLang="zh-CN" sz="2400" b="1">
                <a:solidFill>
                  <a:schemeClr val="bg2"/>
                </a:solidFill>
              </a:rPr>
              <a:t>——</a:t>
            </a:r>
            <a:r>
              <a:rPr lang="zh-CN" altLang="en-US" sz="2400" b="1">
                <a:solidFill>
                  <a:schemeClr val="bg2"/>
                </a:solidFill>
              </a:rPr>
              <a:t>膳食纤维</a:t>
            </a:r>
            <a:r>
              <a:rPr lang="zh-CN" altLang="en-US" sz="2400">
                <a:solidFill>
                  <a:schemeClr val="bg2"/>
                </a:solidFill>
              </a:rPr>
              <a:t> </a:t>
            </a:r>
            <a:endParaRPr lang="zh-CN" altLang="en-US" sz="2400">
              <a:solidFill>
                <a:schemeClr val="bg2"/>
              </a:solidFill>
            </a:endParaRPr>
          </a:p>
        </p:txBody>
      </p:sp>
      <p:sp>
        <p:nvSpPr>
          <p:cNvPr id="148491" name="Rectangle 11"/>
          <p:cNvSpPr>
            <a:spLocks noChangeArrowheads="1"/>
          </p:cNvSpPr>
          <p:nvPr/>
        </p:nvSpPr>
        <p:spPr bwMode="auto">
          <a:xfrm>
            <a:off x="0" y="1847850"/>
            <a:ext cx="7970838" cy="822325"/>
          </a:xfrm>
          <a:prstGeom prst="rect">
            <a:avLst/>
          </a:prstGeom>
          <a:noFill/>
          <a:ln w="9525">
            <a:noFill/>
            <a:miter lim="800000"/>
          </a:ln>
          <a:effectLst/>
        </p:spPr>
        <p:txBody>
          <a:bodyPr anchor="ctr">
            <a:spAutoFit/>
          </a:bodyPr>
          <a:lstStyle/>
          <a:p>
            <a:r>
              <a:rPr lang="zh-CN" altLang="en-US" sz="2400">
                <a:solidFill>
                  <a:schemeClr val="bg2"/>
                </a:solidFill>
              </a:rPr>
              <a:t>        碳水化合物中的膳食纤维是木质素与不能被人体消化道分泌的消化酶所消化的多糖的总称。</a:t>
            </a:r>
            <a:endParaRPr lang="zh-CN" altLang="en-US"/>
          </a:p>
        </p:txBody>
      </p:sp>
      <p:sp>
        <p:nvSpPr>
          <p:cNvPr id="148492" name="Rectangle 12"/>
          <p:cNvSpPr>
            <a:spLocks noChangeArrowheads="1"/>
          </p:cNvSpPr>
          <p:nvPr/>
        </p:nvSpPr>
        <p:spPr bwMode="auto">
          <a:xfrm>
            <a:off x="0" y="3073400"/>
            <a:ext cx="2655888" cy="457200"/>
          </a:xfrm>
          <a:prstGeom prst="rect">
            <a:avLst/>
          </a:prstGeom>
          <a:noFill/>
          <a:ln w="9525">
            <a:noFill/>
            <a:miter lim="800000"/>
          </a:ln>
          <a:effectLst/>
        </p:spPr>
        <p:txBody>
          <a:bodyPr wrap="none" anchor="ctr">
            <a:spAutoFit/>
          </a:bodyPr>
          <a:lstStyle/>
          <a:p>
            <a:r>
              <a:rPr lang="en-US" altLang="zh-CN" sz="2400">
                <a:solidFill>
                  <a:schemeClr val="bg2"/>
                </a:solidFill>
              </a:rPr>
              <a:t>1. </a:t>
            </a:r>
            <a:r>
              <a:rPr lang="zh-CN" altLang="en-US" sz="2400">
                <a:solidFill>
                  <a:schemeClr val="bg2"/>
                </a:solidFill>
              </a:rPr>
              <a:t>可溶性膳食纤维</a:t>
            </a:r>
            <a:endParaRPr lang="zh-CN" altLang="en-US" sz="2400">
              <a:solidFill>
                <a:schemeClr val="bg2"/>
              </a:solidFill>
            </a:endParaRPr>
          </a:p>
        </p:txBody>
      </p:sp>
      <p:pic>
        <p:nvPicPr>
          <p:cNvPr id="148495" name="Picture 17" descr="u=671086151,1311521006&amp;fm=21&amp;gp=0"/>
          <p:cNvPicPr>
            <a:picLocks noChangeAspect="1" noChangeArrowheads="1"/>
          </p:cNvPicPr>
          <p:nvPr/>
        </p:nvPicPr>
        <p:blipFill>
          <a:blip r:embed="rId1"/>
          <a:srcRect/>
          <a:stretch>
            <a:fillRect/>
          </a:stretch>
        </p:blipFill>
        <p:spPr bwMode="auto">
          <a:xfrm>
            <a:off x="8701088" y="198438"/>
            <a:ext cx="2997200" cy="3324225"/>
          </a:xfrm>
          <a:prstGeom prst="rect">
            <a:avLst/>
          </a:prstGeom>
          <a:noFill/>
          <a:ln w="9525">
            <a:noFill/>
            <a:miter lim="800000"/>
            <a:headEnd/>
            <a:tailEnd/>
          </a:ln>
        </p:spPr>
      </p:pic>
      <p:sp>
        <p:nvSpPr>
          <p:cNvPr id="148496" name="Rectangle 16"/>
          <p:cNvSpPr>
            <a:spLocks noChangeArrowheads="1"/>
          </p:cNvSpPr>
          <p:nvPr/>
        </p:nvSpPr>
        <p:spPr bwMode="auto">
          <a:xfrm>
            <a:off x="249238" y="3519488"/>
            <a:ext cx="10996612" cy="1187450"/>
          </a:xfrm>
          <a:prstGeom prst="rect">
            <a:avLst/>
          </a:prstGeom>
          <a:noFill/>
          <a:ln w="9525">
            <a:noFill/>
            <a:miter lim="800000"/>
          </a:ln>
          <a:effectLst/>
        </p:spPr>
        <p:txBody>
          <a:bodyPr anchor="ctr">
            <a:spAutoFit/>
          </a:bodyPr>
          <a:lstStyle/>
          <a:p>
            <a:r>
              <a:rPr lang="zh-CN" altLang="en-US" sz="2400">
                <a:solidFill>
                  <a:schemeClr val="bg2"/>
                </a:solidFill>
              </a:rPr>
              <a:t>        可溶性膳食纤维的主要成分为葡甘聚糖，能量很低，吸水性强，可在胃肠道内与淀粉等 碳水化合物交织在一起，并延缓后者的吸收，故可以起到降低餐后血糖的作用。 </a:t>
            </a:r>
            <a:endParaRPr lang="zh-CN" altLang="en-US" sz="2400">
              <a:solidFill>
                <a:schemeClr val="bg2"/>
              </a:solidFill>
            </a:endParaRPr>
          </a:p>
        </p:txBody>
      </p:sp>
      <p:sp>
        <p:nvSpPr>
          <p:cNvPr id="148497" name="Rectangle 17"/>
          <p:cNvSpPr>
            <a:spLocks noChangeArrowheads="1"/>
          </p:cNvSpPr>
          <p:nvPr/>
        </p:nvSpPr>
        <p:spPr bwMode="auto">
          <a:xfrm>
            <a:off x="0" y="4841875"/>
            <a:ext cx="2960688" cy="457200"/>
          </a:xfrm>
          <a:prstGeom prst="rect">
            <a:avLst/>
          </a:prstGeom>
          <a:noFill/>
          <a:ln w="9525">
            <a:noFill/>
            <a:miter lim="800000"/>
          </a:ln>
          <a:effectLst/>
        </p:spPr>
        <p:txBody>
          <a:bodyPr wrap="none" anchor="ctr">
            <a:spAutoFit/>
          </a:bodyPr>
          <a:lstStyle/>
          <a:p>
            <a:r>
              <a:rPr lang="en-US" altLang="zh-CN" sz="2400">
                <a:solidFill>
                  <a:schemeClr val="bg2"/>
                </a:solidFill>
              </a:rPr>
              <a:t>2. </a:t>
            </a:r>
            <a:r>
              <a:rPr lang="zh-CN" altLang="en-US" sz="2400">
                <a:solidFill>
                  <a:schemeClr val="bg2"/>
                </a:solidFill>
              </a:rPr>
              <a:t>不可溶性膳食纤维</a:t>
            </a:r>
            <a:endParaRPr lang="zh-CN" altLang="en-US" sz="2400">
              <a:solidFill>
                <a:schemeClr val="bg2"/>
              </a:solidFill>
            </a:endParaRPr>
          </a:p>
        </p:txBody>
      </p:sp>
      <p:sp>
        <p:nvSpPr>
          <p:cNvPr id="148498" name="Rectangle 18"/>
          <p:cNvSpPr>
            <a:spLocks noChangeArrowheads="1"/>
          </p:cNvSpPr>
          <p:nvPr/>
        </p:nvSpPr>
        <p:spPr bwMode="auto">
          <a:xfrm>
            <a:off x="296863" y="5273675"/>
            <a:ext cx="11895137" cy="1187450"/>
          </a:xfrm>
          <a:prstGeom prst="rect">
            <a:avLst/>
          </a:prstGeom>
          <a:noFill/>
          <a:ln w="9525">
            <a:noFill/>
            <a:miter lim="800000"/>
          </a:ln>
          <a:effectLst/>
        </p:spPr>
        <p:txBody>
          <a:bodyPr anchor="ctr">
            <a:spAutoFit/>
          </a:bodyPr>
          <a:lstStyle/>
          <a:p>
            <a:r>
              <a:rPr lang="zh-CN" altLang="en-US" sz="2400">
                <a:solidFill>
                  <a:schemeClr val="bg2"/>
                </a:solidFill>
              </a:rPr>
              <a:t>        不可溶性膳食纤维对人体的作用首先是能促进胃肠道蠕动，加快</a:t>
            </a:r>
            <a:endParaRPr lang="zh-CN" altLang="en-US" sz="2400">
              <a:solidFill>
                <a:schemeClr val="bg2"/>
              </a:solidFill>
            </a:endParaRPr>
          </a:p>
          <a:p>
            <a:r>
              <a:rPr lang="zh-CN" altLang="en-US" sz="2400">
                <a:solidFill>
                  <a:schemeClr val="bg2"/>
                </a:solidFill>
              </a:rPr>
              <a:t>食物通过胃肠道，减少 吸收，其次能在大肠中吸收水分软化大便，起</a:t>
            </a:r>
            <a:endParaRPr lang="zh-CN" altLang="en-US" sz="2400">
              <a:solidFill>
                <a:schemeClr val="bg2"/>
              </a:solidFill>
            </a:endParaRPr>
          </a:p>
          <a:p>
            <a:r>
              <a:rPr lang="zh-CN" altLang="en-US" sz="2400">
                <a:solidFill>
                  <a:schemeClr val="bg2"/>
                </a:solidFill>
              </a:rPr>
              <a:t>到防治便秘的作用。 </a:t>
            </a:r>
            <a:endParaRPr lang="zh-CN" altLang="en-US" sz="2400">
              <a:solidFill>
                <a:schemeClr val="bg2"/>
              </a:solidFill>
            </a:endParaRPr>
          </a:p>
        </p:txBody>
      </p:sp>
    </p:spTree>
  </p:cSld>
  <p:clrMapOvr>
    <a:masterClrMapping/>
  </p:clrMapOvr>
  <p:transition spd="slow" advClick="0" advTm="3000">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0"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5053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50535" name="组合 66"/>
          <p:cNvGrpSpPr/>
          <p:nvPr/>
        </p:nvGrpSpPr>
        <p:grpSpPr bwMode="auto">
          <a:xfrm>
            <a:off x="0" y="0"/>
            <a:ext cx="11234738" cy="1220788"/>
            <a:chOff x="0" y="-8"/>
            <a:chExt cx="8040216" cy="980733"/>
          </a:xfrm>
        </p:grpSpPr>
        <p:sp>
          <p:nvSpPr>
            <p:cNvPr id="15053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5053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
        <p:nvSpPr>
          <p:cNvPr id="150538" name="Rectangle 10"/>
          <p:cNvSpPr>
            <a:spLocks noChangeArrowheads="1"/>
          </p:cNvSpPr>
          <p:nvPr/>
        </p:nvSpPr>
        <p:spPr bwMode="auto">
          <a:xfrm>
            <a:off x="184150" y="1287463"/>
            <a:ext cx="4251325" cy="457200"/>
          </a:xfrm>
          <a:prstGeom prst="rect">
            <a:avLst/>
          </a:prstGeom>
          <a:noFill/>
          <a:ln w="9525">
            <a:noFill/>
            <a:miter lim="800000"/>
          </a:ln>
          <a:effectLst/>
        </p:spPr>
        <p:txBody>
          <a:bodyPr wrap="none" anchor="ctr">
            <a:spAutoFit/>
          </a:bodyPr>
          <a:lstStyle/>
          <a:p>
            <a:r>
              <a:rPr lang="zh-CN" altLang="en-US" sz="2400" b="1">
                <a:solidFill>
                  <a:schemeClr val="bg2"/>
                </a:solidFill>
              </a:rPr>
              <a:t>三、营养素的供给量与消耗量</a:t>
            </a:r>
            <a:r>
              <a:rPr lang="zh-CN" altLang="en-US" sz="2400">
                <a:solidFill>
                  <a:schemeClr val="bg2"/>
                </a:solidFill>
              </a:rPr>
              <a:t> </a:t>
            </a:r>
            <a:endParaRPr lang="zh-CN" altLang="en-US" sz="2400">
              <a:solidFill>
                <a:schemeClr val="bg2"/>
              </a:solidFill>
            </a:endParaRPr>
          </a:p>
        </p:txBody>
      </p:sp>
      <p:pic>
        <p:nvPicPr>
          <p:cNvPr id="150540" name="Picture 12"/>
          <p:cNvPicPr>
            <a:picLocks noChangeAspect="1" noChangeArrowheads="1"/>
          </p:cNvPicPr>
          <p:nvPr/>
        </p:nvPicPr>
        <p:blipFill>
          <a:blip r:embed="rId1"/>
          <a:srcRect/>
          <a:stretch>
            <a:fillRect/>
          </a:stretch>
        </p:blipFill>
        <p:spPr bwMode="auto">
          <a:xfrm>
            <a:off x="257175" y="1765300"/>
            <a:ext cx="9320213" cy="2079625"/>
          </a:xfrm>
          <a:prstGeom prst="rect">
            <a:avLst/>
          </a:prstGeom>
          <a:noFill/>
          <a:ln w="9525">
            <a:noFill/>
            <a:miter lim="800000"/>
            <a:headEnd/>
            <a:tailEnd/>
          </a:ln>
          <a:effectLst/>
        </p:spPr>
      </p:pic>
      <p:pic>
        <p:nvPicPr>
          <p:cNvPr id="150541" name="Picture 13"/>
          <p:cNvPicPr>
            <a:picLocks noChangeAspect="1" noChangeArrowheads="1"/>
          </p:cNvPicPr>
          <p:nvPr/>
        </p:nvPicPr>
        <p:blipFill>
          <a:blip r:embed="rId2"/>
          <a:srcRect/>
          <a:stretch>
            <a:fillRect/>
          </a:stretch>
        </p:blipFill>
        <p:spPr bwMode="auto">
          <a:xfrm>
            <a:off x="258763" y="3881438"/>
            <a:ext cx="9294812" cy="1420812"/>
          </a:xfrm>
          <a:prstGeom prst="rect">
            <a:avLst/>
          </a:prstGeom>
          <a:noFill/>
          <a:ln w="9525">
            <a:noFill/>
            <a:miter lim="800000"/>
            <a:headEnd/>
            <a:tailEnd/>
          </a:ln>
          <a:effectLst/>
        </p:spPr>
      </p:pic>
      <p:pic>
        <p:nvPicPr>
          <p:cNvPr id="150542" name="Picture 14"/>
          <p:cNvPicPr>
            <a:picLocks noChangeAspect="1" noChangeArrowheads="1"/>
          </p:cNvPicPr>
          <p:nvPr/>
        </p:nvPicPr>
        <p:blipFill>
          <a:blip r:embed="rId3"/>
          <a:srcRect/>
          <a:stretch>
            <a:fillRect/>
          </a:stretch>
        </p:blipFill>
        <p:spPr bwMode="auto">
          <a:xfrm>
            <a:off x="303213" y="5316538"/>
            <a:ext cx="9207500" cy="1541462"/>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578"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52582"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52583" name="组合 66"/>
          <p:cNvGrpSpPr/>
          <p:nvPr/>
        </p:nvGrpSpPr>
        <p:grpSpPr bwMode="auto">
          <a:xfrm>
            <a:off x="0" y="0"/>
            <a:ext cx="11234738" cy="1220788"/>
            <a:chOff x="0" y="-8"/>
            <a:chExt cx="8040216" cy="980733"/>
          </a:xfrm>
        </p:grpSpPr>
        <p:sp>
          <p:nvSpPr>
            <p:cNvPr id="152584"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52585"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
        <p:nvSpPr>
          <p:cNvPr id="152586" name="Rectangle 10"/>
          <p:cNvSpPr>
            <a:spLocks noChangeArrowheads="1"/>
          </p:cNvSpPr>
          <p:nvPr/>
        </p:nvSpPr>
        <p:spPr bwMode="auto">
          <a:xfrm>
            <a:off x="184150" y="1287463"/>
            <a:ext cx="4251325" cy="457200"/>
          </a:xfrm>
          <a:prstGeom prst="rect">
            <a:avLst/>
          </a:prstGeom>
          <a:noFill/>
          <a:ln w="9525">
            <a:noFill/>
            <a:miter lim="800000"/>
          </a:ln>
          <a:effectLst/>
        </p:spPr>
        <p:txBody>
          <a:bodyPr wrap="none" anchor="ctr">
            <a:spAutoFit/>
          </a:bodyPr>
          <a:lstStyle/>
          <a:p>
            <a:r>
              <a:rPr lang="zh-CN" altLang="en-US" sz="2400" b="1">
                <a:solidFill>
                  <a:schemeClr val="bg2"/>
                </a:solidFill>
              </a:rPr>
              <a:t>三、营养素的供给量与消耗量</a:t>
            </a:r>
            <a:r>
              <a:rPr lang="zh-CN" altLang="en-US" sz="2400">
                <a:solidFill>
                  <a:schemeClr val="bg2"/>
                </a:solidFill>
              </a:rPr>
              <a:t> </a:t>
            </a:r>
            <a:endParaRPr lang="zh-CN" altLang="en-US" sz="2400">
              <a:solidFill>
                <a:schemeClr val="bg2"/>
              </a:solidFill>
            </a:endParaRPr>
          </a:p>
        </p:txBody>
      </p:sp>
      <p:grpSp>
        <p:nvGrpSpPr>
          <p:cNvPr id="152592" name="Group 16"/>
          <p:cNvGrpSpPr/>
          <p:nvPr/>
        </p:nvGrpSpPr>
        <p:grpSpPr bwMode="auto">
          <a:xfrm>
            <a:off x="409575" y="1719263"/>
            <a:ext cx="8616950" cy="4908550"/>
            <a:chOff x="276" y="1165"/>
            <a:chExt cx="5135" cy="2925"/>
          </a:xfrm>
        </p:grpSpPr>
        <p:pic>
          <p:nvPicPr>
            <p:cNvPr id="152590" name="Picture 14"/>
            <p:cNvPicPr>
              <a:picLocks noChangeAspect="1" noChangeArrowheads="1"/>
            </p:cNvPicPr>
            <p:nvPr/>
          </p:nvPicPr>
          <p:blipFill>
            <a:blip r:embed="rId1"/>
            <a:srcRect/>
            <a:stretch>
              <a:fillRect/>
            </a:stretch>
          </p:blipFill>
          <p:spPr bwMode="auto">
            <a:xfrm>
              <a:off x="276" y="1165"/>
              <a:ext cx="5130" cy="2334"/>
            </a:xfrm>
            <a:prstGeom prst="rect">
              <a:avLst/>
            </a:prstGeom>
            <a:noFill/>
            <a:ln w="9525">
              <a:noFill/>
              <a:miter lim="800000"/>
              <a:headEnd/>
              <a:tailEnd/>
            </a:ln>
            <a:effectLst/>
          </p:spPr>
        </p:pic>
        <p:pic>
          <p:nvPicPr>
            <p:cNvPr id="152591" name="Picture 15"/>
            <p:cNvPicPr>
              <a:picLocks noChangeAspect="1" noChangeArrowheads="1"/>
            </p:cNvPicPr>
            <p:nvPr/>
          </p:nvPicPr>
          <p:blipFill>
            <a:blip r:embed="rId2"/>
            <a:srcRect/>
            <a:stretch>
              <a:fillRect/>
            </a:stretch>
          </p:blipFill>
          <p:spPr bwMode="auto">
            <a:xfrm>
              <a:off x="293" y="3484"/>
              <a:ext cx="5118" cy="606"/>
            </a:xfrm>
            <a:prstGeom prst="rect">
              <a:avLst/>
            </a:prstGeom>
            <a:noFill/>
            <a:ln w="9525">
              <a:noFill/>
              <a:miter lim="800000"/>
              <a:headEnd/>
              <a:tailEnd/>
            </a:ln>
            <a:effectLst/>
          </p:spPr>
        </p:pic>
      </p:grpSp>
    </p:spTree>
  </p:cSld>
  <p:clrMapOvr>
    <a:masterClrMapping/>
  </p:clrMapOvr>
  <p:transition spd="slow" advClick="0" advTm="3000">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26"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54630"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pic>
        <p:nvPicPr>
          <p:cNvPr id="154638" name="Picture 14"/>
          <p:cNvPicPr>
            <a:picLocks noChangeAspect="1" noChangeArrowheads="1"/>
          </p:cNvPicPr>
          <p:nvPr/>
        </p:nvPicPr>
        <p:blipFill>
          <a:blip r:embed="rId1"/>
          <a:srcRect/>
          <a:stretch>
            <a:fillRect/>
          </a:stretch>
        </p:blipFill>
        <p:spPr bwMode="auto">
          <a:xfrm>
            <a:off x="2070100" y="795338"/>
            <a:ext cx="8226425" cy="6062662"/>
          </a:xfrm>
          <a:prstGeom prst="rect">
            <a:avLst/>
          </a:prstGeom>
          <a:noFill/>
          <a:ln w="9525">
            <a:noFill/>
            <a:miter lim="800000"/>
            <a:headEnd/>
            <a:tailEnd/>
          </a:ln>
          <a:effectLst/>
        </p:spPr>
      </p:pic>
      <p:grpSp>
        <p:nvGrpSpPr>
          <p:cNvPr id="154631" name="组合 66"/>
          <p:cNvGrpSpPr/>
          <p:nvPr/>
        </p:nvGrpSpPr>
        <p:grpSpPr bwMode="auto">
          <a:xfrm>
            <a:off x="0" y="0"/>
            <a:ext cx="11234738" cy="1220788"/>
            <a:chOff x="0" y="-8"/>
            <a:chExt cx="8040216" cy="980733"/>
          </a:xfrm>
        </p:grpSpPr>
        <p:sp>
          <p:nvSpPr>
            <p:cNvPr id="154632"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54633"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Tree>
  </p:cSld>
  <p:clrMapOvr>
    <a:masterClrMapping/>
  </p:clrMapOvr>
  <p:transition spd="slow" advClick="0" advTm="3000">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674"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56678"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56679" name="组合 66"/>
          <p:cNvGrpSpPr/>
          <p:nvPr/>
        </p:nvGrpSpPr>
        <p:grpSpPr bwMode="auto">
          <a:xfrm>
            <a:off x="0" y="0"/>
            <a:ext cx="11234738" cy="1220788"/>
            <a:chOff x="0" y="-8"/>
            <a:chExt cx="8040216" cy="980733"/>
          </a:xfrm>
        </p:grpSpPr>
        <p:sp>
          <p:nvSpPr>
            <p:cNvPr id="156680"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56681"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华文琥珀"/>
                  <a:ea typeface="华文琥珀"/>
                  <a:cs typeface="华文琥珀"/>
                </a:rPr>
                <a:t>探寻</a:t>
              </a:r>
              <a:r>
                <a:rPr lang="en-US" altLang="zh-CN" sz="3200" b="1">
                  <a:latin typeface="宋体" panose="02010600030101010101" pitchFamily="2" charset="-122"/>
                  <a:cs typeface="华文琥珀"/>
                </a:rPr>
                <a:t>1</a:t>
              </a:r>
              <a:r>
                <a:rPr lang="en-US" altLang="zh-CN" sz="3200" b="1">
                  <a:latin typeface="华文琥珀"/>
                  <a:ea typeface="华文琥珀"/>
                  <a:cs typeface="华文琥珀"/>
                </a:rPr>
                <a:t>  </a:t>
              </a:r>
              <a:r>
                <a:rPr lang="zh-CN" altLang="en-US" sz="3200" b="1">
                  <a:latin typeface="华文琥珀"/>
                  <a:ea typeface="华文琥珀"/>
                  <a:cs typeface="华文琥珀"/>
                </a:rPr>
                <a:t>营养学基础知识</a:t>
              </a:r>
              <a:endParaRPr lang="zh-CN" altLang="en-US" sz="3200" b="1">
                <a:latin typeface="华文琥珀"/>
                <a:ea typeface="华文琥珀"/>
                <a:cs typeface="华文琥珀"/>
              </a:endParaRPr>
            </a:p>
          </p:txBody>
        </p:sp>
      </p:grpSp>
      <p:sp>
        <p:nvSpPr>
          <p:cNvPr id="156682" name="Rectangle 10"/>
          <p:cNvSpPr>
            <a:spLocks noChangeArrowheads="1"/>
          </p:cNvSpPr>
          <p:nvPr/>
        </p:nvSpPr>
        <p:spPr bwMode="auto">
          <a:xfrm>
            <a:off x="184150" y="1287463"/>
            <a:ext cx="1493838" cy="457200"/>
          </a:xfrm>
          <a:prstGeom prst="rect">
            <a:avLst/>
          </a:prstGeom>
          <a:noFill/>
          <a:ln w="9525">
            <a:noFill/>
            <a:miter lim="800000"/>
          </a:ln>
          <a:effectLst/>
        </p:spPr>
        <p:txBody>
          <a:bodyPr wrap="none" anchor="ctr">
            <a:spAutoFit/>
          </a:bodyPr>
          <a:lstStyle/>
          <a:p>
            <a:r>
              <a:rPr lang="zh-CN" altLang="en-US" sz="2400" b="1">
                <a:solidFill>
                  <a:schemeClr val="bg2"/>
                </a:solidFill>
              </a:rPr>
              <a:t>四、能量</a:t>
            </a:r>
            <a:r>
              <a:rPr lang="zh-CN" altLang="en-US" sz="2400">
                <a:solidFill>
                  <a:schemeClr val="bg2"/>
                </a:solidFill>
              </a:rPr>
              <a:t> </a:t>
            </a:r>
            <a:endParaRPr lang="zh-CN" altLang="en-US" sz="2400">
              <a:solidFill>
                <a:schemeClr val="bg2"/>
              </a:solidFill>
            </a:endParaRPr>
          </a:p>
        </p:txBody>
      </p:sp>
      <p:sp>
        <p:nvSpPr>
          <p:cNvPr id="156683" name="Rectangle 11"/>
          <p:cNvSpPr>
            <a:spLocks noChangeArrowheads="1"/>
          </p:cNvSpPr>
          <p:nvPr/>
        </p:nvSpPr>
        <p:spPr bwMode="auto">
          <a:xfrm>
            <a:off x="0" y="1847850"/>
            <a:ext cx="11857038" cy="822325"/>
          </a:xfrm>
          <a:prstGeom prst="rect">
            <a:avLst/>
          </a:prstGeom>
          <a:noFill/>
          <a:ln w="9525">
            <a:noFill/>
            <a:miter lim="800000"/>
          </a:ln>
          <a:effectLst/>
        </p:spPr>
        <p:txBody>
          <a:bodyPr anchor="ctr">
            <a:spAutoFit/>
          </a:bodyPr>
          <a:lstStyle/>
          <a:p>
            <a:r>
              <a:rPr lang="zh-CN" altLang="en-US" sz="2400">
                <a:solidFill>
                  <a:schemeClr val="bg2"/>
                </a:solidFill>
              </a:rPr>
              <a:t>        能量是一个系统做功的能力。人体的生命活动（如细胞的</a:t>
            </a:r>
            <a:r>
              <a:rPr lang="zh-CN" altLang="en-US" sz="2400">
                <a:solidFill>
                  <a:srgbClr val="EF401D"/>
                </a:solidFill>
              </a:rPr>
              <a:t>生长繁殖、组织合成、维持体 温、心脏跳动、呼吸）和日常的劳动、运动</a:t>
            </a:r>
            <a:r>
              <a:rPr lang="zh-CN" altLang="en-US" sz="2400">
                <a:solidFill>
                  <a:schemeClr val="bg2"/>
                </a:solidFill>
              </a:rPr>
              <a:t>等，均需要做功，都要有能量供给。 </a:t>
            </a:r>
            <a:endParaRPr lang="zh-CN" altLang="en-US" sz="2400">
              <a:solidFill>
                <a:schemeClr val="bg2"/>
              </a:solidFill>
            </a:endParaRPr>
          </a:p>
        </p:txBody>
      </p:sp>
      <p:sp>
        <p:nvSpPr>
          <p:cNvPr id="156684" name="Rectangle 12"/>
          <p:cNvSpPr>
            <a:spLocks noChangeArrowheads="1"/>
          </p:cNvSpPr>
          <p:nvPr/>
        </p:nvSpPr>
        <p:spPr bwMode="auto">
          <a:xfrm>
            <a:off x="0" y="2844800"/>
            <a:ext cx="1741488" cy="457200"/>
          </a:xfrm>
          <a:prstGeom prst="rect">
            <a:avLst/>
          </a:prstGeom>
          <a:noFill/>
          <a:ln w="9525">
            <a:noFill/>
            <a:miter lim="800000"/>
          </a:ln>
          <a:effectLst/>
        </p:spPr>
        <p:txBody>
          <a:bodyPr wrap="none" anchor="ctr">
            <a:spAutoFit/>
          </a:bodyPr>
          <a:lstStyle/>
          <a:p>
            <a:r>
              <a:rPr lang="en-US" altLang="zh-CN" sz="2400">
                <a:solidFill>
                  <a:schemeClr val="bg2"/>
                </a:solidFill>
              </a:rPr>
              <a:t>1. </a:t>
            </a:r>
            <a:r>
              <a:rPr lang="zh-CN" altLang="en-US" sz="2400">
                <a:solidFill>
                  <a:schemeClr val="bg2"/>
                </a:solidFill>
              </a:rPr>
              <a:t>能量单位</a:t>
            </a:r>
            <a:endParaRPr lang="zh-CN" altLang="en-US" sz="2400">
              <a:solidFill>
                <a:schemeClr val="bg2"/>
              </a:solidFill>
            </a:endParaRPr>
          </a:p>
        </p:txBody>
      </p:sp>
      <p:sp>
        <p:nvSpPr>
          <p:cNvPr id="156686" name="Rectangle 14"/>
          <p:cNvSpPr>
            <a:spLocks noChangeArrowheads="1"/>
          </p:cNvSpPr>
          <p:nvPr/>
        </p:nvSpPr>
        <p:spPr bwMode="auto">
          <a:xfrm>
            <a:off x="220663" y="3324225"/>
            <a:ext cx="10996612" cy="822325"/>
          </a:xfrm>
          <a:prstGeom prst="rect">
            <a:avLst/>
          </a:prstGeom>
          <a:noFill/>
          <a:ln w="9525">
            <a:noFill/>
            <a:miter lim="800000"/>
          </a:ln>
          <a:effectLst/>
        </p:spPr>
        <p:txBody>
          <a:bodyPr anchor="ctr">
            <a:spAutoFit/>
          </a:bodyPr>
          <a:lstStyle/>
          <a:p>
            <a:r>
              <a:rPr lang="zh-CN" altLang="en-US" sz="2400">
                <a:solidFill>
                  <a:schemeClr val="bg2"/>
                </a:solidFill>
              </a:rPr>
              <a:t>        能量有多种形式和不同的表示方式。机体所摄入和消耗的能量，通常用热量单位“卡 （</a:t>
            </a:r>
            <a:r>
              <a:rPr lang="en-US" altLang="zh-CN" sz="2400">
                <a:solidFill>
                  <a:schemeClr val="bg2"/>
                </a:solidFill>
              </a:rPr>
              <a:t>cal</a:t>
            </a:r>
            <a:r>
              <a:rPr lang="zh-CN" altLang="en-US" sz="2400">
                <a:solidFill>
                  <a:schemeClr val="bg2"/>
                </a:solidFill>
              </a:rPr>
              <a:t>）”或“千卡（</a:t>
            </a:r>
            <a:r>
              <a:rPr lang="en-US" altLang="zh-CN" sz="2400">
                <a:solidFill>
                  <a:schemeClr val="bg2"/>
                </a:solidFill>
              </a:rPr>
              <a:t>kcal</a:t>
            </a:r>
            <a:r>
              <a:rPr lang="zh-CN" altLang="en-US" sz="2400">
                <a:solidFill>
                  <a:schemeClr val="bg2"/>
                </a:solidFill>
              </a:rPr>
              <a:t>）”表示。</a:t>
            </a:r>
            <a:endParaRPr lang="zh-CN" altLang="en-US" sz="2400">
              <a:solidFill>
                <a:schemeClr val="bg2"/>
              </a:solidFill>
            </a:endParaRPr>
          </a:p>
        </p:txBody>
      </p:sp>
      <p:sp>
        <p:nvSpPr>
          <p:cNvPr id="156687" name="Rectangle 15"/>
          <p:cNvSpPr>
            <a:spLocks noChangeArrowheads="1"/>
          </p:cNvSpPr>
          <p:nvPr/>
        </p:nvSpPr>
        <p:spPr bwMode="auto">
          <a:xfrm>
            <a:off x="0" y="4270375"/>
            <a:ext cx="1741488" cy="457200"/>
          </a:xfrm>
          <a:prstGeom prst="rect">
            <a:avLst/>
          </a:prstGeom>
          <a:noFill/>
          <a:ln w="9525">
            <a:noFill/>
            <a:miter lim="800000"/>
          </a:ln>
          <a:effectLst/>
        </p:spPr>
        <p:txBody>
          <a:bodyPr wrap="none" anchor="ctr">
            <a:spAutoFit/>
          </a:bodyPr>
          <a:lstStyle/>
          <a:p>
            <a:r>
              <a:rPr lang="en-US" altLang="zh-CN" sz="2400">
                <a:solidFill>
                  <a:schemeClr val="bg2"/>
                </a:solidFill>
              </a:rPr>
              <a:t>2. </a:t>
            </a:r>
            <a:r>
              <a:rPr lang="zh-CN" altLang="en-US" sz="2400">
                <a:solidFill>
                  <a:schemeClr val="bg2"/>
                </a:solidFill>
              </a:rPr>
              <a:t>能量平衡</a:t>
            </a:r>
            <a:endParaRPr lang="zh-CN" altLang="en-US" sz="2400">
              <a:solidFill>
                <a:schemeClr val="bg2"/>
              </a:solidFill>
            </a:endParaRPr>
          </a:p>
        </p:txBody>
      </p:sp>
      <p:sp>
        <p:nvSpPr>
          <p:cNvPr id="156688" name="Rectangle 16"/>
          <p:cNvSpPr>
            <a:spLocks noChangeArrowheads="1"/>
          </p:cNvSpPr>
          <p:nvPr/>
        </p:nvSpPr>
        <p:spPr bwMode="auto">
          <a:xfrm>
            <a:off x="296863" y="4792663"/>
            <a:ext cx="11895137" cy="1917700"/>
          </a:xfrm>
          <a:prstGeom prst="rect">
            <a:avLst/>
          </a:prstGeom>
          <a:noFill/>
          <a:ln w="9525">
            <a:noFill/>
            <a:miter lim="800000"/>
          </a:ln>
          <a:effectLst/>
        </p:spPr>
        <p:txBody>
          <a:bodyPr anchor="ctr">
            <a:spAutoFit/>
          </a:bodyPr>
          <a:lstStyle/>
          <a:p>
            <a:r>
              <a:rPr lang="zh-CN" altLang="en-US" sz="2400">
                <a:solidFill>
                  <a:schemeClr val="bg2"/>
                </a:solidFill>
              </a:rPr>
              <a:t>        人体为维持生活活动所消耗的能量，必须从外界摄入食物才能补</a:t>
            </a:r>
            <a:endParaRPr lang="zh-CN" altLang="en-US" sz="2400">
              <a:solidFill>
                <a:schemeClr val="bg2"/>
              </a:solidFill>
            </a:endParaRPr>
          </a:p>
          <a:p>
            <a:r>
              <a:rPr lang="zh-CN" altLang="en-US" sz="2400">
                <a:solidFill>
                  <a:schemeClr val="bg2"/>
                </a:solidFill>
              </a:rPr>
              <a:t>偿，使机体消耗的与摄 入的能量趋于相等，营养学上称为能量平衡。</a:t>
            </a:r>
            <a:endParaRPr lang="zh-CN" altLang="en-US" sz="2400">
              <a:solidFill>
                <a:schemeClr val="bg2"/>
              </a:solidFill>
            </a:endParaRPr>
          </a:p>
          <a:p>
            <a:r>
              <a:rPr lang="zh-CN" altLang="en-US" sz="2400">
                <a:solidFill>
                  <a:schemeClr val="bg2"/>
                </a:solidFill>
              </a:rPr>
              <a:t>能量平衡要求一个人在</a:t>
            </a:r>
            <a:r>
              <a:rPr lang="zh-CN" altLang="en-US" sz="2400">
                <a:solidFill>
                  <a:srgbClr val="EF401D"/>
                </a:solidFill>
              </a:rPr>
              <a:t>特定时间（</a:t>
            </a:r>
            <a:r>
              <a:rPr lang="en-US" altLang="zh-CN" sz="2400">
                <a:solidFill>
                  <a:srgbClr val="EF401D"/>
                </a:solidFill>
              </a:rPr>
              <a:t>5</a:t>
            </a:r>
            <a:r>
              <a:rPr lang="zh-CN" altLang="en-US" sz="2400">
                <a:solidFill>
                  <a:srgbClr val="EF401D"/>
                </a:solidFill>
              </a:rPr>
              <a:t>～</a:t>
            </a:r>
            <a:r>
              <a:rPr lang="en-US" altLang="zh-CN" sz="2400">
                <a:solidFill>
                  <a:srgbClr val="EF401D"/>
                </a:solidFill>
              </a:rPr>
              <a:t>7 </a:t>
            </a:r>
            <a:r>
              <a:rPr lang="zh-CN" altLang="en-US" sz="2400">
                <a:solidFill>
                  <a:srgbClr val="EF401D"/>
                </a:solidFill>
              </a:rPr>
              <a:t>天）内消耗的能量与摄入的能</a:t>
            </a:r>
            <a:endParaRPr lang="zh-CN" altLang="en-US" sz="2400">
              <a:solidFill>
                <a:srgbClr val="EF401D"/>
              </a:solidFill>
            </a:endParaRPr>
          </a:p>
          <a:p>
            <a:r>
              <a:rPr lang="zh-CN" altLang="en-US" sz="2400">
                <a:solidFill>
                  <a:srgbClr val="EF401D"/>
                </a:solidFill>
              </a:rPr>
              <a:t>量平均值趋于相等</a:t>
            </a:r>
            <a:r>
              <a:rPr lang="zh-CN" altLang="en-US" sz="2400">
                <a:solidFill>
                  <a:schemeClr val="bg2"/>
                </a:solidFill>
              </a:rPr>
              <a:t>。如果长时间消耗的能量大于摄入的能量，会引起</a:t>
            </a:r>
            <a:endParaRPr lang="zh-CN" altLang="en-US" sz="2400">
              <a:solidFill>
                <a:schemeClr val="bg2"/>
              </a:solidFill>
            </a:endParaRPr>
          </a:p>
          <a:p>
            <a:r>
              <a:rPr lang="zh-CN" altLang="en-US" sz="2400">
                <a:solidFill>
                  <a:srgbClr val="EF401D"/>
                </a:solidFill>
              </a:rPr>
              <a:t>体形消瘦</a:t>
            </a:r>
            <a:r>
              <a:rPr lang="zh-CN" altLang="en-US" sz="2400">
                <a:solidFill>
                  <a:schemeClr val="bg2"/>
                </a:solidFill>
              </a:rPr>
              <a:t>；反之，则导致</a:t>
            </a:r>
            <a:r>
              <a:rPr lang="zh-CN" altLang="en-US" sz="2400">
                <a:solidFill>
                  <a:srgbClr val="EF401D"/>
                </a:solidFill>
              </a:rPr>
              <a:t>脂肪堆积</a:t>
            </a:r>
            <a:r>
              <a:rPr lang="zh-CN" altLang="en-US" sz="2400">
                <a:solidFill>
                  <a:schemeClr val="bg2"/>
                </a:solidFill>
              </a:rPr>
              <a:t>，身体超重。</a:t>
            </a:r>
            <a:r>
              <a:rPr lang="zh-CN" altLang="en-US"/>
              <a:t> </a:t>
            </a:r>
            <a:r>
              <a:rPr lang="zh-CN" altLang="en-US" sz="2400">
                <a:solidFill>
                  <a:schemeClr val="bg2"/>
                </a:solidFill>
              </a:rPr>
              <a:t> </a:t>
            </a:r>
            <a:endParaRPr lang="zh-CN" altLang="en-US" sz="2400">
              <a:solidFill>
                <a:schemeClr val="bg2"/>
              </a:solidFill>
            </a:endParaRPr>
          </a:p>
        </p:txBody>
      </p:sp>
    </p:spTree>
  </p:cSld>
  <p:clrMapOvr>
    <a:masterClrMapping/>
  </p:clrMapOvr>
  <p:transition spd="slow" advClick="0" advTm="3000">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70"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6077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0775" name="组合 66"/>
          <p:cNvGrpSpPr/>
          <p:nvPr/>
        </p:nvGrpSpPr>
        <p:grpSpPr bwMode="auto">
          <a:xfrm>
            <a:off x="0" y="0"/>
            <a:ext cx="11234738" cy="1220788"/>
            <a:chOff x="0" y="-8"/>
            <a:chExt cx="8040216" cy="980733"/>
          </a:xfrm>
        </p:grpSpPr>
        <p:sp>
          <p:nvSpPr>
            <p:cNvPr id="16077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0777" name="文本框 68"/>
            <p:cNvSpPr txBox="1">
              <a:spLocks noChangeArrowheads="1"/>
            </p:cNvSpPr>
            <p:nvPr/>
          </p:nvSpPr>
          <p:spPr bwMode="auto">
            <a:xfrm>
              <a:off x="84072" y="108396"/>
              <a:ext cx="6113381" cy="465497"/>
            </a:xfrm>
            <a:prstGeom prst="rect">
              <a:avLst/>
            </a:prstGeom>
            <a:noFill/>
            <a:ln w="9525">
              <a:noFill/>
              <a:miter lim="800000"/>
            </a:ln>
          </p:spPr>
          <p:txBody>
            <a:bodyPr>
              <a:spAutoFit/>
            </a:bodyPr>
            <a:lstStyle/>
            <a:p>
              <a:pPr marL="457200" indent="-457200"/>
              <a:r>
                <a:rPr lang="zh-CN" altLang="en-US" sz="3200" b="1"/>
                <a:t>探寻</a:t>
              </a:r>
              <a:r>
                <a:rPr lang="en-US" altLang="zh-CN" sz="3200" b="1"/>
                <a:t>1  </a:t>
              </a:r>
              <a:r>
                <a:rPr lang="zh-CN" altLang="en-US" sz="3200" b="1"/>
                <a:t>营养学基础知识</a:t>
              </a:r>
              <a:endParaRPr lang="zh-CN" altLang="en-US" sz="3200" b="1"/>
            </a:p>
          </p:txBody>
        </p:sp>
      </p:grpSp>
      <p:sp>
        <p:nvSpPr>
          <p:cNvPr id="160778" name="Rectangle 10"/>
          <p:cNvSpPr>
            <a:spLocks noChangeArrowheads="1"/>
          </p:cNvSpPr>
          <p:nvPr/>
        </p:nvSpPr>
        <p:spPr bwMode="auto">
          <a:xfrm>
            <a:off x="184150" y="1287463"/>
            <a:ext cx="4251325" cy="457200"/>
          </a:xfrm>
          <a:prstGeom prst="rect">
            <a:avLst/>
          </a:prstGeom>
          <a:noFill/>
          <a:ln w="9525">
            <a:noFill/>
            <a:miter lim="800000"/>
          </a:ln>
          <a:effectLst/>
        </p:spPr>
        <p:txBody>
          <a:bodyPr wrap="none" anchor="ctr">
            <a:spAutoFit/>
          </a:bodyPr>
          <a:lstStyle/>
          <a:p>
            <a:r>
              <a:rPr lang="zh-CN" altLang="en-US" sz="2400" b="1">
                <a:solidFill>
                  <a:schemeClr val="bg2"/>
                </a:solidFill>
              </a:rPr>
              <a:t>五、婴幼儿能量的消耗与供给</a:t>
            </a:r>
            <a:r>
              <a:rPr lang="zh-CN" altLang="en-US" sz="2400">
                <a:solidFill>
                  <a:schemeClr val="bg2"/>
                </a:solidFill>
              </a:rPr>
              <a:t> </a:t>
            </a:r>
            <a:endParaRPr lang="zh-CN" altLang="en-US" sz="2400">
              <a:solidFill>
                <a:schemeClr val="bg2"/>
              </a:solidFill>
            </a:endParaRPr>
          </a:p>
        </p:txBody>
      </p:sp>
      <p:sp>
        <p:nvSpPr>
          <p:cNvPr id="160779" name="Rectangle 11"/>
          <p:cNvSpPr>
            <a:spLocks noChangeArrowheads="1"/>
          </p:cNvSpPr>
          <p:nvPr/>
        </p:nvSpPr>
        <p:spPr bwMode="auto">
          <a:xfrm>
            <a:off x="0" y="1847850"/>
            <a:ext cx="11857038" cy="822325"/>
          </a:xfrm>
          <a:prstGeom prst="rect">
            <a:avLst/>
          </a:prstGeom>
          <a:noFill/>
          <a:ln w="9525">
            <a:noFill/>
            <a:miter lim="800000"/>
          </a:ln>
          <a:effectLst/>
        </p:spPr>
        <p:txBody>
          <a:bodyPr anchor="ctr">
            <a:spAutoFit/>
          </a:bodyPr>
          <a:lstStyle/>
          <a:p>
            <a:r>
              <a:rPr lang="zh-CN" altLang="en-US" sz="2400">
                <a:solidFill>
                  <a:schemeClr val="bg2"/>
                </a:solidFill>
              </a:rPr>
              <a:t>         婴幼儿能量的消耗主要有基础代谢、日常活动、生长发育、食物的特殊动力作用和排泄的损失几个方面。 </a:t>
            </a:r>
            <a:endParaRPr lang="zh-CN" altLang="en-US" sz="2400">
              <a:solidFill>
                <a:schemeClr val="bg2"/>
              </a:solidFill>
            </a:endParaRPr>
          </a:p>
        </p:txBody>
      </p:sp>
      <p:sp>
        <p:nvSpPr>
          <p:cNvPr id="7" name="Freeform 5"/>
          <p:cNvSpPr/>
          <p:nvPr/>
        </p:nvSpPr>
        <p:spPr bwMode="auto">
          <a:xfrm>
            <a:off x="4673600" y="2327275"/>
            <a:ext cx="1773238" cy="4232275"/>
          </a:xfrm>
          <a:custGeom>
            <a:avLst/>
            <a:gdLst/>
            <a:ahLst/>
            <a:cxnLst>
              <a:cxn ang="0">
                <a:pos x="978699" y="0"/>
              </a:cxn>
              <a:cxn ang="0">
                <a:pos x="982663" y="401"/>
              </a:cxn>
              <a:cxn ang="0">
                <a:pos x="1536700" y="558933"/>
              </a:cxn>
              <a:cxn ang="0">
                <a:pos x="978699" y="1117600"/>
              </a:cxn>
              <a:cxn ang="0">
                <a:pos x="556679" y="1117600"/>
              </a:cxn>
              <a:cxn ang="0">
                <a:pos x="266222" y="1409833"/>
              </a:cxn>
              <a:cxn ang="0">
                <a:pos x="557213" y="1701855"/>
              </a:cxn>
              <a:cxn ang="0">
                <a:pos x="978699" y="1701800"/>
              </a:cxn>
              <a:cxn ang="0">
                <a:pos x="982663" y="1702201"/>
              </a:cxn>
              <a:cxn ang="0">
                <a:pos x="1536700" y="2260600"/>
              </a:cxn>
              <a:cxn ang="0">
                <a:pos x="978699" y="2819400"/>
              </a:cxn>
              <a:cxn ang="0">
                <a:pos x="552450" y="2819400"/>
              </a:cxn>
              <a:cxn ang="0">
                <a:pos x="351679" y="2904481"/>
              </a:cxn>
              <a:cxn ang="0">
                <a:pos x="351679" y="3316932"/>
              </a:cxn>
              <a:cxn ang="0">
                <a:pos x="558800" y="3402616"/>
              </a:cxn>
              <a:cxn ang="0">
                <a:pos x="1343112" y="3403600"/>
              </a:cxn>
              <a:cxn ang="0">
                <a:pos x="1343112" y="3668713"/>
              </a:cxn>
              <a:cxn ang="0">
                <a:pos x="558268" y="3668713"/>
              </a:cxn>
              <a:cxn ang="0">
                <a:pos x="557212" y="3668607"/>
              </a:cxn>
              <a:cxn ang="0">
                <a:pos x="0" y="3110707"/>
              </a:cxn>
              <a:cxn ang="0">
                <a:pos x="552450" y="2553287"/>
              </a:cxn>
              <a:cxn ang="0">
                <a:pos x="558268" y="2552700"/>
              </a:cxn>
              <a:cxn ang="0">
                <a:pos x="977900" y="2552924"/>
              </a:cxn>
              <a:cxn ang="0">
                <a:pos x="1185188" y="2467119"/>
              </a:cxn>
              <a:cxn ang="0">
                <a:pos x="1185188" y="2054081"/>
              </a:cxn>
              <a:cxn ang="0">
                <a:pos x="558800" y="1968500"/>
              </a:cxn>
              <a:cxn ang="0">
                <a:pos x="557213" y="1968500"/>
              </a:cxn>
              <a:cxn ang="0">
                <a:pos x="163460" y="1804845"/>
              </a:cxn>
              <a:cxn ang="0">
                <a:pos x="163460" y="1014555"/>
              </a:cxn>
              <a:cxn ang="0">
                <a:pos x="552450" y="850900"/>
              </a:cxn>
              <a:cxn ang="0">
                <a:pos x="977900" y="850900"/>
              </a:cxn>
              <a:cxn ang="0">
                <a:pos x="978699" y="851061"/>
              </a:cxn>
              <a:cxn ang="0">
                <a:pos x="1270605" y="558933"/>
              </a:cxn>
              <a:cxn ang="0">
                <a:pos x="980287" y="266700"/>
              </a:cxn>
              <a:cxn ang="0">
                <a:pos x="111125" y="133350"/>
              </a:cxn>
            </a:cxnLst>
            <a:rect l="0" t="0" r="r" b="b"/>
            <a:pathLst>
              <a:path w="1536700" h="3668713">
                <a:moveTo>
                  <a:pt x="196789" y="0"/>
                </a:moveTo>
                <a:lnTo>
                  <a:pt x="978699" y="0"/>
                </a:lnTo>
                <a:lnTo>
                  <a:pt x="982663" y="0"/>
                </a:lnTo>
                <a:lnTo>
                  <a:pt x="982663" y="401"/>
                </a:lnTo>
                <a:cubicBezTo>
                  <a:pt x="1135160" y="1079"/>
                  <a:pt x="1273070" y="63504"/>
                  <a:pt x="1373318" y="163655"/>
                </a:cubicBezTo>
                <a:cubicBezTo>
                  <a:pt x="1474168" y="264940"/>
                  <a:pt x="1536700" y="404607"/>
                  <a:pt x="1536700" y="558933"/>
                </a:cubicBezTo>
                <a:cubicBezTo>
                  <a:pt x="1536700" y="712993"/>
                  <a:pt x="1474168" y="852926"/>
                  <a:pt x="1373318" y="953945"/>
                </a:cubicBezTo>
                <a:cubicBezTo>
                  <a:pt x="1272202" y="1054963"/>
                  <a:pt x="1132768" y="1117600"/>
                  <a:pt x="978699" y="1117600"/>
                </a:cubicBezTo>
                <a:lnTo>
                  <a:pt x="977900" y="1117600"/>
                </a:lnTo>
                <a:lnTo>
                  <a:pt x="556679" y="1117600"/>
                </a:lnTo>
                <a:cubicBezTo>
                  <a:pt x="476645" y="1117871"/>
                  <a:pt x="404309" y="1150571"/>
                  <a:pt x="351679" y="1202999"/>
                </a:cubicBezTo>
                <a:cubicBezTo>
                  <a:pt x="298967" y="1256040"/>
                  <a:pt x="266222" y="1329072"/>
                  <a:pt x="266222" y="1409833"/>
                </a:cubicBezTo>
                <a:cubicBezTo>
                  <a:pt x="266222" y="1490595"/>
                  <a:pt x="298967" y="1563627"/>
                  <a:pt x="351679" y="1616401"/>
                </a:cubicBezTo>
                <a:cubicBezTo>
                  <a:pt x="404427" y="1669212"/>
                  <a:pt x="476967" y="1701677"/>
                  <a:pt x="557213" y="1701855"/>
                </a:cubicBezTo>
                <a:lnTo>
                  <a:pt x="557213" y="1701800"/>
                </a:lnTo>
                <a:lnTo>
                  <a:pt x="978699" y="1701800"/>
                </a:lnTo>
                <a:lnTo>
                  <a:pt x="982663" y="1701800"/>
                </a:lnTo>
                <a:lnTo>
                  <a:pt x="982663" y="1702201"/>
                </a:lnTo>
                <a:cubicBezTo>
                  <a:pt x="1135160" y="1702879"/>
                  <a:pt x="1273070" y="1765289"/>
                  <a:pt x="1373318" y="1865416"/>
                </a:cubicBezTo>
                <a:cubicBezTo>
                  <a:pt x="1474168" y="1966677"/>
                  <a:pt x="1536700" y="2106311"/>
                  <a:pt x="1536700" y="2260600"/>
                </a:cubicBezTo>
                <a:cubicBezTo>
                  <a:pt x="1536700" y="2414890"/>
                  <a:pt x="1474168" y="2554523"/>
                  <a:pt x="1373318" y="2655517"/>
                </a:cubicBezTo>
                <a:cubicBezTo>
                  <a:pt x="1272202" y="2756778"/>
                  <a:pt x="1132768" y="2819400"/>
                  <a:pt x="978699" y="2819400"/>
                </a:cubicBezTo>
                <a:lnTo>
                  <a:pt x="977900" y="2819400"/>
                </a:lnTo>
                <a:lnTo>
                  <a:pt x="552450" y="2819400"/>
                </a:lnTo>
                <a:lnTo>
                  <a:pt x="552450" y="2819385"/>
                </a:lnTo>
                <a:cubicBezTo>
                  <a:pt x="474092" y="2820390"/>
                  <a:pt x="403379" y="2852806"/>
                  <a:pt x="351679" y="2904481"/>
                </a:cubicBezTo>
                <a:cubicBezTo>
                  <a:pt x="298967" y="2957168"/>
                  <a:pt x="266222" y="3030079"/>
                  <a:pt x="266222" y="3110707"/>
                </a:cubicBezTo>
                <a:cubicBezTo>
                  <a:pt x="266222" y="3191334"/>
                  <a:pt x="298967" y="3264245"/>
                  <a:pt x="351679" y="3316932"/>
                </a:cubicBezTo>
                <a:cubicBezTo>
                  <a:pt x="404658" y="3369886"/>
                  <a:pt x="477602" y="3402616"/>
                  <a:pt x="558268" y="3402616"/>
                </a:cubicBezTo>
                <a:lnTo>
                  <a:pt x="558800" y="3402616"/>
                </a:lnTo>
                <a:lnTo>
                  <a:pt x="558800" y="3403600"/>
                </a:lnTo>
                <a:lnTo>
                  <a:pt x="1343112" y="3403600"/>
                </a:lnTo>
                <a:lnTo>
                  <a:pt x="1428750" y="3536157"/>
                </a:lnTo>
                <a:lnTo>
                  <a:pt x="1343112" y="3668713"/>
                </a:lnTo>
                <a:lnTo>
                  <a:pt x="558800" y="3668713"/>
                </a:lnTo>
                <a:lnTo>
                  <a:pt x="558268" y="3668713"/>
                </a:lnTo>
                <a:lnTo>
                  <a:pt x="557212" y="3668713"/>
                </a:lnTo>
                <a:lnTo>
                  <a:pt x="557212" y="3668607"/>
                </a:lnTo>
                <a:cubicBezTo>
                  <a:pt x="403488" y="3668427"/>
                  <a:pt x="264394" y="3605950"/>
                  <a:pt x="163460" y="3505329"/>
                </a:cubicBezTo>
                <a:cubicBezTo>
                  <a:pt x="62562" y="3404212"/>
                  <a:pt x="0" y="3264777"/>
                  <a:pt x="0" y="3110707"/>
                </a:cubicBezTo>
                <a:cubicBezTo>
                  <a:pt x="0" y="2956636"/>
                  <a:pt x="62562" y="2817201"/>
                  <a:pt x="163460" y="2716350"/>
                </a:cubicBezTo>
                <a:cubicBezTo>
                  <a:pt x="263349" y="2616508"/>
                  <a:pt x="400614" y="2554283"/>
                  <a:pt x="552450" y="2553287"/>
                </a:cubicBezTo>
                <a:lnTo>
                  <a:pt x="552450" y="2552700"/>
                </a:lnTo>
                <a:lnTo>
                  <a:pt x="558268" y="2552700"/>
                </a:lnTo>
                <a:lnTo>
                  <a:pt x="977900" y="2552700"/>
                </a:lnTo>
                <a:lnTo>
                  <a:pt x="977900" y="2552924"/>
                </a:lnTo>
                <a:lnTo>
                  <a:pt x="978699" y="2552924"/>
                </a:lnTo>
                <a:cubicBezTo>
                  <a:pt x="1059325" y="2552924"/>
                  <a:pt x="1132235" y="2520148"/>
                  <a:pt x="1185188" y="2467119"/>
                </a:cubicBezTo>
                <a:cubicBezTo>
                  <a:pt x="1237875" y="2414357"/>
                  <a:pt x="1270605" y="2341342"/>
                  <a:pt x="1270605" y="2260600"/>
                </a:cubicBezTo>
                <a:cubicBezTo>
                  <a:pt x="1270605" y="2179858"/>
                  <a:pt x="1237875" y="2106844"/>
                  <a:pt x="1185188" y="2054081"/>
                </a:cubicBezTo>
                <a:cubicBezTo>
                  <a:pt x="1132721" y="2001539"/>
                  <a:pt x="1060661" y="1968879"/>
                  <a:pt x="980914" y="1968500"/>
                </a:cubicBezTo>
                <a:lnTo>
                  <a:pt x="558800" y="1968500"/>
                </a:lnTo>
                <a:lnTo>
                  <a:pt x="558268" y="1968500"/>
                </a:lnTo>
                <a:lnTo>
                  <a:pt x="557213" y="1968500"/>
                </a:lnTo>
                <a:lnTo>
                  <a:pt x="557213" y="1968394"/>
                </a:lnTo>
                <a:cubicBezTo>
                  <a:pt x="403489" y="1968215"/>
                  <a:pt x="264394" y="1905899"/>
                  <a:pt x="163460" y="1804845"/>
                </a:cubicBezTo>
                <a:cubicBezTo>
                  <a:pt x="62562" y="1703826"/>
                  <a:pt x="0" y="1564160"/>
                  <a:pt x="0" y="1409833"/>
                </a:cubicBezTo>
                <a:cubicBezTo>
                  <a:pt x="0" y="1255507"/>
                  <a:pt x="62562" y="1115840"/>
                  <a:pt x="163460" y="1014555"/>
                </a:cubicBezTo>
                <a:cubicBezTo>
                  <a:pt x="263349" y="914810"/>
                  <a:pt x="400614" y="852486"/>
                  <a:pt x="552450" y="851488"/>
                </a:cubicBezTo>
                <a:lnTo>
                  <a:pt x="552450" y="850900"/>
                </a:lnTo>
                <a:lnTo>
                  <a:pt x="558268" y="850900"/>
                </a:lnTo>
                <a:lnTo>
                  <a:pt x="977900" y="850900"/>
                </a:lnTo>
                <a:lnTo>
                  <a:pt x="977900" y="851061"/>
                </a:lnTo>
                <a:lnTo>
                  <a:pt x="978699" y="851061"/>
                </a:lnTo>
                <a:cubicBezTo>
                  <a:pt x="1059325" y="851061"/>
                  <a:pt x="1132235" y="818276"/>
                  <a:pt x="1185188" y="765501"/>
                </a:cubicBezTo>
                <a:cubicBezTo>
                  <a:pt x="1237875" y="712726"/>
                  <a:pt x="1270605" y="639428"/>
                  <a:pt x="1270605" y="558933"/>
                </a:cubicBezTo>
                <a:cubicBezTo>
                  <a:pt x="1270605" y="478172"/>
                  <a:pt x="1237875" y="405140"/>
                  <a:pt x="1185188" y="352099"/>
                </a:cubicBezTo>
                <a:cubicBezTo>
                  <a:pt x="1132583" y="299671"/>
                  <a:pt x="1060283" y="266971"/>
                  <a:pt x="980287" y="266700"/>
                </a:cubicBezTo>
                <a:lnTo>
                  <a:pt x="196789" y="266700"/>
                </a:lnTo>
                <a:lnTo>
                  <a:pt x="111125" y="133350"/>
                </a:lnTo>
                <a:close/>
              </a:path>
            </a:pathLst>
          </a:custGeom>
          <a:solidFill>
            <a:srgbClr val="92D050"/>
          </a:solidFill>
          <a:ln w="9525">
            <a:noFill/>
            <a:round/>
          </a:ln>
        </p:spPr>
        <p:txBody>
          <a:bodyPr lIns="121917" tIns="60958" rIns="121917" bIns="60958"/>
          <a:lstStyle/>
          <a:p>
            <a:endParaRPr lang="zh-CN" altLang="en-US"/>
          </a:p>
        </p:txBody>
      </p:sp>
      <p:sp>
        <p:nvSpPr>
          <p:cNvPr id="160781" name="Oval 13"/>
          <p:cNvSpPr>
            <a:spLocks noChangeArrowheads="1"/>
          </p:cNvSpPr>
          <p:nvPr/>
        </p:nvSpPr>
        <p:spPr bwMode="auto">
          <a:xfrm>
            <a:off x="6038850" y="2290763"/>
            <a:ext cx="838200" cy="839787"/>
          </a:xfrm>
          <a:prstGeom prst="ellipse">
            <a:avLst/>
          </a:prstGeom>
          <a:solidFill>
            <a:srgbClr val="969696"/>
          </a:solidFill>
          <a:ln w="19050">
            <a:solidFill>
              <a:schemeClr val="bg1"/>
            </a:solidFill>
            <a:round/>
          </a:ln>
        </p:spPr>
        <p:txBody>
          <a:bodyPr lIns="0" tIns="0" rIns="0" bIns="0"/>
          <a:lstStyle/>
          <a:p>
            <a:pPr algn="ctr">
              <a:lnSpc>
                <a:spcPct val="150000"/>
              </a:lnSpc>
            </a:pPr>
            <a:r>
              <a:rPr lang="en-US" altLang="zh-CN" b="1">
                <a:solidFill>
                  <a:schemeClr val="bg1"/>
                </a:solidFill>
                <a:latin typeface="微软雅黑" panose="020B0503020204020204" pitchFamily="34" charset="-122"/>
                <a:ea typeface="微软雅黑" panose="020B0503020204020204" pitchFamily="34" charset="-122"/>
              </a:rPr>
              <a:t>1</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60782" name="Oval 13"/>
          <p:cNvSpPr>
            <a:spLocks noChangeArrowheads="1"/>
          </p:cNvSpPr>
          <p:nvPr/>
        </p:nvSpPr>
        <p:spPr bwMode="auto">
          <a:xfrm>
            <a:off x="4452938" y="3238500"/>
            <a:ext cx="838200" cy="839788"/>
          </a:xfrm>
          <a:prstGeom prst="ellipse">
            <a:avLst/>
          </a:prstGeom>
          <a:solidFill>
            <a:srgbClr val="CC99FF"/>
          </a:solidFill>
          <a:ln w="19050">
            <a:solidFill>
              <a:schemeClr val="bg1"/>
            </a:solidFill>
            <a:round/>
          </a:ln>
        </p:spPr>
        <p:txBody>
          <a:bodyPr lIns="0" tIns="0" rIns="0" bIns="0"/>
          <a:lstStyle/>
          <a:p>
            <a:pPr algn="ctr">
              <a:lnSpc>
                <a:spcPct val="150000"/>
              </a:lnSpc>
            </a:pPr>
            <a:r>
              <a:rPr lang="en-US" altLang="zh-CN" b="1">
                <a:solidFill>
                  <a:schemeClr val="bg1"/>
                </a:solidFill>
                <a:latin typeface="微软雅黑" panose="020B0503020204020204" pitchFamily="34" charset="-122"/>
                <a:ea typeface="微软雅黑" panose="020B0503020204020204" pitchFamily="34" charset="-122"/>
              </a:rPr>
              <a:t>2</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60783" name="Oval 13"/>
          <p:cNvSpPr>
            <a:spLocks noChangeArrowheads="1"/>
          </p:cNvSpPr>
          <p:nvPr/>
        </p:nvSpPr>
        <p:spPr bwMode="auto">
          <a:xfrm>
            <a:off x="5980113" y="4254500"/>
            <a:ext cx="838200" cy="839788"/>
          </a:xfrm>
          <a:prstGeom prst="ellipse">
            <a:avLst/>
          </a:prstGeom>
          <a:solidFill>
            <a:srgbClr val="CCFFCC"/>
          </a:solidFill>
          <a:ln w="19050">
            <a:solidFill>
              <a:schemeClr val="bg1"/>
            </a:solidFill>
            <a:round/>
          </a:ln>
        </p:spPr>
        <p:txBody>
          <a:bodyPr lIns="0" tIns="0" rIns="0" bIns="0"/>
          <a:lstStyle/>
          <a:p>
            <a:pPr algn="ctr">
              <a:lnSpc>
                <a:spcPct val="150000"/>
              </a:lnSpc>
            </a:pPr>
            <a:r>
              <a:rPr lang="en-US" altLang="zh-CN" b="1">
                <a:solidFill>
                  <a:schemeClr val="bg1"/>
                </a:solidFill>
                <a:latin typeface="微软雅黑" panose="020B0503020204020204" pitchFamily="34" charset="-122"/>
                <a:ea typeface="微软雅黑" panose="020B0503020204020204" pitchFamily="34" charset="-122"/>
              </a:rPr>
              <a:t>3</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60784" name="Oval 13"/>
          <p:cNvSpPr>
            <a:spLocks noChangeArrowheads="1"/>
          </p:cNvSpPr>
          <p:nvPr/>
        </p:nvSpPr>
        <p:spPr bwMode="auto">
          <a:xfrm>
            <a:off x="4481513" y="5226050"/>
            <a:ext cx="838200" cy="838200"/>
          </a:xfrm>
          <a:prstGeom prst="ellipse">
            <a:avLst/>
          </a:prstGeom>
          <a:solidFill>
            <a:srgbClr val="FFFF99"/>
          </a:solidFill>
          <a:ln w="19050">
            <a:solidFill>
              <a:schemeClr val="bg1"/>
            </a:solidFill>
            <a:round/>
          </a:ln>
        </p:spPr>
        <p:txBody>
          <a:bodyPr lIns="0" tIns="0" rIns="0" bIns="0"/>
          <a:lstStyle/>
          <a:p>
            <a:pPr algn="ctr">
              <a:lnSpc>
                <a:spcPct val="150000"/>
              </a:lnSpc>
            </a:pPr>
            <a:r>
              <a:rPr lang="en-US" altLang="zh-CN" b="1">
                <a:solidFill>
                  <a:schemeClr val="bg1"/>
                </a:solidFill>
                <a:latin typeface="微软雅黑" panose="020B0503020204020204" pitchFamily="34" charset="-122"/>
                <a:ea typeface="微软雅黑" panose="020B0503020204020204" pitchFamily="34" charset="-122"/>
              </a:rPr>
              <a:t>4</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60785" name="TextBox 11"/>
          <p:cNvSpPr txBox="1">
            <a:spLocks noChangeArrowheads="1"/>
          </p:cNvSpPr>
          <p:nvPr/>
        </p:nvSpPr>
        <p:spPr bwMode="auto">
          <a:xfrm>
            <a:off x="7064375" y="2686050"/>
            <a:ext cx="5127625" cy="1103313"/>
          </a:xfrm>
          <a:prstGeom prst="rect">
            <a:avLst/>
          </a:prstGeom>
          <a:noFill/>
          <a:ln w="9525">
            <a:noFill/>
            <a:miter lim="800000"/>
          </a:ln>
        </p:spPr>
        <p:txBody>
          <a:bodyPr lIns="0" tIns="0" rIns="0" bIns="0">
            <a:spAutoFit/>
          </a:bodyPr>
          <a:lstStyle/>
          <a:p>
            <a:pPr algn="just">
              <a:lnSpc>
                <a:spcPts val="1740"/>
              </a:lnSpc>
            </a:pPr>
            <a:r>
              <a:rPr lang="zh-CN" altLang="en-US" sz="1600">
                <a:solidFill>
                  <a:srgbClr val="474747"/>
                </a:solidFill>
                <a:latin typeface="微软雅黑" panose="020B0503020204020204" pitchFamily="34" charset="-122"/>
                <a:ea typeface="微软雅黑" panose="020B0503020204020204" pitchFamily="34" charset="-122"/>
              </a:rPr>
              <a:t>基础代谢率：</a:t>
            </a:r>
            <a:endParaRPr lang="zh-CN" altLang="en-US" sz="1600">
              <a:solidFill>
                <a:srgbClr val="474747"/>
              </a:solidFill>
              <a:latin typeface="微软雅黑" panose="020B0503020204020204" pitchFamily="34" charset="-122"/>
              <a:ea typeface="微软雅黑" panose="020B0503020204020204" pitchFamily="34" charset="-122"/>
            </a:endParaRPr>
          </a:p>
          <a:p>
            <a:pPr algn="just">
              <a:lnSpc>
                <a:spcPts val="1740"/>
              </a:lnSpc>
            </a:pPr>
            <a:r>
              <a:rPr lang="zh-CN" altLang="en-US" sz="1600">
                <a:solidFill>
                  <a:srgbClr val="474747"/>
                </a:solidFill>
                <a:latin typeface="微软雅黑" panose="020B0503020204020204" pitchFamily="34" charset="-122"/>
                <a:ea typeface="微软雅黑" panose="020B0503020204020204" pitchFamily="34" charset="-122"/>
              </a:rPr>
              <a:t>体表面积（</a:t>
            </a:r>
            <a:r>
              <a:rPr lang="en-US" altLang="zh-CN" sz="1600">
                <a:solidFill>
                  <a:srgbClr val="474747"/>
                </a:solidFill>
                <a:latin typeface="微软雅黑" panose="020B0503020204020204" pitchFamily="34" charset="-122"/>
                <a:ea typeface="微软雅黑" panose="020B0503020204020204" pitchFamily="34" charset="-122"/>
              </a:rPr>
              <a:t>m2 </a:t>
            </a:r>
            <a:r>
              <a:rPr lang="zh-CN" altLang="en-US" sz="1600">
                <a:solidFill>
                  <a:srgbClr val="474747"/>
                </a:solidFill>
                <a:latin typeface="微软雅黑" panose="020B0503020204020204" pitchFamily="34" charset="-122"/>
                <a:ea typeface="微软雅黑" panose="020B0503020204020204" pitchFamily="34" charset="-122"/>
              </a:rPr>
              <a:t>）</a:t>
            </a:r>
            <a:r>
              <a:rPr lang="en-US" altLang="zh-CN" sz="1600">
                <a:solidFill>
                  <a:srgbClr val="474747"/>
                </a:solidFill>
                <a:latin typeface="微软雅黑" panose="020B0503020204020204" pitchFamily="34" charset="-122"/>
                <a:ea typeface="微软雅黑" panose="020B0503020204020204" pitchFamily="34" charset="-122"/>
              </a:rPr>
              <a:t>=0.006 59×</a:t>
            </a:r>
            <a:r>
              <a:rPr lang="zh-CN" altLang="en-US" sz="1600">
                <a:solidFill>
                  <a:srgbClr val="474747"/>
                </a:solidFill>
                <a:latin typeface="微软雅黑" panose="020B0503020204020204" pitchFamily="34" charset="-122"/>
                <a:ea typeface="微软雅黑" panose="020B0503020204020204" pitchFamily="34" charset="-122"/>
              </a:rPr>
              <a:t>身高（</a:t>
            </a:r>
            <a:r>
              <a:rPr lang="en-US" altLang="zh-CN" sz="1600">
                <a:solidFill>
                  <a:srgbClr val="474747"/>
                </a:solidFill>
                <a:latin typeface="微软雅黑" panose="020B0503020204020204" pitchFamily="34" charset="-122"/>
                <a:ea typeface="微软雅黑" panose="020B0503020204020204" pitchFamily="34" charset="-122"/>
              </a:rPr>
              <a:t>cm</a:t>
            </a:r>
            <a:r>
              <a:rPr lang="zh-CN" altLang="en-US" sz="1600">
                <a:solidFill>
                  <a:srgbClr val="474747"/>
                </a:solidFill>
                <a:latin typeface="微软雅黑" panose="020B0503020204020204" pitchFamily="34" charset="-122"/>
                <a:ea typeface="微软雅黑" panose="020B0503020204020204" pitchFamily="34" charset="-122"/>
              </a:rPr>
              <a:t>）</a:t>
            </a:r>
            <a:r>
              <a:rPr lang="en-US" altLang="zh-CN" sz="1600">
                <a:solidFill>
                  <a:srgbClr val="474747"/>
                </a:solidFill>
                <a:latin typeface="微软雅黑" panose="020B0503020204020204" pitchFamily="34" charset="-122"/>
                <a:ea typeface="微软雅黑" panose="020B0503020204020204" pitchFamily="34" charset="-122"/>
              </a:rPr>
              <a:t>+0.012 6×</a:t>
            </a:r>
            <a:r>
              <a:rPr lang="zh-CN" altLang="en-US" sz="1600">
                <a:solidFill>
                  <a:srgbClr val="474747"/>
                </a:solidFill>
                <a:latin typeface="微软雅黑" panose="020B0503020204020204" pitchFamily="34" charset="-122"/>
                <a:ea typeface="微软雅黑" panose="020B0503020204020204" pitchFamily="34" charset="-122"/>
              </a:rPr>
              <a:t>体重（</a:t>
            </a:r>
            <a:r>
              <a:rPr lang="en-US" altLang="zh-CN" sz="1600">
                <a:solidFill>
                  <a:srgbClr val="474747"/>
                </a:solidFill>
                <a:latin typeface="微软雅黑" panose="020B0503020204020204" pitchFamily="34" charset="-122"/>
                <a:ea typeface="微软雅黑" panose="020B0503020204020204" pitchFamily="34" charset="-122"/>
              </a:rPr>
              <a:t>kg</a:t>
            </a:r>
            <a:r>
              <a:rPr lang="zh-CN" altLang="en-US" sz="1600">
                <a:solidFill>
                  <a:srgbClr val="474747"/>
                </a:solidFill>
                <a:latin typeface="微软雅黑" panose="020B0503020204020204" pitchFamily="34" charset="-122"/>
                <a:ea typeface="微软雅黑" panose="020B0503020204020204" pitchFamily="34" charset="-122"/>
              </a:rPr>
              <a:t>）</a:t>
            </a:r>
            <a:r>
              <a:rPr lang="en-US" altLang="zh-CN" sz="1600">
                <a:solidFill>
                  <a:srgbClr val="474747"/>
                </a:solidFill>
                <a:latin typeface="微软雅黑" panose="020B0503020204020204" pitchFamily="34" charset="-122"/>
                <a:ea typeface="微软雅黑" panose="020B0503020204020204" pitchFamily="34" charset="-122"/>
              </a:rPr>
              <a:t>-0.160 3 </a:t>
            </a:r>
            <a:endParaRPr lang="en-US" altLang="zh-CN" sz="1600">
              <a:solidFill>
                <a:srgbClr val="474747"/>
              </a:solidFill>
              <a:latin typeface="微软雅黑" panose="020B0503020204020204" pitchFamily="34" charset="-122"/>
              <a:ea typeface="微软雅黑" panose="020B0503020204020204" pitchFamily="34" charset="-122"/>
            </a:endParaRPr>
          </a:p>
          <a:p>
            <a:pPr algn="just">
              <a:lnSpc>
                <a:spcPts val="1740"/>
              </a:lnSpc>
            </a:pPr>
            <a:r>
              <a:rPr lang="zh-CN" altLang="en-US" sz="1600">
                <a:solidFill>
                  <a:srgbClr val="474747"/>
                </a:solidFill>
                <a:latin typeface="微软雅黑" panose="020B0503020204020204" pitchFamily="34" charset="-122"/>
                <a:ea typeface="微软雅黑" panose="020B0503020204020204" pitchFamily="34" charset="-122"/>
              </a:rPr>
              <a:t>全天基础代谢能量</a:t>
            </a:r>
            <a:r>
              <a:rPr lang="en-US" altLang="zh-CN" sz="1600">
                <a:solidFill>
                  <a:srgbClr val="474747"/>
                </a:solidFill>
                <a:latin typeface="微软雅黑" panose="020B0503020204020204" pitchFamily="34" charset="-122"/>
                <a:ea typeface="微软雅黑" panose="020B0503020204020204" pitchFamily="34" charset="-122"/>
              </a:rPr>
              <a:t>=</a:t>
            </a:r>
            <a:r>
              <a:rPr lang="zh-CN" altLang="en-US" sz="1600">
                <a:solidFill>
                  <a:srgbClr val="474747"/>
                </a:solidFill>
                <a:latin typeface="微软雅黑" panose="020B0503020204020204" pitchFamily="34" charset="-122"/>
                <a:ea typeface="微软雅黑" panose="020B0503020204020204" pitchFamily="34" charset="-122"/>
              </a:rPr>
              <a:t>体表面积（</a:t>
            </a:r>
            <a:r>
              <a:rPr lang="en-US" altLang="zh-CN" sz="1600">
                <a:solidFill>
                  <a:srgbClr val="474747"/>
                </a:solidFill>
                <a:latin typeface="微软雅黑" panose="020B0503020204020204" pitchFamily="34" charset="-122"/>
                <a:ea typeface="微软雅黑" panose="020B0503020204020204" pitchFamily="34" charset="-122"/>
              </a:rPr>
              <a:t>m2 </a:t>
            </a:r>
            <a:r>
              <a:rPr lang="zh-CN" altLang="en-US" sz="1600">
                <a:solidFill>
                  <a:srgbClr val="474747"/>
                </a:solidFill>
                <a:latin typeface="微软雅黑" panose="020B0503020204020204" pitchFamily="34" charset="-122"/>
                <a:ea typeface="微软雅黑" panose="020B0503020204020204" pitchFamily="34" charset="-122"/>
              </a:rPr>
              <a:t>）</a:t>
            </a:r>
            <a:r>
              <a:rPr lang="en-US" altLang="zh-CN" sz="1600">
                <a:solidFill>
                  <a:srgbClr val="474747"/>
                </a:solidFill>
                <a:latin typeface="微软雅黑" panose="020B0503020204020204" pitchFamily="34" charset="-122"/>
                <a:ea typeface="微软雅黑" panose="020B0503020204020204" pitchFamily="34" charset="-122"/>
              </a:rPr>
              <a:t>×</a:t>
            </a:r>
            <a:r>
              <a:rPr lang="zh-CN" altLang="en-US" sz="1600">
                <a:solidFill>
                  <a:srgbClr val="474747"/>
                </a:solidFill>
                <a:latin typeface="微软雅黑" panose="020B0503020204020204" pitchFamily="34" charset="-122"/>
                <a:ea typeface="微软雅黑" panose="020B0503020204020204" pitchFamily="34" charset="-122"/>
              </a:rPr>
              <a:t>基础代谢率 </a:t>
            </a:r>
            <a:r>
              <a:rPr lang="en-US" altLang="zh-CN" sz="1600">
                <a:solidFill>
                  <a:srgbClr val="474747"/>
                </a:solidFill>
                <a:latin typeface="微软雅黑" panose="020B0503020204020204" pitchFamily="34" charset="-122"/>
                <a:ea typeface="微软雅黑" panose="020B0503020204020204" pitchFamily="34" charset="-122"/>
              </a:rPr>
              <a:t>kJ/</a:t>
            </a:r>
            <a:r>
              <a:rPr lang="zh-CN" altLang="en-US" sz="1600">
                <a:solidFill>
                  <a:srgbClr val="474747"/>
                </a:solidFill>
                <a:latin typeface="微软雅黑" panose="020B0503020204020204" pitchFamily="34" charset="-122"/>
                <a:ea typeface="微软雅黑" panose="020B0503020204020204" pitchFamily="34" charset="-122"/>
              </a:rPr>
              <a:t>（</a:t>
            </a:r>
            <a:r>
              <a:rPr lang="en-US" altLang="zh-CN" sz="1600">
                <a:solidFill>
                  <a:srgbClr val="474747"/>
                </a:solidFill>
                <a:latin typeface="微软雅黑" panose="020B0503020204020204" pitchFamily="34" charset="-122"/>
                <a:ea typeface="微软雅黑" panose="020B0503020204020204" pitchFamily="34" charset="-122"/>
              </a:rPr>
              <a:t>m2 ·h</a:t>
            </a:r>
            <a:r>
              <a:rPr lang="zh-CN" altLang="en-US" sz="1600">
                <a:solidFill>
                  <a:srgbClr val="474747"/>
                </a:solidFill>
                <a:latin typeface="微软雅黑" panose="020B0503020204020204" pitchFamily="34" charset="-122"/>
                <a:ea typeface="微软雅黑" panose="020B0503020204020204" pitchFamily="34" charset="-122"/>
              </a:rPr>
              <a:t>）</a:t>
            </a:r>
            <a:r>
              <a:rPr lang="en-US" altLang="zh-CN" sz="1600">
                <a:solidFill>
                  <a:srgbClr val="474747"/>
                </a:solidFill>
                <a:latin typeface="微软雅黑" panose="020B0503020204020204" pitchFamily="34" charset="-122"/>
                <a:ea typeface="微软雅黑" panose="020B0503020204020204" pitchFamily="34" charset="-122"/>
              </a:rPr>
              <a:t>×24 h </a:t>
            </a:r>
            <a:endParaRPr lang="en-US" altLang="zh-CN" sz="1600">
              <a:solidFill>
                <a:srgbClr val="474747"/>
              </a:solidFill>
              <a:latin typeface="微软雅黑" panose="020B0503020204020204" pitchFamily="34" charset="-122"/>
              <a:ea typeface="微软雅黑" panose="020B0503020204020204" pitchFamily="34" charset="-122"/>
            </a:endParaRPr>
          </a:p>
        </p:txBody>
      </p:sp>
      <p:sp>
        <p:nvSpPr>
          <p:cNvPr id="13" name="TextBox 12"/>
          <p:cNvSpPr txBox="1">
            <a:spLocks noChangeArrowheads="1"/>
          </p:cNvSpPr>
          <p:nvPr/>
        </p:nvSpPr>
        <p:spPr bwMode="auto">
          <a:xfrm>
            <a:off x="7064375" y="2290763"/>
            <a:ext cx="3097213" cy="288925"/>
          </a:xfrm>
          <a:prstGeom prst="rect">
            <a:avLst/>
          </a:prstGeom>
          <a:noFill/>
          <a:ln w="9525">
            <a:noFill/>
            <a:miter lim="800000"/>
          </a:ln>
        </p:spPr>
        <p:txBody>
          <a:bodyPr lIns="0" tIns="0" rIns="0" bIns="0">
            <a:spAutoFit/>
          </a:bodyPr>
          <a:lstStyle/>
          <a:p>
            <a:r>
              <a:rPr lang="zh-CN" altLang="en-US" sz="1900" b="1">
                <a:solidFill>
                  <a:schemeClr val="bg1"/>
                </a:solidFill>
                <a:latin typeface="微软雅黑" panose="020B0503020204020204" pitchFamily="34" charset="-122"/>
                <a:ea typeface="微软雅黑" panose="020B0503020204020204" pitchFamily="34" charset="-122"/>
              </a:rPr>
              <a:t>基础代谢</a:t>
            </a:r>
            <a:endParaRPr lang="zh-CN" altLang="en-US" sz="1900" b="1">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111250" y="3792538"/>
            <a:ext cx="3127375" cy="661987"/>
          </a:xfrm>
          <a:prstGeom prst="rect">
            <a:avLst/>
          </a:prstGeom>
          <a:noFill/>
        </p:spPr>
        <p:txBody>
          <a:bodyPr lIns="0" tIns="0" rIns="0" bIns="0">
            <a:spAutoFit/>
          </a:bodyPr>
          <a:lstStyle/>
          <a:p>
            <a:pPr>
              <a:lnSpc>
                <a:spcPts val="1740"/>
              </a:lnSpc>
            </a:pPr>
            <a:r>
              <a:rPr lang="zh-CN" altLang="en-US" sz="1600">
                <a:solidFill>
                  <a:srgbClr val="474747"/>
                </a:solidFill>
                <a:latin typeface="微软雅黑" panose="020B0503020204020204" pitchFamily="34" charset="-122"/>
                <a:ea typeface="微软雅黑" panose="020B0503020204020204" pitchFamily="34" charset="-122"/>
              </a:rPr>
              <a:t>婴幼儿日常活动消耗能量，主要取决于活动的强度、持续时间及熟练程度</a:t>
            </a:r>
            <a:endParaRPr lang="en-US" altLang="zh-CN" sz="1600">
              <a:solidFill>
                <a:srgbClr val="474747"/>
              </a:solidFill>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1111250" y="3398838"/>
            <a:ext cx="3097213" cy="288925"/>
          </a:xfrm>
          <a:prstGeom prst="rect">
            <a:avLst/>
          </a:prstGeom>
          <a:noFill/>
          <a:ln w="9525">
            <a:noFill/>
            <a:miter lim="800000"/>
          </a:ln>
        </p:spPr>
        <p:txBody>
          <a:bodyPr lIns="0" tIns="0" rIns="0" bIns="0">
            <a:spAutoFit/>
          </a:bodyPr>
          <a:lstStyle/>
          <a:p>
            <a:pPr algn="r"/>
            <a:r>
              <a:rPr lang="zh-CN" altLang="en-US" sz="1900" b="1">
                <a:solidFill>
                  <a:schemeClr val="bg1"/>
                </a:solidFill>
                <a:latin typeface="微软雅黑" panose="020B0503020204020204" pitchFamily="34" charset="-122"/>
                <a:ea typeface="微软雅黑" panose="020B0503020204020204" pitchFamily="34" charset="-122"/>
              </a:rPr>
              <a:t>日常活动</a:t>
            </a:r>
            <a:endParaRPr lang="zh-CN" altLang="en-US" sz="1900" b="1">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992938" y="4826000"/>
            <a:ext cx="3125787" cy="220663"/>
          </a:xfrm>
          <a:prstGeom prst="rect">
            <a:avLst/>
          </a:prstGeom>
          <a:noFill/>
        </p:spPr>
        <p:txBody>
          <a:bodyPr lIns="0" tIns="0" rIns="0" bIns="0">
            <a:spAutoFit/>
          </a:bodyPr>
          <a:lstStyle/>
          <a:p>
            <a:pPr algn="just">
              <a:lnSpc>
                <a:spcPts val="1740"/>
              </a:lnSpc>
            </a:pPr>
            <a:r>
              <a:rPr lang="zh-CN" altLang="en-US">
                <a:solidFill>
                  <a:srgbClr val="474747"/>
                </a:solidFill>
                <a:latin typeface="微软雅黑" panose="020B0503020204020204" pitchFamily="34" charset="-122"/>
                <a:ea typeface="微软雅黑" panose="020B0503020204020204" pitchFamily="34" charset="-122"/>
              </a:rPr>
              <a:t>生长速度越快，所需能量越多</a:t>
            </a:r>
            <a:endParaRPr lang="en-US" altLang="zh-CN">
              <a:solidFill>
                <a:srgbClr val="474747"/>
              </a:solidFill>
              <a:latin typeface="微软雅黑" panose="020B0503020204020204" pitchFamily="34" charset="-122"/>
              <a:ea typeface="微软雅黑" panose="020B0503020204020204" pitchFamily="34" charset="-122"/>
            </a:endParaRPr>
          </a:p>
        </p:txBody>
      </p:sp>
      <p:sp>
        <p:nvSpPr>
          <p:cNvPr id="17" name="TextBox 16"/>
          <p:cNvSpPr txBox="1">
            <a:spLocks noChangeArrowheads="1"/>
          </p:cNvSpPr>
          <p:nvPr/>
        </p:nvSpPr>
        <p:spPr bwMode="auto">
          <a:xfrm>
            <a:off x="6875463" y="4414838"/>
            <a:ext cx="3097212" cy="288925"/>
          </a:xfrm>
          <a:prstGeom prst="rect">
            <a:avLst/>
          </a:prstGeom>
          <a:noFill/>
          <a:ln w="9525">
            <a:noFill/>
            <a:miter lim="800000"/>
          </a:ln>
        </p:spPr>
        <p:txBody>
          <a:bodyPr lIns="0" tIns="0" rIns="0" bIns="0">
            <a:spAutoFit/>
          </a:bodyPr>
          <a:lstStyle/>
          <a:p>
            <a:r>
              <a:rPr lang="zh-CN" altLang="en-US" sz="1900" b="1">
                <a:solidFill>
                  <a:schemeClr val="bg1"/>
                </a:solidFill>
                <a:latin typeface="微软雅黑" panose="020B0503020204020204" pitchFamily="34" charset="-122"/>
                <a:ea typeface="微软雅黑" panose="020B0503020204020204" pitchFamily="34" charset="-122"/>
              </a:rPr>
              <a:t>生长发育</a:t>
            </a:r>
            <a:endParaRPr lang="zh-CN" altLang="en-US" sz="1900" b="1">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a:spLocks noChangeArrowheads="1"/>
          </p:cNvSpPr>
          <p:nvPr/>
        </p:nvSpPr>
        <p:spPr bwMode="auto">
          <a:xfrm>
            <a:off x="1314450" y="5451475"/>
            <a:ext cx="3097213" cy="288925"/>
          </a:xfrm>
          <a:prstGeom prst="rect">
            <a:avLst/>
          </a:prstGeom>
          <a:noFill/>
          <a:ln w="9525">
            <a:noFill/>
            <a:miter lim="800000"/>
          </a:ln>
        </p:spPr>
        <p:txBody>
          <a:bodyPr lIns="0" tIns="0" rIns="0" bIns="0">
            <a:spAutoFit/>
          </a:bodyPr>
          <a:lstStyle/>
          <a:p>
            <a:pPr algn="r"/>
            <a:r>
              <a:rPr lang="zh-CN" altLang="en-US" sz="1900" b="1">
                <a:solidFill>
                  <a:schemeClr val="bg1"/>
                </a:solidFill>
                <a:latin typeface="微软雅黑" panose="020B0503020204020204" pitchFamily="34" charset="-122"/>
                <a:ea typeface="微软雅黑" panose="020B0503020204020204" pitchFamily="34" charset="-122"/>
              </a:rPr>
              <a:t>食物的特殊动力作用</a:t>
            </a:r>
            <a:endParaRPr lang="zh-CN" altLang="en-US" sz="1900" b="1">
              <a:solidFill>
                <a:schemeClr val="bg1"/>
              </a:solidFill>
              <a:latin typeface="微软雅黑" panose="020B0503020204020204" pitchFamily="34" charset="-122"/>
              <a:ea typeface="微软雅黑" panose="020B0503020204020204" pitchFamily="34" charset="-122"/>
            </a:endParaRPr>
          </a:p>
        </p:txBody>
      </p:sp>
      <p:sp>
        <p:nvSpPr>
          <p:cNvPr id="160792" name="Oval 13"/>
          <p:cNvSpPr>
            <a:spLocks noChangeArrowheads="1"/>
          </p:cNvSpPr>
          <p:nvPr/>
        </p:nvSpPr>
        <p:spPr bwMode="auto">
          <a:xfrm>
            <a:off x="6211888" y="6018213"/>
            <a:ext cx="838200" cy="839787"/>
          </a:xfrm>
          <a:prstGeom prst="ellipse">
            <a:avLst/>
          </a:prstGeom>
          <a:solidFill>
            <a:srgbClr val="FF99CC"/>
          </a:solidFill>
          <a:ln w="19050">
            <a:solidFill>
              <a:schemeClr val="bg1"/>
            </a:solidFill>
            <a:round/>
          </a:ln>
        </p:spPr>
        <p:txBody>
          <a:bodyPr lIns="0" tIns="0" rIns="0" bIns="0"/>
          <a:lstStyle/>
          <a:p>
            <a:pPr algn="ctr">
              <a:lnSpc>
                <a:spcPct val="150000"/>
              </a:lnSpc>
            </a:pPr>
            <a:r>
              <a:rPr lang="en-US" altLang="zh-CN" b="1">
                <a:solidFill>
                  <a:schemeClr val="bg1"/>
                </a:solidFill>
                <a:latin typeface="微软雅黑" panose="020B0503020204020204" pitchFamily="34" charset="-122"/>
                <a:ea typeface="微软雅黑" panose="020B0503020204020204" pitchFamily="34" charset="-122"/>
              </a:rPr>
              <a:t>5</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2" name="TextBox 16"/>
          <p:cNvSpPr txBox="1">
            <a:spLocks noChangeArrowheads="1"/>
          </p:cNvSpPr>
          <p:nvPr/>
        </p:nvSpPr>
        <p:spPr bwMode="auto">
          <a:xfrm>
            <a:off x="7077075" y="6154738"/>
            <a:ext cx="3097213" cy="288925"/>
          </a:xfrm>
          <a:prstGeom prst="rect">
            <a:avLst/>
          </a:prstGeom>
          <a:noFill/>
          <a:ln w="9525">
            <a:noFill/>
            <a:miter lim="800000"/>
          </a:ln>
        </p:spPr>
        <p:txBody>
          <a:bodyPr lIns="0" tIns="0" rIns="0" bIns="0">
            <a:spAutoFit/>
          </a:bodyPr>
          <a:lstStyle/>
          <a:p>
            <a:r>
              <a:rPr lang="zh-CN" altLang="en-US" sz="1900" b="1">
                <a:solidFill>
                  <a:schemeClr val="bg1"/>
                </a:solidFill>
                <a:latin typeface="微软雅黑" panose="020B0503020204020204" pitchFamily="34" charset="-122"/>
                <a:ea typeface="微软雅黑" panose="020B0503020204020204" pitchFamily="34" charset="-122"/>
              </a:rPr>
              <a:t>排泄的损失</a:t>
            </a:r>
            <a:endParaRPr lang="zh-CN" altLang="en-US" sz="1900" b="1">
              <a:solidFill>
                <a:schemeClr val="bg1"/>
              </a:solidFill>
              <a:latin typeface="微软雅黑" panose="020B0503020204020204" pitchFamily="34" charset="-122"/>
              <a:ea typeface="微软雅黑" panose="020B0503020204020204" pitchFamily="34" charset="-122"/>
            </a:endParaRPr>
          </a:p>
        </p:txBody>
      </p:sp>
      <p:sp>
        <p:nvSpPr>
          <p:cNvPr id="160794" name="TextBox 15"/>
          <p:cNvSpPr txBox="1">
            <a:spLocks noChangeArrowheads="1"/>
          </p:cNvSpPr>
          <p:nvPr/>
        </p:nvSpPr>
        <p:spPr bwMode="auto">
          <a:xfrm>
            <a:off x="1025525" y="5913438"/>
            <a:ext cx="3343275" cy="220662"/>
          </a:xfrm>
          <a:prstGeom prst="rect">
            <a:avLst/>
          </a:prstGeom>
          <a:noFill/>
          <a:ln w="9525">
            <a:noFill/>
            <a:miter lim="800000"/>
          </a:ln>
        </p:spPr>
        <p:txBody>
          <a:bodyPr lIns="0" tIns="0" rIns="0" bIns="0">
            <a:spAutoFit/>
          </a:bodyPr>
          <a:lstStyle/>
          <a:p>
            <a:pPr algn="just">
              <a:lnSpc>
                <a:spcPts val="1740"/>
              </a:lnSpc>
            </a:pPr>
            <a:r>
              <a:rPr lang="zh-CN" altLang="en-US">
                <a:solidFill>
                  <a:srgbClr val="474747"/>
                </a:solidFill>
                <a:latin typeface="微软雅黑" panose="020B0503020204020204" pitchFamily="34" charset="-122"/>
                <a:ea typeface="微软雅黑" panose="020B0503020204020204" pitchFamily="34" charset="-122"/>
              </a:rPr>
              <a:t>不同营养素增 加的能量消耗不同</a:t>
            </a:r>
            <a:endParaRPr lang="en-US" altLang="zh-CN">
              <a:solidFill>
                <a:srgbClr val="474747"/>
              </a:solidFill>
              <a:latin typeface="微软雅黑" panose="020B0503020204020204" pitchFamily="34" charset="-122"/>
              <a:ea typeface="微软雅黑" panose="020B0503020204020204" pitchFamily="34" charset="-122"/>
            </a:endParaRPr>
          </a:p>
        </p:txBody>
      </p:sp>
      <p:sp>
        <p:nvSpPr>
          <p:cNvPr id="3" name="TextBox 15"/>
          <p:cNvSpPr txBox="1"/>
          <p:nvPr/>
        </p:nvSpPr>
        <p:spPr>
          <a:xfrm>
            <a:off x="8413750" y="6232525"/>
            <a:ext cx="3125788" cy="441325"/>
          </a:xfrm>
          <a:prstGeom prst="rect">
            <a:avLst/>
          </a:prstGeom>
          <a:noFill/>
        </p:spPr>
        <p:txBody>
          <a:bodyPr lIns="0" tIns="0" rIns="0" bIns="0">
            <a:spAutoFit/>
          </a:bodyPr>
          <a:lstStyle/>
          <a:p>
            <a:pPr algn="just">
              <a:lnSpc>
                <a:spcPts val="1740"/>
              </a:lnSpc>
            </a:pPr>
            <a:r>
              <a:rPr lang="zh-CN" altLang="en-US">
                <a:solidFill>
                  <a:srgbClr val="474747"/>
                </a:solidFill>
                <a:latin typeface="微软雅黑" panose="020B0503020204020204" pitchFamily="34" charset="-122"/>
                <a:ea typeface="微软雅黑" panose="020B0503020204020204" pitchFamily="34" charset="-122"/>
              </a:rPr>
              <a:t>摄入体内的食物有少量未被吸收利用而随粪便排出体外</a:t>
            </a:r>
            <a:endParaRPr lang="en-US" altLang="zh-CN">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0781"/>
                                        </p:tgtEl>
                                        <p:attrNameLst>
                                          <p:attrName>style.visibility</p:attrName>
                                        </p:attrNameLst>
                                      </p:cBhvr>
                                      <p:to>
                                        <p:strVal val="visible"/>
                                      </p:to>
                                    </p:set>
                                    <p:anim calcmode="lin" valueType="num">
                                      <p:cBhvr>
                                        <p:cTn id="11" dur="500" fill="hold"/>
                                        <p:tgtEl>
                                          <p:spTgt spid="160781"/>
                                        </p:tgtEl>
                                        <p:attrNameLst>
                                          <p:attrName>ppt_w</p:attrName>
                                        </p:attrNameLst>
                                      </p:cBhvr>
                                      <p:tavLst>
                                        <p:tav tm="0">
                                          <p:val>
                                            <p:fltVal val="0"/>
                                          </p:val>
                                        </p:tav>
                                        <p:tav tm="100000">
                                          <p:val>
                                            <p:strVal val="#ppt_w"/>
                                          </p:val>
                                        </p:tav>
                                      </p:tavLst>
                                    </p:anim>
                                    <p:anim calcmode="lin" valueType="num">
                                      <p:cBhvr>
                                        <p:cTn id="12" dur="500" fill="hold"/>
                                        <p:tgtEl>
                                          <p:spTgt spid="160781"/>
                                        </p:tgtEl>
                                        <p:attrNameLst>
                                          <p:attrName>ppt_h</p:attrName>
                                        </p:attrNameLst>
                                      </p:cBhvr>
                                      <p:tavLst>
                                        <p:tav tm="0">
                                          <p:val>
                                            <p:fltVal val="0"/>
                                          </p:val>
                                        </p:tav>
                                        <p:tav tm="100000">
                                          <p:val>
                                            <p:strVal val="#ppt_h"/>
                                          </p:val>
                                        </p:tav>
                                      </p:tavLst>
                                    </p:anim>
                                    <p:animEffect transition="in" filter="fade">
                                      <p:cBhvr>
                                        <p:cTn id="13" dur="500"/>
                                        <p:tgtEl>
                                          <p:spTgt spid="160781"/>
                                        </p:tgtEl>
                                      </p:cBhvr>
                                    </p:animEffect>
                                  </p:childTnLst>
                                </p:cTn>
                              </p:par>
                              <p:par>
                                <p:cTn id="14" presetID="53" presetClass="entr" presetSubtype="16" fill="hold" grpId="0" nodeType="withEffect">
                                  <p:stCondLst>
                                    <p:cond delay="200"/>
                                  </p:stCondLst>
                                  <p:childTnLst>
                                    <p:set>
                                      <p:cBhvr>
                                        <p:cTn id="15" dur="1" fill="hold">
                                          <p:stCondLst>
                                            <p:cond delay="0"/>
                                          </p:stCondLst>
                                        </p:cTn>
                                        <p:tgtEl>
                                          <p:spTgt spid="160782"/>
                                        </p:tgtEl>
                                        <p:attrNameLst>
                                          <p:attrName>style.visibility</p:attrName>
                                        </p:attrNameLst>
                                      </p:cBhvr>
                                      <p:to>
                                        <p:strVal val="visible"/>
                                      </p:to>
                                    </p:set>
                                    <p:anim calcmode="lin" valueType="num">
                                      <p:cBhvr>
                                        <p:cTn id="16" dur="500" fill="hold"/>
                                        <p:tgtEl>
                                          <p:spTgt spid="160782"/>
                                        </p:tgtEl>
                                        <p:attrNameLst>
                                          <p:attrName>ppt_w</p:attrName>
                                        </p:attrNameLst>
                                      </p:cBhvr>
                                      <p:tavLst>
                                        <p:tav tm="0">
                                          <p:val>
                                            <p:fltVal val="0"/>
                                          </p:val>
                                        </p:tav>
                                        <p:tav tm="100000">
                                          <p:val>
                                            <p:strVal val="#ppt_w"/>
                                          </p:val>
                                        </p:tav>
                                      </p:tavLst>
                                    </p:anim>
                                    <p:anim calcmode="lin" valueType="num">
                                      <p:cBhvr>
                                        <p:cTn id="17" dur="500" fill="hold"/>
                                        <p:tgtEl>
                                          <p:spTgt spid="160782"/>
                                        </p:tgtEl>
                                        <p:attrNameLst>
                                          <p:attrName>ppt_h</p:attrName>
                                        </p:attrNameLst>
                                      </p:cBhvr>
                                      <p:tavLst>
                                        <p:tav tm="0">
                                          <p:val>
                                            <p:fltVal val="0"/>
                                          </p:val>
                                        </p:tav>
                                        <p:tav tm="100000">
                                          <p:val>
                                            <p:strVal val="#ppt_h"/>
                                          </p:val>
                                        </p:tav>
                                      </p:tavLst>
                                    </p:anim>
                                    <p:animEffect transition="in" filter="fade">
                                      <p:cBhvr>
                                        <p:cTn id="18" dur="500"/>
                                        <p:tgtEl>
                                          <p:spTgt spid="160782"/>
                                        </p:tgtEl>
                                      </p:cBhvr>
                                    </p:animEffect>
                                  </p:childTnLst>
                                </p:cTn>
                              </p:par>
                              <p:par>
                                <p:cTn id="19" presetID="53" presetClass="entr" presetSubtype="16" fill="hold" grpId="0" nodeType="withEffect">
                                  <p:stCondLst>
                                    <p:cond delay="400"/>
                                  </p:stCondLst>
                                  <p:childTnLst>
                                    <p:set>
                                      <p:cBhvr>
                                        <p:cTn id="20" dur="1" fill="hold">
                                          <p:stCondLst>
                                            <p:cond delay="0"/>
                                          </p:stCondLst>
                                        </p:cTn>
                                        <p:tgtEl>
                                          <p:spTgt spid="160783"/>
                                        </p:tgtEl>
                                        <p:attrNameLst>
                                          <p:attrName>style.visibility</p:attrName>
                                        </p:attrNameLst>
                                      </p:cBhvr>
                                      <p:to>
                                        <p:strVal val="visible"/>
                                      </p:to>
                                    </p:set>
                                    <p:anim calcmode="lin" valueType="num">
                                      <p:cBhvr>
                                        <p:cTn id="21" dur="500" fill="hold"/>
                                        <p:tgtEl>
                                          <p:spTgt spid="160783"/>
                                        </p:tgtEl>
                                        <p:attrNameLst>
                                          <p:attrName>ppt_w</p:attrName>
                                        </p:attrNameLst>
                                      </p:cBhvr>
                                      <p:tavLst>
                                        <p:tav tm="0">
                                          <p:val>
                                            <p:fltVal val="0"/>
                                          </p:val>
                                        </p:tav>
                                        <p:tav tm="100000">
                                          <p:val>
                                            <p:strVal val="#ppt_w"/>
                                          </p:val>
                                        </p:tav>
                                      </p:tavLst>
                                    </p:anim>
                                    <p:anim calcmode="lin" valueType="num">
                                      <p:cBhvr>
                                        <p:cTn id="22" dur="500" fill="hold"/>
                                        <p:tgtEl>
                                          <p:spTgt spid="160783"/>
                                        </p:tgtEl>
                                        <p:attrNameLst>
                                          <p:attrName>ppt_h</p:attrName>
                                        </p:attrNameLst>
                                      </p:cBhvr>
                                      <p:tavLst>
                                        <p:tav tm="0">
                                          <p:val>
                                            <p:fltVal val="0"/>
                                          </p:val>
                                        </p:tav>
                                        <p:tav tm="100000">
                                          <p:val>
                                            <p:strVal val="#ppt_h"/>
                                          </p:val>
                                        </p:tav>
                                      </p:tavLst>
                                    </p:anim>
                                    <p:animEffect transition="in" filter="fade">
                                      <p:cBhvr>
                                        <p:cTn id="23" dur="500"/>
                                        <p:tgtEl>
                                          <p:spTgt spid="160783"/>
                                        </p:tgtEl>
                                      </p:cBhvr>
                                    </p:animEffect>
                                  </p:childTnLst>
                                </p:cTn>
                              </p:par>
                              <p:par>
                                <p:cTn id="24" presetID="53" presetClass="entr" presetSubtype="16" fill="hold" grpId="0" nodeType="withEffect">
                                  <p:stCondLst>
                                    <p:cond delay="600"/>
                                  </p:stCondLst>
                                  <p:childTnLst>
                                    <p:set>
                                      <p:cBhvr>
                                        <p:cTn id="25" dur="1" fill="hold">
                                          <p:stCondLst>
                                            <p:cond delay="0"/>
                                          </p:stCondLst>
                                        </p:cTn>
                                        <p:tgtEl>
                                          <p:spTgt spid="160784"/>
                                        </p:tgtEl>
                                        <p:attrNameLst>
                                          <p:attrName>style.visibility</p:attrName>
                                        </p:attrNameLst>
                                      </p:cBhvr>
                                      <p:to>
                                        <p:strVal val="visible"/>
                                      </p:to>
                                    </p:set>
                                    <p:anim calcmode="lin" valueType="num">
                                      <p:cBhvr>
                                        <p:cTn id="26" dur="500" fill="hold"/>
                                        <p:tgtEl>
                                          <p:spTgt spid="160784"/>
                                        </p:tgtEl>
                                        <p:attrNameLst>
                                          <p:attrName>ppt_w</p:attrName>
                                        </p:attrNameLst>
                                      </p:cBhvr>
                                      <p:tavLst>
                                        <p:tav tm="0">
                                          <p:val>
                                            <p:fltVal val="0"/>
                                          </p:val>
                                        </p:tav>
                                        <p:tav tm="100000">
                                          <p:val>
                                            <p:strVal val="#ppt_w"/>
                                          </p:val>
                                        </p:tav>
                                      </p:tavLst>
                                    </p:anim>
                                    <p:anim calcmode="lin" valueType="num">
                                      <p:cBhvr>
                                        <p:cTn id="27" dur="500" fill="hold"/>
                                        <p:tgtEl>
                                          <p:spTgt spid="160784"/>
                                        </p:tgtEl>
                                        <p:attrNameLst>
                                          <p:attrName>ppt_h</p:attrName>
                                        </p:attrNameLst>
                                      </p:cBhvr>
                                      <p:tavLst>
                                        <p:tav tm="0">
                                          <p:val>
                                            <p:fltVal val="0"/>
                                          </p:val>
                                        </p:tav>
                                        <p:tav tm="100000">
                                          <p:val>
                                            <p:strVal val="#ppt_h"/>
                                          </p:val>
                                        </p:tav>
                                      </p:tavLst>
                                    </p:anim>
                                    <p:animEffect transition="in" filter="fade">
                                      <p:cBhvr>
                                        <p:cTn id="28" dur="500"/>
                                        <p:tgtEl>
                                          <p:spTgt spid="16078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60785"/>
                                        </p:tgtEl>
                                        <p:attrNameLst>
                                          <p:attrName>style.visibility</p:attrName>
                                        </p:attrNameLst>
                                      </p:cBhvr>
                                      <p:to>
                                        <p:strVal val="visible"/>
                                      </p:to>
                                    </p:set>
                                    <p:animEffect transition="in" filter="wipe(left)">
                                      <p:cBhvr>
                                        <p:cTn id="35" dur="500"/>
                                        <p:tgtEl>
                                          <p:spTgt spid="16078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500"/>
                                        <p:tgtEl>
                                          <p:spTgt spid="15"/>
                                        </p:tgtEl>
                                      </p:cBhvr>
                                    </p:animEffect>
                                  </p:childTnLst>
                                </p:cTn>
                              </p:par>
                              <p:par>
                                <p:cTn id="51" presetID="53" presetClass="entr" presetSubtype="16" fill="hold" grpId="0" nodeType="withEffect">
                                  <p:stCondLst>
                                    <p:cond delay="400"/>
                                  </p:stCondLst>
                                  <p:childTnLst>
                                    <p:set>
                                      <p:cBhvr>
                                        <p:cTn id="52" dur="1" fill="hold">
                                          <p:stCondLst>
                                            <p:cond delay="0"/>
                                          </p:stCondLst>
                                        </p:cTn>
                                        <p:tgtEl>
                                          <p:spTgt spid="160792"/>
                                        </p:tgtEl>
                                        <p:attrNameLst>
                                          <p:attrName>style.visibility</p:attrName>
                                        </p:attrNameLst>
                                      </p:cBhvr>
                                      <p:to>
                                        <p:strVal val="visible"/>
                                      </p:to>
                                    </p:set>
                                    <p:anim calcmode="lin" valueType="num">
                                      <p:cBhvr>
                                        <p:cTn id="53" dur="500" fill="hold"/>
                                        <p:tgtEl>
                                          <p:spTgt spid="160792"/>
                                        </p:tgtEl>
                                        <p:attrNameLst>
                                          <p:attrName>ppt_w</p:attrName>
                                        </p:attrNameLst>
                                      </p:cBhvr>
                                      <p:tavLst>
                                        <p:tav tm="0">
                                          <p:val>
                                            <p:fltVal val="0"/>
                                          </p:val>
                                        </p:tav>
                                        <p:tav tm="100000">
                                          <p:val>
                                            <p:strVal val="#ppt_w"/>
                                          </p:val>
                                        </p:tav>
                                      </p:tavLst>
                                    </p:anim>
                                    <p:anim calcmode="lin" valueType="num">
                                      <p:cBhvr>
                                        <p:cTn id="54" dur="500" fill="hold"/>
                                        <p:tgtEl>
                                          <p:spTgt spid="160792"/>
                                        </p:tgtEl>
                                        <p:attrNameLst>
                                          <p:attrName>ppt_h</p:attrName>
                                        </p:attrNameLst>
                                      </p:cBhvr>
                                      <p:tavLst>
                                        <p:tav tm="0">
                                          <p:val>
                                            <p:fltVal val="0"/>
                                          </p:val>
                                        </p:tav>
                                        <p:tav tm="100000">
                                          <p:val>
                                            <p:strVal val="#ppt_h"/>
                                          </p:val>
                                        </p:tav>
                                      </p:tavLst>
                                    </p:anim>
                                    <p:animEffect transition="in" filter="fade">
                                      <p:cBhvr>
                                        <p:cTn id="55" dur="500"/>
                                        <p:tgtEl>
                                          <p:spTgt spid="16079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60794"/>
                                        </p:tgtEl>
                                        <p:attrNameLst>
                                          <p:attrName>style.visibility</p:attrName>
                                        </p:attrNameLst>
                                      </p:cBhvr>
                                      <p:to>
                                        <p:strVal val="visible"/>
                                      </p:to>
                                    </p:set>
                                    <p:animEffect transition="in" filter="wipe(left)">
                                      <p:cBhvr>
                                        <p:cTn id="61" dur="500"/>
                                        <p:tgtEl>
                                          <p:spTgt spid="16079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0781" grpId="0" animBg="1"/>
      <p:bldP spid="160782" grpId="0" animBg="1"/>
      <p:bldP spid="160783" grpId="0" animBg="1"/>
      <p:bldP spid="160784" grpId="0" animBg="1"/>
      <p:bldP spid="160785" grpId="0"/>
      <p:bldP spid="13" grpId="0"/>
      <p:bldP spid="14" grpId="0"/>
      <p:bldP spid="15" grpId="0"/>
      <p:bldP spid="16" grpId="0"/>
      <p:bldP spid="17" grpId="0"/>
      <p:bldP spid="19" grpId="0"/>
      <p:bldP spid="160792" grpId="0" animBg="1"/>
      <p:bldP spid="2" grpId="0"/>
      <p:bldP spid="16079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任意多边形 17"/>
          <p:cNvSpPr/>
          <p:nvPr/>
        </p:nvSpPr>
        <p:spPr bwMode="auto">
          <a:xfrm>
            <a:off x="-34925" y="0"/>
            <a:ext cx="5437188" cy="6858000"/>
          </a:xfrm>
          <a:custGeom>
            <a:avLst/>
            <a:gdLst>
              <a:gd name="T0" fmla="*/ 0 w 5437991"/>
              <a:gd name="T1" fmla="*/ 0 h 6858000"/>
              <a:gd name="T2" fmla="*/ 5435582 w 5437991"/>
              <a:gd name="T3" fmla="*/ 0 h 6858000"/>
              <a:gd name="T4" fmla="*/ 1632404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bg1">
              <a:lumMod val="75000"/>
              <a:lumOff val="25000"/>
            </a:schemeClr>
          </a:solidFill>
          <a:ln>
            <a:noFill/>
          </a:ln>
        </p:spPr>
        <p:txBody>
          <a:bodyPr anchor="ctr"/>
          <a:lstStyle/>
          <a:p>
            <a:pPr fontAlgn="auto">
              <a:spcBef>
                <a:spcPts val="0"/>
              </a:spcBef>
              <a:spcAft>
                <a:spcPts val="0"/>
              </a:spcAft>
              <a:defRPr/>
            </a:pPr>
            <a:endParaRPr lang="zh-CN" altLang="en-US">
              <a:latin typeface="+mn-lt"/>
              <a:ea typeface="+mn-ea"/>
              <a:cs typeface="+mn-cs"/>
            </a:endParaRPr>
          </a:p>
        </p:txBody>
      </p:sp>
      <p:sp>
        <p:nvSpPr>
          <p:cNvPr id="47106" name="Text Box 20"/>
          <p:cNvSpPr txBox="1">
            <a:spLocks noChangeArrowheads="1"/>
          </p:cNvSpPr>
          <p:nvPr/>
        </p:nvSpPr>
        <p:spPr bwMode="auto">
          <a:xfrm>
            <a:off x="2830513" y="1206500"/>
            <a:ext cx="1811337" cy="460375"/>
          </a:xfrm>
          <a:prstGeom prst="rect">
            <a:avLst/>
          </a:prstGeom>
          <a:noFill/>
          <a:ln w="9525">
            <a:noFill/>
            <a:miter lim="800000"/>
          </a:ln>
        </p:spPr>
        <p:txBody>
          <a:bodyPr>
            <a:spAutoFit/>
          </a:bodyPr>
          <a:lstStyle/>
          <a:p>
            <a:pPr algn="dist">
              <a:buFont typeface="Arial" panose="020B0604020202020204" pitchFamily="34" charset="0"/>
              <a:buNone/>
            </a:pPr>
            <a:r>
              <a:rPr lang="zh-CN" altLang="en-US" sz="2400">
                <a:solidFill>
                  <a:srgbClr val="FFFFFF"/>
                </a:solidFill>
                <a:latin typeface="Arial Black" panose="020B0A04020102020204" pitchFamily="34" charset="0"/>
                <a:ea typeface="华文新魏"/>
                <a:cs typeface="华文新魏"/>
              </a:rPr>
              <a:t>C</a:t>
            </a:r>
            <a:r>
              <a:rPr lang="en-US" altLang="zh-CN" sz="2400">
                <a:solidFill>
                  <a:srgbClr val="FFFFFF"/>
                </a:solidFill>
                <a:latin typeface="Arial Black" panose="020B0A04020102020204" pitchFamily="34" charset="0"/>
                <a:ea typeface="华文新魏"/>
                <a:cs typeface="华文新魏"/>
              </a:rPr>
              <a:t>hapter</a:t>
            </a:r>
            <a:endParaRPr lang="zh-CN" altLang="en-US" sz="2400">
              <a:solidFill>
                <a:srgbClr val="FFFFFF"/>
              </a:solidFill>
              <a:latin typeface="Arial Black" panose="020B0A04020102020204" pitchFamily="34" charset="0"/>
              <a:ea typeface="华文新魏"/>
              <a:cs typeface="华文新魏"/>
            </a:endParaRPr>
          </a:p>
        </p:txBody>
      </p:sp>
      <p:sp>
        <p:nvSpPr>
          <p:cNvPr id="47107" name="文本框 20"/>
          <p:cNvSpPr txBox="1">
            <a:spLocks noChangeArrowheads="1"/>
          </p:cNvSpPr>
          <p:nvPr/>
        </p:nvSpPr>
        <p:spPr bwMode="auto">
          <a:xfrm>
            <a:off x="1801813" y="828675"/>
            <a:ext cx="1347787" cy="2287588"/>
          </a:xfrm>
          <a:prstGeom prst="rect">
            <a:avLst/>
          </a:prstGeom>
          <a:noFill/>
          <a:ln w="9525">
            <a:noFill/>
            <a:miter lim="800000"/>
          </a:ln>
        </p:spPr>
        <p:txBody>
          <a:bodyPr>
            <a:spAutoFit/>
          </a:bodyPr>
          <a:lstStyle/>
          <a:p>
            <a:pPr algn="ctr">
              <a:buFont typeface="Arial" panose="020B0604020202020204" pitchFamily="34" charset="0"/>
              <a:buNone/>
            </a:pPr>
            <a:r>
              <a:rPr lang="zh-CN" altLang="en-US" sz="4800">
                <a:solidFill>
                  <a:srgbClr val="FFFFFF"/>
                </a:solidFill>
                <a:latin typeface="微软雅黑" panose="020B0503020204020204" pitchFamily="34" charset="-122"/>
                <a:ea typeface="微软雅黑" panose="020B0503020204020204" pitchFamily="34" charset="-122"/>
              </a:rPr>
              <a:t>主题</a:t>
            </a:r>
            <a:endParaRPr lang="en-US" altLang="zh-CN" sz="4800">
              <a:solidFill>
                <a:srgbClr val="FFFFFF"/>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en-US" altLang="zh-CN" sz="4800">
                <a:solidFill>
                  <a:srgbClr val="FFFFFF"/>
                </a:solidFill>
                <a:latin typeface="微软雅黑" panose="020B0503020204020204" pitchFamily="34" charset="-122"/>
                <a:ea typeface="微软雅黑" panose="020B0503020204020204" pitchFamily="34" charset="-122"/>
              </a:rPr>
              <a:t>5</a:t>
            </a:r>
            <a:endParaRPr lang="zh-CN" altLang="en-US" sz="4800">
              <a:solidFill>
                <a:srgbClr val="FFFFFF"/>
              </a:solidFill>
              <a:latin typeface="微软雅黑" panose="020B0503020204020204" pitchFamily="34" charset="-122"/>
              <a:ea typeface="微软雅黑" panose="020B0503020204020204" pitchFamily="34" charset="-122"/>
            </a:endParaRPr>
          </a:p>
        </p:txBody>
      </p:sp>
      <p:cxnSp>
        <p:nvCxnSpPr>
          <p:cNvPr id="47108" name="直接连接符 22"/>
          <p:cNvCxnSpPr>
            <a:cxnSpLocks noChangeShapeType="1"/>
          </p:cNvCxnSpPr>
          <p:nvPr/>
        </p:nvCxnSpPr>
        <p:spPr bwMode="auto">
          <a:xfrm>
            <a:off x="2095500" y="1628775"/>
            <a:ext cx="2430463" cy="0"/>
          </a:xfrm>
          <a:prstGeom prst="line">
            <a:avLst/>
          </a:prstGeom>
          <a:noFill/>
          <a:ln w="9525">
            <a:solidFill>
              <a:srgbClr val="FFFFFF"/>
            </a:solidFill>
            <a:prstDash val="sysDash"/>
            <a:round/>
          </a:ln>
        </p:spPr>
      </p:cxnSp>
      <p:cxnSp>
        <p:nvCxnSpPr>
          <p:cNvPr id="47109" name="直接连接符 24"/>
          <p:cNvCxnSpPr>
            <a:cxnSpLocks noChangeShapeType="1"/>
          </p:cNvCxnSpPr>
          <p:nvPr/>
        </p:nvCxnSpPr>
        <p:spPr bwMode="auto">
          <a:xfrm>
            <a:off x="2844800" y="534988"/>
            <a:ext cx="0" cy="2124075"/>
          </a:xfrm>
          <a:prstGeom prst="line">
            <a:avLst/>
          </a:prstGeom>
          <a:noFill/>
          <a:ln w="9525">
            <a:solidFill>
              <a:srgbClr val="FFFFFF"/>
            </a:solidFill>
            <a:prstDash val="sysDash"/>
            <a:round/>
          </a:ln>
        </p:spPr>
      </p:cxnSp>
      <p:sp>
        <p:nvSpPr>
          <p:cNvPr id="47110" name="椭圆 25"/>
          <p:cNvSpPr>
            <a:spLocks noChangeArrowheads="1"/>
          </p:cNvSpPr>
          <p:nvPr/>
        </p:nvSpPr>
        <p:spPr bwMode="auto">
          <a:xfrm>
            <a:off x="5867400" y="908050"/>
            <a:ext cx="1031875" cy="1030288"/>
          </a:xfrm>
          <a:prstGeom prst="ellipse">
            <a:avLst/>
          </a:prstGeom>
          <a:solidFill>
            <a:srgbClr val="FFFFFF"/>
          </a:solidFill>
          <a:ln w="9525">
            <a:noFill/>
            <a:round/>
          </a:ln>
        </p:spPr>
        <p:txBody>
          <a:bodyPr anchor="ctr"/>
          <a:lstStyle/>
          <a:p>
            <a:pPr algn="ctr">
              <a:buFont typeface="Arial" panose="020B0604020202020204" pitchFamily="34" charset="0"/>
              <a:buNone/>
            </a:pPr>
            <a:endParaRPr lang="zh-CN" altLang="en-US" sz="3200">
              <a:solidFill>
                <a:srgbClr val="FFFFFF"/>
              </a:solidFill>
              <a:latin typeface="Arial Narrow" panose="020B0606020202030204" pitchFamily="34" charset="0"/>
              <a:ea typeface="微软雅黑" panose="020B0503020204020204" pitchFamily="34" charset="-122"/>
            </a:endParaRPr>
          </a:p>
        </p:txBody>
      </p:sp>
      <p:sp>
        <p:nvSpPr>
          <p:cNvPr id="47111" name="椭圆 28"/>
          <p:cNvSpPr>
            <a:spLocks noChangeArrowheads="1"/>
          </p:cNvSpPr>
          <p:nvPr/>
        </p:nvSpPr>
        <p:spPr bwMode="auto">
          <a:xfrm>
            <a:off x="4941888" y="2544763"/>
            <a:ext cx="1033462" cy="1033462"/>
          </a:xfrm>
          <a:prstGeom prst="ellipse">
            <a:avLst/>
          </a:prstGeom>
          <a:solidFill>
            <a:srgbClr val="FFFFFF"/>
          </a:solidFill>
          <a:ln w="9525">
            <a:noFill/>
            <a:round/>
          </a:ln>
        </p:spPr>
        <p:txBody>
          <a:bodyPr anchor="ctr"/>
          <a:lstStyle/>
          <a:p>
            <a:pPr algn="ctr">
              <a:buFont typeface="Arial" panose="020B0604020202020204" pitchFamily="34" charset="0"/>
              <a:buNone/>
            </a:pPr>
            <a:endParaRPr lang="zh-CN" altLang="en-US" sz="3200">
              <a:solidFill>
                <a:srgbClr val="FFFFFF"/>
              </a:solidFill>
              <a:latin typeface="Arial Narrow" panose="020B0606020202030204" pitchFamily="34" charset="0"/>
              <a:ea typeface="微软雅黑" panose="020B0503020204020204" pitchFamily="34" charset="-122"/>
            </a:endParaRPr>
          </a:p>
        </p:txBody>
      </p:sp>
      <p:sp>
        <p:nvSpPr>
          <p:cNvPr id="47113" name="椭圆 31"/>
          <p:cNvSpPr>
            <a:spLocks noChangeArrowheads="1"/>
          </p:cNvSpPr>
          <p:nvPr/>
        </p:nvSpPr>
        <p:spPr bwMode="auto">
          <a:xfrm>
            <a:off x="5942013" y="981075"/>
            <a:ext cx="881062" cy="884238"/>
          </a:xfrm>
          <a:prstGeom prst="ellipse">
            <a:avLst/>
          </a:prstGeom>
          <a:solidFill>
            <a:srgbClr val="0E5671"/>
          </a:solidFill>
          <a:ln w="9525">
            <a:noFill/>
            <a:round/>
          </a:ln>
        </p:spPr>
        <p:txBody>
          <a:bodyPr lIns="0" tIns="0" rIns="0" bIns="0" anchor="ctr"/>
          <a:lstStyle/>
          <a:p>
            <a:pPr algn="ctr">
              <a:buFont typeface="Arial" panose="020B0604020202020204" pitchFamily="34" charset="0"/>
              <a:buNone/>
            </a:pPr>
            <a:r>
              <a:rPr lang="zh-CN" altLang="en-US" sz="2400">
                <a:solidFill>
                  <a:srgbClr val="FFFFFF"/>
                </a:solidFill>
                <a:latin typeface="Arial Black" panose="020B0A04020102020204" pitchFamily="34" charset="0"/>
                <a:ea typeface="微软雅黑" panose="020B0503020204020204" pitchFamily="34" charset="-122"/>
              </a:rPr>
              <a:t>探寻</a:t>
            </a:r>
            <a:r>
              <a:rPr lang="en-US" altLang="zh-CN" sz="2400">
                <a:solidFill>
                  <a:srgbClr val="FFFFFF"/>
                </a:solidFill>
                <a:latin typeface="Arial Black" panose="020B0A04020102020204" pitchFamily="34" charset="0"/>
                <a:ea typeface="微软雅黑" panose="020B0503020204020204" pitchFamily="34" charset="-122"/>
              </a:rPr>
              <a:t>1</a:t>
            </a:r>
            <a:endParaRPr lang="en-US" altLang="zh-CN" sz="2400">
              <a:solidFill>
                <a:srgbClr val="FFFFFF"/>
              </a:solidFill>
              <a:latin typeface="Arial Black" panose="020B0A04020102020204" pitchFamily="34" charset="0"/>
              <a:ea typeface="微软雅黑" panose="020B0503020204020204" pitchFamily="34" charset="-122"/>
            </a:endParaRPr>
          </a:p>
        </p:txBody>
      </p:sp>
      <p:sp>
        <p:nvSpPr>
          <p:cNvPr id="47114" name="椭圆 32"/>
          <p:cNvSpPr>
            <a:spLocks noChangeArrowheads="1"/>
          </p:cNvSpPr>
          <p:nvPr/>
        </p:nvSpPr>
        <p:spPr bwMode="auto">
          <a:xfrm>
            <a:off x="4992688" y="2628900"/>
            <a:ext cx="882650" cy="881063"/>
          </a:xfrm>
          <a:prstGeom prst="ellipse">
            <a:avLst/>
          </a:prstGeom>
          <a:solidFill>
            <a:srgbClr val="0E5671"/>
          </a:solidFill>
          <a:ln w="9525">
            <a:noFill/>
            <a:round/>
          </a:ln>
        </p:spPr>
        <p:txBody>
          <a:bodyPr lIns="0" tIns="0" rIns="0" bIns="0" anchor="ctr"/>
          <a:lstStyle/>
          <a:p>
            <a:pPr algn="ctr">
              <a:buFont typeface="Arial" panose="020B0604020202020204" pitchFamily="34" charset="0"/>
              <a:buNone/>
            </a:pPr>
            <a:r>
              <a:rPr lang="zh-CN" altLang="en-US" sz="2400">
                <a:solidFill>
                  <a:srgbClr val="FFFFFF"/>
                </a:solidFill>
                <a:latin typeface="Arial Black" panose="020B0A04020102020204" pitchFamily="34" charset="0"/>
                <a:ea typeface="微软雅黑" panose="020B0503020204020204" pitchFamily="34" charset="-122"/>
              </a:rPr>
              <a:t>探寻</a:t>
            </a:r>
            <a:r>
              <a:rPr lang="en-US" altLang="zh-CN" sz="2400">
                <a:solidFill>
                  <a:srgbClr val="FFFFFF"/>
                </a:solidFill>
                <a:latin typeface="Arial Black" panose="020B0A04020102020204" pitchFamily="34" charset="0"/>
                <a:ea typeface="微软雅黑" panose="020B0503020204020204" pitchFamily="34" charset="-122"/>
              </a:rPr>
              <a:t>2</a:t>
            </a:r>
            <a:endParaRPr lang="en-US" altLang="zh-CN" sz="2400">
              <a:solidFill>
                <a:srgbClr val="FFFFFF"/>
              </a:solidFill>
              <a:latin typeface="Arial Black" panose="020B0A04020102020204" pitchFamily="34" charset="0"/>
              <a:ea typeface="微软雅黑" panose="020B0503020204020204" pitchFamily="34" charset="-122"/>
            </a:endParaRPr>
          </a:p>
        </p:txBody>
      </p:sp>
      <p:sp>
        <p:nvSpPr>
          <p:cNvPr id="47115" name="椭圆 33"/>
          <p:cNvSpPr>
            <a:spLocks noChangeArrowheads="1"/>
          </p:cNvSpPr>
          <p:nvPr/>
        </p:nvSpPr>
        <p:spPr bwMode="auto">
          <a:xfrm>
            <a:off x="4041775" y="4214813"/>
            <a:ext cx="884238" cy="884237"/>
          </a:xfrm>
          <a:prstGeom prst="ellipse">
            <a:avLst/>
          </a:prstGeom>
          <a:solidFill>
            <a:srgbClr val="0E5671"/>
          </a:solidFill>
          <a:ln w="9525">
            <a:noFill/>
            <a:round/>
          </a:ln>
        </p:spPr>
        <p:txBody>
          <a:bodyPr lIns="0" tIns="0" rIns="0" bIns="0" anchor="ctr"/>
          <a:lstStyle/>
          <a:p>
            <a:pPr algn="ctr">
              <a:buFont typeface="Arial" panose="020B0604020202020204" pitchFamily="34" charset="0"/>
              <a:buNone/>
            </a:pPr>
            <a:r>
              <a:rPr lang="zh-CN" altLang="en-US" sz="2400">
                <a:solidFill>
                  <a:srgbClr val="FFFFFF"/>
                </a:solidFill>
                <a:latin typeface="Arial Black" panose="020B0A04020102020204" pitchFamily="34" charset="0"/>
                <a:ea typeface="微软雅黑" panose="020B0503020204020204" pitchFamily="34" charset="-122"/>
              </a:rPr>
              <a:t>探寻</a:t>
            </a:r>
            <a:endParaRPr lang="en-US" altLang="zh-CN" sz="2400">
              <a:solidFill>
                <a:srgbClr val="FFFFFF"/>
              </a:solidFill>
              <a:latin typeface="Arial Black" panose="020B0A04020102020204" pitchFamily="34" charset="0"/>
              <a:ea typeface="微软雅黑" panose="020B0503020204020204" pitchFamily="34" charset="-122"/>
            </a:endParaRPr>
          </a:p>
          <a:p>
            <a:pPr algn="ctr">
              <a:buFont typeface="Arial" panose="020B0604020202020204" pitchFamily="34" charset="0"/>
              <a:buNone/>
            </a:pPr>
            <a:r>
              <a:rPr lang="en-US" altLang="zh-CN" sz="2400">
                <a:solidFill>
                  <a:srgbClr val="FFFFFF"/>
                </a:solidFill>
                <a:latin typeface="Arial Black" panose="020B0A04020102020204" pitchFamily="34" charset="0"/>
                <a:ea typeface="微软雅黑" panose="020B0503020204020204" pitchFamily="34" charset="-122"/>
              </a:rPr>
              <a:t>3</a:t>
            </a:r>
            <a:endParaRPr lang="en-US" altLang="zh-CN" sz="3600">
              <a:solidFill>
                <a:srgbClr val="FFFFFF"/>
              </a:solidFill>
              <a:latin typeface="Arial Black" panose="020B0A04020102020204" pitchFamily="34" charset="0"/>
              <a:ea typeface="微软雅黑" panose="020B0503020204020204" pitchFamily="34" charset="-122"/>
            </a:endParaRPr>
          </a:p>
        </p:txBody>
      </p:sp>
      <p:sp>
        <p:nvSpPr>
          <p:cNvPr id="5" name="矩形 4"/>
          <p:cNvSpPr/>
          <p:nvPr/>
        </p:nvSpPr>
        <p:spPr>
          <a:xfrm>
            <a:off x="7448550" y="1092200"/>
            <a:ext cx="3327400" cy="773113"/>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Wingdings" panose="05000000000000000000" pitchFamily="2" charset="2"/>
              <a:buChar char="l"/>
            </a:pPr>
            <a:r>
              <a:rPr lang="zh-CN" altLang="en-US" sz="2400">
                <a:solidFill>
                  <a:srgbClr val="FFFFFF"/>
                </a:solidFill>
                <a:latin typeface="华文琥珀"/>
                <a:ea typeface="华文琥珀"/>
                <a:cs typeface="华文琥珀"/>
              </a:rPr>
              <a:t>营养学基础知识</a:t>
            </a:r>
            <a:endParaRPr lang="zh-CN" altLang="en-US" sz="2400">
              <a:solidFill>
                <a:srgbClr val="FFFFFF"/>
              </a:solidFill>
              <a:latin typeface="华文琥珀"/>
              <a:ea typeface="华文琥珀"/>
              <a:cs typeface="华文琥珀"/>
            </a:endParaRPr>
          </a:p>
        </p:txBody>
      </p:sp>
      <p:sp>
        <p:nvSpPr>
          <p:cNvPr id="20" name="矩形 19"/>
          <p:cNvSpPr/>
          <p:nvPr/>
        </p:nvSpPr>
        <p:spPr>
          <a:xfrm>
            <a:off x="6524625" y="2757488"/>
            <a:ext cx="3327400" cy="773112"/>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Wingdings" panose="05000000000000000000" pitchFamily="2" charset="2"/>
              <a:buChar char="l"/>
            </a:pPr>
            <a:r>
              <a:rPr lang="zh-CN" altLang="en-US" sz="2400">
                <a:solidFill>
                  <a:srgbClr val="FFFFFF"/>
                </a:solidFill>
                <a:latin typeface="华文琥珀"/>
                <a:ea typeface="华文琥珀"/>
                <a:cs typeface="华文琥珀"/>
              </a:rPr>
              <a:t>婴儿喂养</a:t>
            </a:r>
            <a:endParaRPr lang="zh-CN" altLang="en-US" sz="2400">
              <a:solidFill>
                <a:srgbClr val="FFFFFF"/>
              </a:solidFill>
              <a:latin typeface="华文琥珀"/>
              <a:ea typeface="华文琥珀"/>
              <a:cs typeface="华文琥珀"/>
            </a:endParaRPr>
          </a:p>
        </p:txBody>
      </p:sp>
      <p:sp>
        <p:nvSpPr>
          <p:cNvPr id="23" name="矩形 22"/>
          <p:cNvSpPr/>
          <p:nvPr/>
        </p:nvSpPr>
        <p:spPr>
          <a:xfrm>
            <a:off x="5529263" y="4395788"/>
            <a:ext cx="3749675" cy="773112"/>
          </a:xfrm>
          <a:prstGeom prst="rect">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Wingdings" panose="05000000000000000000" pitchFamily="2" charset="2"/>
              <a:buChar char="l"/>
            </a:pPr>
            <a:r>
              <a:rPr lang="zh-CN" altLang="en-US" sz="2400">
                <a:solidFill>
                  <a:srgbClr val="FFFFFF"/>
                </a:solidFill>
                <a:latin typeface="华文琥珀"/>
                <a:ea typeface="华文琥珀"/>
                <a:cs typeface="华文琥珀"/>
              </a:rPr>
              <a:t>幼儿的膳食及膳食管理</a:t>
            </a:r>
            <a:endParaRPr lang="zh-CN" altLang="en-US" sz="2400">
              <a:solidFill>
                <a:srgbClr val="FFFFFF"/>
              </a:solidFill>
              <a:latin typeface="华文琥珀"/>
              <a:ea typeface="华文琥珀"/>
              <a:cs typeface="华文琥珀"/>
            </a:endParaRPr>
          </a:p>
        </p:txBody>
      </p:sp>
    </p:spTree>
  </p:cSld>
  <p:clrMapOvr>
    <a:masterClrMapping/>
  </p:clrMapOvr>
  <p:transition spd="slow" advClick="0" advTm="300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bwMode="auto">
          <a:noFill/>
          <a:ln>
            <a:miter lim="800000"/>
          </a:ln>
        </p:spPr>
        <p:txBody>
          <a:bodyPr vert="horz" wrap="square" lIns="91440" tIns="45720" rIns="91440" bIns="45720" numCol="1" anchor="t" anchorCtr="0" compatLnSpc="1"/>
          <a:lstStyle/>
          <a:p>
            <a:endParaRPr lang="zh-CN" altLang="en-US" cap="none" smtClean="0">
              <a:ln>
                <a:noFill/>
              </a:ln>
            </a:endParaRPr>
          </a:p>
        </p:txBody>
      </p:sp>
      <p:sp>
        <p:nvSpPr>
          <p:cNvPr id="177155" name="Rectangle 3"/>
          <p:cNvSpPr>
            <a:spLocks noGrp="1" noChangeArrowheads="1"/>
          </p:cNvSpPr>
          <p:nvPr>
            <p:ph type="body" idx="1"/>
          </p:nvPr>
        </p:nvSpPr>
        <p:spPr bwMode="auto">
          <a:noFill/>
          <a:ln>
            <a:miter lim="800000"/>
          </a:ln>
        </p:spPr>
        <p:txBody>
          <a:bodyPr vert="horz" wrap="square" lIns="91440" tIns="45720" rIns="91440" bIns="45720" numCol="1" anchor="t" anchorCtr="0" compatLnSpc="1"/>
          <a:lstStyle/>
          <a:p>
            <a:endParaRPr lang="zh-CN" altLang="en-US" smtClean="0"/>
          </a:p>
        </p:txBody>
      </p:sp>
      <p:pic>
        <p:nvPicPr>
          <p:cNvPr id="177156" name="Picture 4" descr="FOOD1002"/>
          <p:cNvPicPr>
            <a:picLocks noChangeAspect="1" noChangeArrowheads="1"/>
          </p:cNvPicPr>
          <p:nvPr/>
        </p:nvPicPr>
        <p:blipFill>
          <a:blip r:embed="rId1"/>
          <a:srcRect/>
          <a:stretch>
            <a:fillRect/>
          </a:stretch>
        </p:blipFill>
        <p:spPr bwMode="auto">
          <a:xfrm>
            <a:off x="5035550" y="1004888"/>
            <a:ext cx="1828800" cy="1217612"/>
          </a:xfrm>
          <a:prstGeom prst="rect">
            <a:avLst/>
          </a:prstGeom>
          <a:noFill/>
          <a:ln w="9525">
            <a:noFill/>
            <a:miter lim="800000"/>
            <a:headEnd/>
            <a:tailEnd/>
          </a:ln>
        </p:spPr>
      </p:pic>
      <p:pic>
        <p:nvPicPr>
          <p:cNvPr id="177157" name="Picture 5" descr="FOOD1004"/>
          <p:cNvPicPr>
            <a:picLocks noChangeAspect="1" noChangeArrowheads="1"/>
          </p:cNvPicPr>
          <p:nvPr/>
        </p:nvPicPr>
        <p:blipFill>
          <a:blip r:embed="rId2"/>
          <a:srcRect/>
          <a:stretch>
            <a:fillRect/>
          </a:stretch>
        </p:blipFill>
        <p:spPr bwMode="auto">
          <a:xfrm>
            <a:off x="3130550" y="1538288"/>
            <a:ext cx="1828800" cy="1200150"/>
          </a:xfrm>
          <a:prstGeom prst="rect">
            <a:avLst/>
          </a:prstGeom>
          <a:noFill/>
          <a:ln w="9525">
            <a:noFill/>
            <a:miter lim="800000"/>
            <a:headEnd/>
            <a:tailEnd/>
          </a:ln>
        </p:spPr>
      </p:pic>
      <p:pic>
        <p:nvPicPr>
          <p:cNvPr id="177158" name="Picture 6" descr="FOOD1010"/>
          <p:cNvPicPr>
            <a:picLocks noChangeAspect="1" noChangeArrowheads="1"/>
          </p:cNvPicPr>
          <p:nvPr/>
        </p:nvPicPr>
        <p:blipFill>
          <a:blip r:embed="rId3"/>
          <a:srcRect/>
          <a:stretch>
            <a:fillRect/>
          </a:stretch>
        </p:blipFill>
        <p:spPr bwMode="auto">
          <a:xfrm>
            <a:off x="4349750" y="3976688"/>
            <a:ext cx="1752600" cy="1233487"/>
          </a:xfrm>
          <a:prstGeom prst="rect">
            <a:avLst/>
          </a:prstGeom>
          <a:noFill/>
          <a:ln w="9525">
            <a:noFill/>
            <a:miter lim="800000"/>
            <a:headEnd/>
            <a:tailEnd/>
          </a:ln>
        </p:spPr>
      </p:pic>
      <p:pic>
        <p:nvPicPr>
          <p:cNvPr id="177159" name="Picture 7" descr="FOOD1012"/>
          <p:cNvPicPr>
            <a:picLocks noChangeAspect="1" noChangeArrowheads="1"/>
          </p:cNvPicPr>
          <p:nvPr/>
        </p:nvPicPr>
        <p:blipFill>
          <a:blip r:embed="rId4"/>
          <a:srcRect/>
          <a:stretch>
            <a:fillRect/>
          </a:stretch>
        </p:blipFill>
        <p:spPr bwMode="auto">
          <a:xfrm>
            <a:off x="6407150" y="3900488"/>
            <a:ext cx="1828800" cy="1189037"/>
          </a:xfrm>
          <a:prstGeom prst="rect">
            <a:avLst/>
          </a:prstGeom>
          <a:noFill/>
          <a:ln w="9525">
            <a:noFill/>
            <a:miter lim="800000"/>
            <a:headEnd/>
            <a:tailEnd/>
          </a:ln>
        </p:spPr>
      </p:pic>
      <p:pic>
        <p:nvPicPr>
          <p:cNvPr id="177160" name="Picture 8" descr="FOOD1024"/>
          <p:cNvPicPr>
            <a:picLocks noChangeAspect="1" noChangeArrowheads="1"/>
          </p:cNvPicPr>
          <p:nvPr/>
        </p:nvPicPr>
        <p:blipFill>
          <a:blip r:embed="rId5"/>
          <a:srcRect/>
          <a:stretch>
            <a:fillRect/>
          </a:stretch>
        </p:blipFill>
        <p:spPr bwMode="auto">
          <a:xfrm>
            <a:off x="1987550" y="2833688"/>
            <a:ext cx="2209800" cy="1420812"/>
          </a:xfrm>
          <a:prstGeom prst="rect">
            <a:avLst/>
          </a:prstGeom>
          <a:noFill/>
          <a:ln w="9525">
            <a:noFill/>
            <a:miter lim="800000"/>
            <a:headEnd/>
            <a:tailEnd/>
          </a:ln>
        </p:spPr>
      </p:pic>
      <p:pic>
        <p:nvPicPr>
          <p:cNvPr id="177161" name="Picture 9" descr="FOOD1055"/>
          <p:cNvPicPr>
            <a:picLocks noChangeAspect="1" noChangeArrowheads="1"/>
          </p:cNvPicPr>
          <p:nvPr/>
        </p:nvPicPr>
        <p:blipFill>
          <a:blip r:embed="rId6"/>
          <a:srcRect/>
          <a:stretch>
            <a:fillRect/>
          </a:stretch>
        </p:blipFill>
        <p:spPr bwMode="auto">
          <a:xfrm>
            <a:off x="8159750" y="2868613"/>
            <a:ext cx="1905000" cy="1246187"/>
          </a:xfrm>
          <a:prstGeom prst="rect">
            <a:avLst/>
          </a:prstGeom>
          <a:noFill/>
          <a:ln w="9525">
            <a:noFill/>
            <a:miter lim="800000"/>
            <a:headEnd/>
            <a:tailEnd/>
          </a:ln>
        </p:spPr>
      </p:pic>
      <p:pic>
        <p:nvPicPr>
          <p:cNvPr id="177162" name="Picture 10" descr="FOOD1071"/>
          <p:cNvPicPr>
            <a:picLocks noChangeAspect="1" noChangeArrowheads="1"/>
          </p:cNvPicPr>
          <p:nvPr/>
        </p:nvPicPr>
        <p:blipFill>
          <a:blip r:embed="rId7"/>
          <a:srcRect/>
          <a:stretch>
            <a:fillRect/>
          </a:stretch>
        </p:blipFill>
        <p:spPr bwMode="auto">
          <a:xfrm>
            <a:off x="7016750" y="1690688"/>
            <a:ext cx="1981200" cy="1254125"/>
          </a:xfrm>
          <a:prstGeom prst="rect">
            <a:avLst/>
          </a:prstGeom>
          <a:noFill/>
          <a:ln w="9525">
            <a:noFill/>
            <a:miter lim="800000"/>
            <a:headEnd/>
            <a:tailEnd/>
          </a:ln>
        </p:spPr>
      </p:pic>
      <p:pic>
        <p:nvPicPr>
          <p:cNvPr id="177163" name="Picture 11" descr="4"/>
          <p:cNvPicPr>
            <a:picLocks noChangeAspect="1" noChangeArrowheads="1"/>
          </p:cNvPicPr>
          <p:nvPr/>
        </p:nvPicPr>
        <p:blipFill>
          <a:blip r:embed="rId8">
            <a:lum bright="2000" contrast="16000"/>
          </a:blip>
          <a:srcRect/>
          <a:stretch>
            <a:fillRect/>
          </a:stretch>
        </p:blipFill>
        <p:spPr bwMode="auto">
          <a:xfrm>
            <a:off x="4957763" y="1974850"/>
            <a:ext cx="2103437" cy="1863725"/>
          </a:xfrm>
          <a:prstGeom prst="rect">
            <a:avLst/>
          </a:prstGeom>
          <a:noFill/>
          <a:ln w="9525">
            <a:noFill/>
            <a:miter lim="800000"/>
            <a:headEnd/>
            <a:tailEnd/>
          </a:ln>
        </p:spPr>
      </p:pic>
      <p:grpSp>
        <p:nvGrpSpPr>
          <p:cNvPr id="177164" name="组合 66"/>
          <p:cNvGrpSpPr/>
          <p:nvPr/>
        </p:nvGrpSpPr>
        <p:grpSpPr bwMode="auto">
          <a:xfrm>
            <a:off x="0" y="0"/>
            <a:ext cx="11234738" cy="1220788"/>
            <a:chOff x="0" y="-8"/>
            <a:chExt cx="8040216" cy="980733"/>
          </a:xfrm>
        </p:grpSpPr>
        <p:sp>
          <p:nvSpPr>
            <p:cNvPr id="177165"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77166"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2  </a:t>
              </a:r>
              <a:r>
                <a:rPr lang="zh-CN" altLang="en-US" sz="3200" b="1">
                  <a:latin typeface="宋体" panose="02010600030101010101" pitchFamily="2" charset="-122"/>
                  <a:cs typeface="华文琥珀"/>
                </a:rPr>
                <a:t>婴儿喂养</a:t>
              </a:r>
              <a:endParaRPr lang="zh-CN" altLang="en-US" sz="3200" b="1">
                <a:latin typeface="宋体" panose="02010600030101010101" pitchFamily="2" charset="-122"/>
                <a:cs typeface="华文琥珀"/>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8"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62822"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2823" name="组合 66"/>
          <p:cNvGrpSpPr/>
          <p:nvPr/>
        </p:nvGrpSpPr>
        <p:grpSpPr bwMode="auto">
          <a:xfrm>
            <a:off x="0" y="0"/>
            <a:ext cx="11234738" cy="1220788"/>
            <a:chOff x="0" y="-8"/>
            <a:chExt cx="8040216" cy="980733"/>
          </a:xfrm>
        </p:grpSpPr>
        <p:sp>
          <p:nvSpPr>
            <p:cNvPr id="162824"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2825"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2  </a:t>
              </a:r>
              <a:r>
                <a:rPr lang="zh-CN" altLang="en-US" sz="3200" b="1">
                  <a:latin typeface="宋体" panose="02010600030101010101" pitchFamily="2" charset="-122"/>
                  <a:cs typeface="华文琥珀"/>
                </a:rPr>
                <a:t>婴儿喂养</a:t>
              </a:r>
              <a:endParaRPr lang="zh-CN" altLang="en-US" sz="3200" b="1">
                <a:latin typeface="宋体" panose="02010600030101010101" pitchFamily="2" charset="-122"/>
                <a:cs typeface="华文琥珀"/>
              </a:endParaRPr>
            </a:p>
          </p:txBody>
        </p:sp>
      </p:grpSp>
      <p:sp>
        <p:nvSpPr>
          <p:cNvPr id="162826" name="Rectangle 10"/>
          <p:cNvSpPr>
            <a:spLocks noChangeArrowheads="1"/>
          </p:cNvSpPr>
          <p:nvPr/>
        </p:nvSpPr>
        <p:spPr bwMode="auto">
          <a:xfrm>
            <a:off x="184150" y="1287463"/>
            <a:ext cx="4557713" cy="457200"/>
          </a:xfrm>
          <a:prstGeom prst="rect">
            <a:avLst/>
          </a:prstGeom>
          <a:noFill/>
          <a:ln w="9525">
            <a:noFill/>
            <a:miter lim="800000"/>
          </a:ln>
          <a:effectLst/>
        </p:spPr>
        <p:txBody>
          <a:bodyPr wrap="none" anchor="ctr">
            <a:spAutoFit/>
          </a:bodyPr>
          <a:lstStyle/>
          <a:p>
            <a:r>
              <a:rPr lang="zh-CN" altLang="en-US" sz="2400" b="1">
                <a:solidFill>
                  <a:schemeClr val="bg2"/>
                </a:solidFill>
              </a:rPr>
              <a:t>一、婴儿的生理特点和营养需要</a:t>
            </a:r>
            <a:r>
              <a:rPr lang="zh-CN" altLang="en-US" sz="2400">
                <a:solidFill>
                  <a:schemeClr val="bg2"/>
                </a:solidFill>
              </a:rPr>
              <a:t> </a:t>
            </a:r>
            <a:endParaRPr lang="zh-CN" altLang="en-US" sz="2400">
              <a:solidFill>
                <a:schemeClr val="bg2"/>
              </a:solidFill>
            </a:endParaRPr>
          </a:p>
        </p:txBody>
      </p:sp>
      <p:sp>
        <p:nvSpPr>
          <p:cNvPr id="162827" name="Rectangle 11"/>
          <p:cNvSpPr>
            <a:spLocks noChangeArrowheads="1"/>
          </p:cNvSpPr>
          <p:nvPr/>
        </p:nvSpPr>
        <p:spPr bwMode="auto">
          <a:xfrm>
            <a:off x="0" y="1855788"/>
            <a:ext cx="11857038" cy="1917700"/>
          </a:xfrm>
          <a:prstGeom prst="rect">
            <a:avLst/>
          </a:prstGeom>
          <a:noFill/>
          <a:ln w="9525">
            <a:noFill/>
            <a:miter lim="800000"/>
          </a:ln>
          <a:effectLst/>
        </p:spPr>
        <p:txBody>
          <a:bodyPr anchor="ctr">
            <a:spAutoFit/>
          </a:bodyPr>
          <a:lstStyle/>
          <a:p>
            <a:r>
              <a:rPr lang="en-US" altLang="zh-CN" sz="2400">
                <a:solidFill>
                  <a:schemeClr val="bg2"/>
                </a:solidFill>
              </a:rPr>
              <a:t>1. </a:t>
            </a:r>
            <a:r>
              <a:rPr lang="zh-CN" altLang="en-US" sz="2400">
                <a:solidFill>
                  <a:schemeClr val="bg2"/>
                </a:solidFill>
              </a:rPr>
              <a:t>生理特点</a:t>
            </a:r>
            <a:endParaRPr lang="zh-CN" altLang="en-US" sz="2400">
              <a:solidFill>
                <a:schemeClr val="bg2"/>
              </a:solidFill>
            </a:endParaRPr>
          </a:p>
          <a:p>
            <a:r>
              <a:rPr lang="zh-CN" altLang="en-US" sz="2400">
                <a:solidFill>
                  <a:schemeClr val="bg2"/>
                </a:solidFill>
              </a:rPr>
              <a:t>        婴儿是指从</a:t>
            </a:r>
            <a:r>
              <a:rPr lang="zh-CN" altLang="en-US" sz="2400">
                <a:solidFill>
                  <a:srgbClr val="EF401D"/>
                </a:solidFill>
              </a:rPr>
              <a:t>出生至满 </a:t>
            </a:r>
            <a:r>
              <a:rPr lang="en-US" altLang="zh-CN" sz="2400">
                <a:solidFill>
                  <a:srgbClr val="EF401D"/>
                </a:solidFill>
              </a:rPr>
              <a:t>1 </a:t>
            </a:r>
            <a:r>
              <a:rPr lang="zh-CN" altLang="en-US" sz="2400">
                <a:solidFill>
                  <a:srgbClr val="EF401D"/>
                </a:solidFill>
              </a:rPr>
              <a:t>周岁的孩子</a:t>
            </a:r>
            <a:r>
              <a:rPr lang="zh-CN" altLang="en-US" sz="2400">
                <a:solidFill>
                  <a:schemeClr val="bg2"/>
                </a:solidFill>
              </a:rPr>
              <a:t>，婴儿期是人一生中生长发育最旺盛的阶段。</a:t>
            </a:r>
            <a:r>
              <a:rPr lang="en-US" altLang="zh-CN" sz="2400">
                <a:solidFill>
                  <a:schemeClr val="bg2"/>
                </a:solidFill>
              </a:rPr>
              <a:t>1 </a:t>
            </a:r>
            <a:r>
              <a:rPr lang="zh-CN" altLang="en-US" sz="2400">
                <a:solidFill>
                  <a:schemeClr val="bg2"/>
                </a:solidFill>
              </a:rPr>
              <a:t>岁时 体重将增至出生时的 </a:t>
            </a:r>
            <a:r>
              <a:rPr lang="en-US" altLang="zh-CN" sz="2400">
                <a:solidFill>
                  <a:schemeClr val="bg2"/>
                </a:solidFill>
              </a:rPr>
              <a:t>3 </a:t>
            </a:r>
            <a:r>
              <a:rPr lang="zh-CN" altLang="en-US" sz="2400">
                <a:solidFill>
                  <a:schemeClr val="bg2"/>
                </a:solidFill>
              </a:rPr>
              <a:t>倍，身长为出生时的 </a:t>
            </a:r>
            <a:r>
              <a:rPr lang="en-US" altLang="zh-CN" sz="2400">
                <a:solidFill>
                  <a:schemeClr val="bg2"/>
                </a:solidFill>
              </a:rPr>
              <a:t>1.5 </a:t>
            </a:r>
            <a:r>
              <a:rPr lang="zh-CN" altLang="en-US" sz="2400">
                <a:solidFill>
                  <a:schemeClr val="bg2"/>
                </a:solidFill>
              </a:rPr>
              <a:t>倍左右，脑重量达 </a:t>
            </a:r>
            <a:r>
              <a:rPr lang="en-US" altLang="zh-CN" sz="2400">
                <a:solidFill>
                  <a:schemeClr val="bg2"/>
                </a:solidFill>
              </a:rPr>
              <a:t>900</a:t>
            </a:r>
            <a:r>
              <a:rPr lang="zh-CN" altLang="en-US" sz="2400">
                <a:solidFill>
                  <a:schemeClr val="bg2"/>
                </a:solidFill>
              </a:rPr>
              <a:t>～</a:t>
            </a:r>
            <a:r>
              <a:rPr lang="en-US" altLang="zh-CN" sz="2400">
                <a:solidFill>
                  <a:schemeClr val="bg2"/>
                </a:solidFill>
              </a:rPr>
              <a:t>1 000 g</a:t>
            </a:r>
            <a:r>
              <a:rPr lang="zh-CN" altLang="en-US" sz="2400">
                <a:solidFill>
                  <a:schemeClr val="bg2"/>
                </a:solidFill>
              </a:rPr>
              <a:t>，接近成人 脑重的 </a:t>
            </a:r>
            <a:r>
              <a:rPr lang="en-US" altLang="zh-CN" sz="2400">
                <a:solidFill>
                  <a:schemeClr val="bg2"/>
                </a:solidFill>
              </a:rPr>
              <a:t>2/3</a:t>
            </a:r>
            <a:r>
              <a:rPr lang="zh-CN" altLang="en-US" sz="2400">
                <a:solidFill>
                  <a:schemeClr val="bg2"/>
                </a:solidFill>
              </a:rPr>
              <a:t>；但消化器官尚未发育成熟，胃容量很小（仅有 </a:t>
            </a:r>
            <a:r>
              <a:rPr lang="en-US" altLang="zh-CN" sz="2400">
                <a:solidFill>
                  <a:schemeClr val="bg2"/>
                </a:solidFill>
              </a:rPr>
              <a:t>200 ml</a:t>
            </a:r>
            <a:r>
              <a:rPr lang="zh-CN" altLang="en-US" sz="2400">
                <a:solidFill>
                  <a:schemeClr val="bg2"/>
                </a:solidFill>
              </a:rPr>
              <a:t>），消化功能不完善。</a:t>
            </a:r>
            <a:r>
              <a:rPr lang="zh-CN" altLang="en-US"/>
              <a:t> </a:t>
            </a:r>
            <a:endParaRPr lang="zh-CN" altLang="en-US"/>
          </a:p>
        </p:txBody>
      </p:sp>
      <p:sp>
        <p:nvSpPr>
          <p:cNvPr id="162844" name="Rectangle 28"/>
          <p:cNvSpPr>
            <a:spLocks noChangeArrowheads="1"/>
          </p:cNvSpPr>
          <p:nvPr/>
        </p:nvSpPr>
        <p:spPr bwMode="auto">
          <a:xfrm>
            <a:off x="0" y="4002088"/>
            <a:ext cx="9475788" cy="1917700"/>
          </a:xfrm>
          <a:prstGeom prst="rect">
            <a:avLst/>
          </a:prstGeom>
          <a:noFill/>
          <a:ln w="9525">
            <a:noFill/>
            <a:miter lim="800000"/>
          </a:ln>
          <a:effectLst/>
        </p:spPr>
        <p:txBody>
          <a:bodyPr anchor="ctr">
            <a:spAutoFit/>
          </a:bodyPr>
          <a:lstStyle/>
          <a:p>
            <a:r>
              <a:rPr lang="en-US" altLang="zh-CN" sz="2400">
                <a:solidFill>
                  <a:schemeClr val="bg2"/>
                </a:solidFill>
              </a:rPr>
              <a:t>2. </a:t>
            </a:r>
            <a:r>
              <a:rPr lang="zh-CN" altLang="en-US" sz="2400">
                <a:solidFill>
                  <a:schemeClr val="bg2"/>
                </a:solidFill>
              </a:rPr>
              <a:t>婴儿的营养需要</a:t>
            </a:r>
            <a:endParaRPr lang="zh-CN" altLang="en-US" sz="2400">
              <a:solidFill>
                <a:schemeClr val="bg2"/>
              </a:solidFill>
            </a:endParaRPr>
          </a:p>
          <a:p>
            <a:r>
              <a:rPr lang="zh-CN" altLang="en-US" sz="2400">
                <a:solidFill>
                  <a:schemeClr val="bg2"/>
                </a:solidFill>
              </a:rPr>
              <a:t>        婴儿的能量需要较多，包括</a:t>
            </a:r>
            <a:r>
              <a:rPr lang="zh-CN" altLang="en-US" sz="2400">
                <a:solidFill>
                  <a:srgbClr val="EF401D"/>
                </a:solidFill>
              </a:rPr>
              <a:t>基础代谢、体力活动、食物的特殊动力作用、生长发育的需要</a:t>
            </a:r>
            <a:r>
              <a:rPr lang="zh-CN" altLang="en-US" sz="2400">
                <a:solidFill>
                  <a:schemeClr val="bg2"/>
                </a:solidFill>
              </a:rPr>
              <a:t>，其中生长发育对热能的需要量与生长速度成正比。婴儿对蛋白质的需要量按单位体重计 算高于成人，所需优质蛋白质应占总蛋白质的 </a:t>
            </a:r>
            <a:r>
              <a:rPr lang="en-US" altLang="zh-CN" sz="2400">
                <a:solidFill>
                  <a:schemeClr val="bg2"/>
                </a:solidFill>
              </a:rPr>
              <a:t>50% </a:t>
            </a:r>
            <a:r>
              <a:rPr lang="zh-CN" altLang="en-US" sz="2400">
                <a:solidFill>
                  <a:schemeClr val="bg2"/>
                </a:solidFill>
              </a:rPr>
              <a:t>，需要由食物提供牛磺酸。</a:t>
            </a:r>
            <a:r>
              <a:rPr lang="zh-CN" altLang="en-US"/>
              <a:t> </a:t>
            </a:r>
            <a:endParaRPr lang="zh-CN" altLang="en-US"/>
          </a:p>
        </p:txBody>
      </p:sp>
    </p:spTree>
  </p:cSld>
  <p:clrMapOvr>
    <a:masterClrMapping/>
  </p:clrMapOvr>
  <p:transition spd="slow" advClick="0" advTm="3000">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609600" y="646113"/>
            <a:ext cx="10972800" cy="693737"/>
          </a:xfrm>
          <a:noFill/>
          <a:ln>
            <a:miter lim="800000"/>
          </a:ln>
        </p:spPr>
        <p:txBody>
          <a:bodyPr vert="horz" wrap="square" lIns="91440" tIns="45720" rIns="91440" bIns="45720" numCol="1" anchor="t" anchorCtr="0" compatLnSpc="1"/>
          <a:lstStyle/>
          <a:p>
            <a:r>
              <a:rPr lang="en-US" altLang="zh-CN" sz="2000" cap="none" smtClean="0">
                <a:ln>
                  <a:noFill/>
                </a:ln>
                <a:solidFill>
                  <a:schemeClr val="bg2"/>
                </a:solidFill>
                <a:latin typeface="微软雅黑" panose="020B0503020204020204" pitchFamily="34" charset="-122"/>
                <a:ea typeface="微软雅黑" panose="020B0503020204020204" pitchFamily="34" charset="-122"/>
              </a:rPr>
              <a:t>《</a:t>
            </a:r>
            <a:r>
              <a:rPr lang="zh-CN" altLang="en-US" sz="2000" cap="none" smtClean="0">
                <a:ln>
                  <a:noFill/>
                </a:ln>
                <a:solidFill>
                  <a:schemeClr val="bg2"/>
                </a:solidFill>
                <a:latin typeface="微软雅黑" panose="020B0503020204020204" pitchFamily="34" charset="-122"/>
                <a:ea typeface="微软雅黑" panose="020B0503020204020204" pitchFamily="34" charset="-122"/>
              </a:rPr>
              <a:t>中国居民 膳食营养素参考摄入量</a:t>
            </a:r>
            <a:r>
              <a:rPr lang="en-US" altLang="zh-CN" sz="2000" cap="none" smtClean="0">
                <a:ln>
                  <a:noFill/>
                </a:ln>
                <a:solidFill>
                  <a:schemeClr val="bg2"/>
                </a:solidFill>
                <a:latin typeface="微软雅黑" panose="020B0503020204020204" pitchFamily="34" charset="-122"/>
                <a:ea typeface="微软雅黑" panose="020B0503020204020204" pitchFamily="34" charset="-122"/>
              </a:rPr>
              <a:t>》</a:t>
            </a:r>
            <a:r>
              <a:rPr lang="zh-CN" altLang="en-US" sz="2000" cap="none" smtClean="0">
                <a:ln>
                  <a:noFill/>
                </a:ln>
                <a:solidFill>
                  <a:schemeClr val="bg2"/>
                </a:solidFill>
                <a:latin typeface="微软雅黑" panose="020B0503020204020204" pitchFamily="34" charset="-122"/>
                <a:ea typeface="微软雅黑" panose="020B0503020204020204" pitchFamily="34" charset="-122"/>
              </a:rPr>
              <a:t>中建议婴儿能量和营养素的摄入量 </a:t>
            </a:r>
            <a:endParaRPr lang="zh-CN" altLang="en-US" sz="2000" cap="none" smtClean="0">
              <a:ln>
                <a:noFill/>
              </a:ln>
              <a:solidFill>
                <a:schemeClr val="bg2"/>
              </a:solidFill>
              <a:latin typeface="微软雅黑" panose="020B0503020204020204" pitchFamily="34" charset="-122"/>
              <a:ea typeface="微软雅黑" panose="020B0503020204020204" pitchFamily="34" charset="-122"/>
            </a:endParaRPr>
          </a:p>
        </p:txBody>
      </p:sp>
      <p:pic>
        <p:nvPicPr>
          <p:cNvPr id="164867" name="Picture 3"/>
          <p:cNvPicPr>
            <a:picLocks noGrp="1" noChangeAspect="1" noChangeArrowheads="1"/>
          </p:cNvPicPr>
          <p:nvPr>
            <p:ph type="body" idx="1"/>
          </p:nvPr>
        </p:nvPicPr>
        <p:blipFill>
          <a:blip r:embed="rId1"/>
          <a:srcRect/>
          <a:stretch>
            <a:fillRect/>
          </a:stretch>
        </p:blipFill>
        <p:spPr bwMode="auto">
          <a:noFill/>
          <a:ln>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890"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6589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5895" name="组合 66"/>
          <p:cNvGrpSpPr/>
          <p:nvPr/>
        </p:nvGrpSpPr>
        <p:grpSpPr bwMode="auto">
          <a:xfrm>
            <a:off x="0" y="0"/>
            <a:ext cx="11234738" cy="1220788"/>
            <a:chOff x="0" y="-8"/>
            <a:chExt cx="8040216" cy="980733"/>
          </a:xfrm>
        </p:grpSpPr>
        <p:sp>
          <p:nvSpPr>
            <p:cNvPr id="16589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589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2  </a:t>
              </a:r>
              <a:r>
                <a:rPr lang="zh-CN" altLang="en-US" sz="3200" b="1">
                  <a:latin typeface="宋体" panose="02010600030101010101" pitchFamily="2" charset="-122"/>
                  <a:cs typeface="华文琥珀"/>
                </a:rPr>
                <a:t>婴儿喂养</a:t>
              </a:r>
              <a:endParaRPr lang="zh-CN" altLang="en-US" sz="3200" b="1">
                <a:latin typeface="宋体" panose="02010600030101010101" pitchFamily="2" charset="-122"/>
                <a:cs typeface="华文琥珀"/>
              </a:endParaRPr>
            </a:p>
          </p:txBody>
        </p:sp>
      </p:grpSp>
      <p:sp>
        <p:nvSpPr>
          <p:cNvPr id="165898" name="Rectangle 10"/>
          <p:cNvSpPr>
            <a:spLocks noChangeArrowheads="1"/>
          </p:cNvSpPr>
          <p:nvPr/>
        </p:nvSpPr>
        <p:spPr bwMode="auto">
          <a:xfrm>
            <a:off x="184150" y="1287463"/>
            <a:ext cx="2413000" cy="457200"/>
          </a:xfrm>
          <a:prstGeom prst="rect">
            <a:avLst/>
          </a:prstGeom>
          <a:noFill/>
          <a:ln w="9525">
            <a:noFill/>
            <a:miter lim="800000"/>
          </a:ln>
          <a:effectLst/>
        </p:spPr>
        <p:txBody>
          <a:bodyPr wrap="none" anchor="ctr">
            <a:spAutoFit/>
          </a:bodyPr>
          <a:lstStyle/>
          <a:p>
            <a:r>
              <a:rPr lang="zh-CN" altLang="en-US" sz="2400" b="1">
                <a:solidFill>
                  <a:schemeClr val="bg2"/>
                </a:solidFill>
              </a:rPr>
              <a:t>二、纯母乳喂养</a:t>
            </a:r>
            <a:r>
              <a:rPr lang="zh-CN" altLang="en-US" sz="2400">
                <a:solidFill>
                  <a:schemeClr val="bg2"/>
                </a:solidFill>
              </a:rPr>
              <a:t> </a:t>
            </a:r>
            <a:endParaRPr lang="zh-CN" altLang="en-US" sz="2400">
              <a:solidFill>
                <a:schemeClr val="bg2"/>
              </a:solidFill>
            </a:endParaRPr>
          </a:p>
        </p:txBody>
      </p:sp>
      <p:sp>
        <p:nvSpPr>
          <p:cNvPr id="165899" name="Rectangle 11"/>
          <p:cNvSpPr>
            <a:spLocks noChangeArrowheads="1"/>
          </p:cNvSpPr>
          <p:nvPr/>
        </p:nvSpPr>
        <p:spPr bwMode="auto">
          <a:xfrm>
            <a:off x="0" y="1784350"/>
            <a:ext cx="11857038" cy="1187450"/>
          </a:xfrm>
          <a:prstGeom prst="rect">
            <a:avLst/>
          </a:prstGeom>
          <a:noFill/>
          <a:ln w="9525">
            <a:noFill/>
            <a:miter lim="800000"/>
          </a:ln>
          <a:effectLst/>
        </p:spPr>
        <p:txBody>
          <a:bodyPr anchor="ctr">
            <a:spAutoFit/>
          </a:bodyPr>
          <a:lstStyle/>
          <a:p>
            <a:r>
              <a:rPr lang="zh-CN" altLang="en-US" sz="2400">
                <a:solidFill>
                  <a:schemeClr val="bg2"/>
                </a:solidFill>
              </a:rPr>
              <a:t>        在婴儿</a:t>
            </a:r>
            <a:r>
              <a:rPr lang="zh-CN" altLang="en-US" sz="2400">
                <a:solidFill>
                  <a:srgbClr val="EF401D"/>
                </a:solidFill>
              </a:rPr>
              <a:t>生后 </a:t>
            </a:r>
            <a:r>
              <a:rPr lang="en-US" altLang="zh-CN" sz="2400">
                <a:solidFill>
                  <a:srgbClr val="EF401D"/>
                </a:solidFill>
              </a:rPr>
              <a:t>6 </a:t>
            </a:r>
            <a:r>
              <a:rPr lang="zh-CN" altLang="en-US" sz="2400">
                <a:solidFill>
                  <a:srgbClr val="EF401D"/>
                </a:solidFill>
              </a:rPr>
              <a:t>个月</a:t>
            </a:r>
            <a:r>
              <a:rPr lang="zh-CN" altLang="en-US" sz="2400">
                <a:solidFill>
                  <a:schemeClr val="bg2"/>
                </a:solidFill>
              </a:rPr>
              <a:t>内完全</a:t>
            </a:r>
            <a:r>
              <a:rPr lang="zh-CN" altLang="en-US" sz="2400">
                <a:solidFill>
                  <a:srgbClr val="EF401D"/>
                </a:solidFill>
              </a:rPr>
              <a:t>以母乳来满足婴儿需要的全部液体、能量和营养</a:t>
            </a:r>
            <a:r>
              <a:rPr lang="zh-CN" altLang="en-US" sz="2400">
                <a:solidFill>
                  <a:schemeClr val="bg2"/>
                </a:solidFill>
              </a:rPr>
              <a:t>的喂养方式 称为纯母乳喂养。除母乳之外，</a:t>
            </a:r>
            <a:r>
              <a:rPr lang="zh-CN" altLang="en-US" sz="2400">
                <a:solidFill>
                  <a:srgbClr val="EF401D"/>
                </a:solidFill>
              </a:rPr>
              <a:t>仅给予水或其他非营养液体</a:t>
            </a:r>
            <a:r>
              <a:rPr lang="zh-CN" altLang="en-US" sz="2400">
                <a:solidFill>
                  <a:schemeClr val="bg2"/>
                </a:solidFill>
              </a:rPr>
              <a:t>的喂养方式称为几乎（或基本）纯母乳喂养。 </a:t>
            </a:r>
            <a:endParaRPr lang="zh-CN" altLang="en-US" sz="2400">
              <a:solidFill>
                <a:schemeClr val="bg2"/>
              </a:solidFill>
            </a:endParaRPr>
          </a:p>
        </p:txBody>
      </p:sp>
      <p:sp>
        <p:nvSpPr>
          <p:cNvPr id="165900" name="Rectangle 12"/>
          <p:cNvSpPr>
            <a:spLocks noChangeArrowheads="1"/>
          </p:cNvSpPr>
          <p:nvPr/>
        </p:nvSpPr>
        <p:spPr bwMode="auto">
          <a:xfrm>
            <a:off x="203200" y="3106738"/>
            <a:ext cx="11420475" cy="1187450"/>
          </a:xfrm>
          <a:prstGeom prst="rect">
            <a:avLst/>
          </a:prstGeom>
          <a:noFill/>
          <a:ln w="9525">
            <a:noFill/>
            <a:miter lim="800000"/>
          </a:ln>
          <a:effectLst/>
        </p:spPr>
        <p:txBody>
          <a:bodyPr anchor="ctr">
            <a:spAutoFit/>
          </a:bodyPr>
          <a:lstStyle/>
          <a:p>
            <a:r>
              <a:rPr lang="en-US" altLang="zh-CN" sz="2400">
                <a:solidFill>
                  <a:schemeClr val="bg2"/>
                </a:solidFill>
              </a:rPr>
              <a:t>1. </a:t>
            </a:r>
            <a:r>
              <a:rPr lang="zh-CN" altLang="en-US" sz="2400">
                <a:solidFill>
                  <a:schemeClr val="bg2"/>
                </a:solidFill>
              </a:rPr>
              <a:t>提高母乳喂养成功率的措施</a:t>
            </a:r>
            <a:r>
              <a:rPr lang="zh-CN" altLang="en-US"/>
              <a:t> </a:t>
            </a:r>
            <a:endParaRPr lang="zh-CN" altLang="en-US" sz="2400">
              <a:solidFill>
                <a:schemeClr val="bg2"/>
              </a:solidFill>
            </a:endParaRPr>
          </a:p>
          <a:p>
            <a:r>
              <a:rPr lang="zh-CN" altLang="en-US" sz="2400">
                <a:solidFill>
                  <a:srgbClr val="EF401D"/>
                </a:solidFill>
              </a:rPr>
              <a:t>        ① 及早开奶。</a:t>
            </a:r>
            <a:r>
              <a:rPr lang="zh-CN" altLang="en-US" sz="2400">
                <a:solidFill>
                  <a:schemeClr val="bg2"/>
                </a:solidFill>
              </a:rPr>
              <a:t>新生儿出生后半小时，即可让其吸 吮乳汁。 </a:t>
            </a:r>
            <a:r>
              <a:rPr lang="zh-CN" altLang="en-US" sz="2400">
                <a:solidFill>
                  <a:srgbClr val="EF401D"/>
                </a:solidFill>
              </a:rPr>
              <a:t>② 按需喂哺。</a:t>
            </a:r>
            <a:r>
              <a:rPr lang="zh-CN" altLang="en-US" sz="2400">
                <a:solidFill>
                  <a:schemeClr val="bg2"/>
                </a:solidFill>
              </a:rPr>
              <a:t>可以随时给新生儿喂奶。新生儿的吸吮可有效促使乳腺分泌乳汁。 </a:t>
            </a:r>
            <a:endParaRPr lang="zh-CN" altLang="en-US" sz="2400">
              <a:solidFill>
                <a:schemeClr val="bg2"/>
              </a:solidFill>
            </a:endParaRPr>
          </a:p>
        </p:txBody>
      </p:sp>
      <p:sp>
        <p:nvSpPr>
          <p:cNvPr id="165901" name="Rectangle 13"/>
          <p:cNvSpPr>
            <a:spLocks noChangeArrowheads="1"/>
          </p:cNvSpPr>
          <p:nvPr/>
        </p:nvSpPr>
        <p:spPr bwMode="auto">
          <a:xfrm>
            <a:off x="190500" y="4435475"/>
            <a:ext cx="11420475" cy="1917700"/>
          </a:xfrm>
          <a:prstGeom prst="rect">
            <a:avLst/>
          </a:prstGeom>
          <a:noFill/>
          <a:ln w="9525">
            <a:noFill/>
            <a:miter lim="800000"/>
          </a:ln>
          <a:effectLst/>
        </p:spPr>
        <p:txBody>
          <a:bodyPr anchor="ctr">
            <a:spAutoFit/>
          </a:bodyPr>
          <a:lstStyle/>
          <a:p>
            <a:r>
              <a:rPr lang="en-US" altLang="zh-CN" sz="2400">
                <a:solidFill>
                  <a:schemeClr val="bg2"/>
                </a:solidFill>
              </a:rPr>
              <a:t>2. </a:t>
            </a:r>
            <a:r>
              <a:rPr lang="zh-CN" altLang="en-US" sz="2400">
                <a:solidFill>
                  <a:schemeClr val="bg2"/>
                </a:solidFill>
              </a:rPr>
              <a:t>纯母乳喂养注意事项</a:t>
            </a:r>
            <a:r>
              <a:rPr lang="zh-CN" altLang="en-US"/>
              <a:t> </a:t>
            </a:r>
            <a:endParaRPr lang="zh-CN" altLang="en-US" sz="2400">
              <a:solidFill>
                <a:schemeClr val="bg2"/>
              </a:solidFill>
            </a:endParaRPr>
          </a:p>
          <a:p>
            <a:r>
              <a:rPr lang="zh-CN" altLang="en-US" sz="2400">
                <a:solidFill>
                  <a:schemeClr val="bg2"/>
                </a:solidFill>
              </a:rPr>
              <a:t>        ① 母乳中维生素 </a:t>
            </a:r>
            <a:r>
              <a:rPr lang="en-US" altLang="zh-CN" sz="2400">
                <a:solidFill>
                  <a:schemeClr val="bg2"/>
                </a:solidFill>
              </a:rPr>
              <a:t>D </a:t>
            </a:r>
            <a:r>
              <a:rPr lang="zh-CN" altLang="en-US" sz="2400">
                <a:solidFill>
                  <a:schemeClr val="bg2"/>
                </a:solidFill>
              </a:rPr>
              <a:t>含量较低，为预防婴儿缺乏维生素 </a:t>
            </a:r>
            <a:r>
              <a:rPr lang="en-US" altLang="zh-CN" sz="2400">
                <a:solidFill>
                  <a:schemeClr val="bg2"/>
                </a:solidFill>
              </a:rPr>
              <a:t>D</a:t>
            </a:r>
            <a:r>
              <a:rPr lang="zh-CN" altLang="en-US" sz="2400">
                <a:solidFill>
                  <a:schemeClr val="bg2"/>
                </a:solidFill>
              </a:rPr>
              <a:t>，应尽早</a:t>
            </a:r>
            <a:endParaRPr lang="zh-CN" altLang="en-US" sz="2400">
              <a:solidFill>
                <a:schemeClr val="bg2"/>
              </a:solidFill>
            </a:endParaRPr>
          </a:p>
          <a:p>
            <a:r>
              <a:rPr lang="zh-CN" altLang="en-US" sz="2400">
                <a:solidFill>
                  <a:schemeClr val="bg2"/>
                </a:solidFill>
              </a:rPr>
              <a:t>抱婴儿到户外活动或 适当补充富含维生素 </a:t>
            </a:r>
            <a:r>
              <a:rPr lang="en-US" altLang="zh-CN" sz="2400">
                <a:solidFill>
                  <a:schemeClr val="bg2"/>
                </a:solidFill>
              </a:rPr>
              <a:t>D </a:t>
            </a:r>
            <a:r>
              <a:rPr lang="zh-CN" altLang="en-US" sz="2400">
                <a:solidFill>
                  <a:schemeClr val="bg2"/>
                </a:solidFill>
              </a:rPr>
              <a:t>的制剂。 ② 母乳中维生素</a:t>
            </a:r>
            <a:endParaRPr lang="zh-CN" altLang="en-US" sz="2400">
              <a:solidFill>
                <a:schemeClr val="bg2"/>
              </a:solidFill>
            </a:endParaRPr>
          </a:p>
          <a:p>
            <a:r>
              <a:rPr lang="zh-CN" altLang="en-US" sz="2400">
                <a:solidFill>
                  <a:schemeClr val="bg2"/>
                </a:solidFill>
              </a:rPr>
              <a:t> </a:t>
            </a:r>
            <a:r>
              <a:rPr lang="en-US" altLang="zh-CN" sz="2400">
                <a:solidFill>
                  <a:schemeClr val="bg2"/>
                </a:solidFill>
              </a:rPr>
              <a:t>K </a:t>
            </a:r>
            <a:r>
              <a:rPr lang="zh-CN" altLang="en-US" sz="2400">
                <a:solidFill>
                  <a:schemeClr val="bg2"/>
                </a:solidFill>
              </a:rPr>
              <a:t>含量低，为预防新生儿和 </a:t>
            </a:r>
            <a:r>
              <a:rPr lang="en-US" altLang="zh-CN" sz="2400">
                <a:solidFill>
                  <a:schemeClr val="bg2"/>
                </a:solidFill>
              </a:rPr>
              <a:t>1</a:t>
            </a:r>
            <a:r>
              <a:rPr lang="zh-CN" altLang="en-US" sz="2400">
                <a:solidFill>
                  <a:schemeClr val="bg2"/>
                </a:solidFill>
              </a:rPr>
              <a:t>～</a:t>
            </a:r>
            <a:r>
              <a:rPr lang="en-US" altLang="zh-CN" sz="2400">
                <a:solidFill>
                  <a:schemeClr val="bg2"/>
                </a:solidFill>
              </a:rPr>
              <a:t>6 </a:t>
            </a:r>
            <a:r>
              <a:rPr lang="zh-CN" altLang="en-US" sz="2400">
                <a:solidFill>
                  <a:schemeClr val="bg2"/>
                </a:solidFill>
              </a:rPr>
              <a:t>个月的婴儿维生素 </a:t>
            </a:r>
            <a:r>
              <a:rPr lang="en-US" altLang="zh-CN" sz="2400">
                <a:solidFill>
                  <a:schemeClr val="bg2"/>
                </a:solidFill>
              </a:rPr>
              <a:t>K </a:t>
            </a:r>
            <a:r>
              <a:rPr lang="zh-CN" altLang="en-US" sz="2400">
                <a:solidFill>
                  <a:schemeClr val="bg2"/>
                </a:solidFill>
              </a:rPr>
              <a:t>缺乏导致的出血</a:t>
            </a:r>
            <a:endParaRPr lang="zh-CN" altLang="en-US" sz="2400">
              <a:solidFill>
                <a:schemeClr val="bg2"/>
              </a:solidFill>
            </a:endParaRPr>
          </a:p>
          <a:p>
            <a:r>
              <a:rPr lang="zh-CN" altLang="en-US" sz="2400">
                <a:solidFill>
                  <a:schemeClr val="bg2"/>
                </a:solidFill>
              </a:rPr>
              <a:t>性疾病，应在医生的指导下注意及时给新生儿和 </a:t>
            </a:r>
            <a:r>
              <a:rPr lang="en-US" altLang="zh-CN" sz="2400">
                <a:solidFill>
                  <a:schemeClr val="bg2"/>
                </a:solidFill>
              </a:rPr>
              <a:t>1</a:t>
            </a:r>
            <a:r>
              <a:rPr lang="zh-CN" altLang="en-US" sz="2400">
                <a:solidFill>
                  <a:schemeClr val="bg2"/>
                </a:solidFill>
              </a:rPr>
              <a:t>～</a:t>
            </a:r>
            <a:r>
              <a:rPr lang="en-US" altLang="zh-CN" sz="2400">
                <a:solidFill>
                  <a:schemeClr val="bg2"/>
                </a:solidFill>
              </a:rPr>
              <a:t>6 </a:t>
            </a:r>
            <a:r>
              <a:rPr lang="zh-CN" altLang="en-US" sz="2400">
                <a:solidFill>
                  <a:schemeClr val="bg2"/>
                </a:solidFill>
              </a:rPr>
              <a:t>个月婴儿补充适量的维生素 </a:t>
            </a:r>
            <a:r>
              <a:rPr lang="en-US" altLang="zh-CN" sz="2400">
                <a:solidFill>
                  <a:schemeClr val="bg2"/>
                </a:solidFill>
              </a:rPr>
              <a:t>K</a:t>
            </a:r>
            <a:r>
              <a:rPr lang="zh-CN" altLang="en-US" sz="2400">
                <a:solidFill>
                  <a:schemeClr val="bg2"/>
                </a:solidFill>
              </a:rPr>
              <a:t>。 </a:t>
            </a:r>
            <a:endParaRPr lang="zh-CN" altLang="en-US" sz="2400">
              <a:solidFill>
                <a:schemeClr val="bg2"/>
              </a:solidFill>
            </a:endParaRPr>
          </a:p>
        </p:txBody>
      </p:sp>
    </p:spTree>
  </p:cSld>
  <p:clrMapOvr>
    <a:masterClrMapping/>
  </p:clrMapOvr>
  <p:transition spd="slow" advClick="0" advTm="3000">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938"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67942"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7943" name="组合 66"/>
          <p:cNvGrpSpPr/>
          <p:nvPr/>
        </p:nvGrpSpPr>
        <p:grpSpPr bwMode="auto">
          <a:xfrm>
            <a:off x="0" y="0"/>
            <a:ext cx="11234738" cy="1220788"/>
            <a:chOff x="0" y="-8"/>
            <a:chExt cx="8040216" cy="980733"/>
          </a:xfrm>
        </p:grpSpPr>
        <p:sp>
          <p:nvSpPr>
            <p:cNvPr id="167944"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7945"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2  </a:t>
              </a:r>
              <a:r>
                <a:rPr lang="zh-CN" altLang="en-US" sz="3200" b="1">
                  <a:latin typeface="宋体" panose="02010600030101010101" pitchFamily="2" charset="-122"/>
                  <a:cs typeface="华文琥珀"/>
                </a:rPr>
                <a:t>婴儿喂养</a:t>
              </a:r>
              <a:endParaRPr lang="zh-CN" altLang="en-US" sz="3200" b="1">
                <a:latin typeface="宋体" panose="02010600030101010101" pitchFamily="2" charset="-122"/>
                <a:cs typeface="华文琥珀"/>
              </a:endParaRPr>
            </a:p>
          </p:txBody>
        </p:sp>
      </p:grpSp>
      <p:sp>
        <p:nvSpPr>
          <p:cNvPr id="167946" name="Rectangle 10"/>
          <p:cNvSpPr>
            <a:spLocks noChangeArrowheads="1"/>
          </p:cNvSpPr>
          <p:nvPr/>
        </p:nvSpPr>
        <p:spPr bwMode="auto">
          <a:xfrm>
            <a:off x="184150" y="1287463"/>
            <a:ext cx="3363913" cy="457200"/>
          </a:xfrm>
          <a:prstGeom prst="rect">
            <a:avLst/>
          </a:prstGeom>
          <a:noFill/>
          <a:ln w="9525">
            <a:noFill/>
            <a:miter lim="800000"/>
          </a:ln>
          <a:effectLst/>
        </p:spPr>
        <p:txBody>
          <a:bodyPr wrap="none" anchor="ctr">
            <a:spAutoFit/>
          </a:bodyPr>
          <a:lstStyle/>
          <a:p>
            <a:r>
              <a:rPr lang="en-US" altLang="zh-CN" sz="2400" b="1">
                <a:solidFill>
                  <a:schemeClr val="bg2"/>
                </a:solidFill>
              </a:rPr>
              <a:t>3. </a:t>
            </a:r>
            <a:r>
              <a:rPr lang="zh-CN" altLang="en-US" sz="2400" b="1">
                <a:solidFill>
                  <a:schemeClr val="bg2"/>
                </a:solidFill>
              </a:rPr>
              <a:t>不宜母乳喂养的情况</a:t>
            </a:r>
            <a:r>
              <a:rPr lang="zh-CN" altLang="en-US" sz="2400">
                <a:solidFill>
                  <a:schemeClr val="bg2"/>
                </a:solidFill>
              </a:rPr>
              <a:t> </a:t>
            </a:r>
            <a:endParaRPr lang="zh-CN" altLang="en-US" sz="2400">
              <a:solidFill>
                <a:schemeClr val="bg2"/>
              </a:solidFill>
            </a:endParaRPr>
          </a:p>
        </p:txBody>
      </p:sp>
      <p:sp>
        <p:nvSpPr>
          <p:cNvPr id="167947" name="Rectangle 11"/>
          <p:cNvSpPr>
            <a:spLocks noChangeArrowheads="1"/>
          </p:cNvSpPr>
          <p:nvPr/>
        </p:nvSpPr>
        <p:spPr bwMode="auto">
          <a:xfrm>
            <a:off x="0" y="1944688"/>
            <a:ext cx="6110288" cy="3013075"/>
          </a:xfrm>
          <a:prstGeom prst="rect">
            <a:avLst/>
          </a:prstGeom>
          <a:noFill/>
          <a:ln w="9525">
            <a:noFill/>
            <a:miter lim="800000"/>
          </a:ln>
          <a:effectLst/>
        </p:spPr>
        <p:txBody>
          <a:bodyPr anchor="ctr">
            <a:spAutoFit/>
          </a:bodyPr>
          <a:lstStyle/>
          <a:p>
            <a:r>
              <a:rPr lang="zh-CN" altLang="en-US" sz="2400">
                <a:solidFill>
                  <a:schemeClr val="bg2"/>
                </a:solidFill>
              </a:rPr>
              <a:t>     ① 母亲患乳腺炎或乳头皲裂。</a:t>
            </a:r>
            <a:endParaRPr lang="zh-CN" altLang="en-US" sz="2400">
              <a:solidFill>
                <a:schemeClr val="bg2"/>
              </a:solidFill>
            </a:endParaRPr>
          </a:p>
          <a:p>
            <a:endParaRPr lang="zh-CN" altLang="en-US" sz="2400">
              <a:solidFill>
                <a:schemeClr val="bg2"/>
              </a:solidFill>
            </a:endParaRPr>
          </a:p>
          <a:p>
            <a:r>
              <a:rPr lang="zh-CN" altLang="en-US" sz="2400">
                <a:solidFill>
                  <a:schemeClr val="bg2"/>
                </a:solidFill>
              </a:rPr>
              <a:t>     ② 母亲患活动性肺结核、急性传染病。</a:t>
            </a:r>
            <a:endParaRPr lang="zh-CN" altLang="en-US" sz="2400">
              <a:solidFill>
                <a:schemeClr val="bg2"/>
              </a:solidFill>
            </a:endParaRPr>
          </a:p>
          <a:p>
            <a:endParaRPr lang="zh-CN" altLang="en-US" sz="2400">
              <a:solidFill>
                <a:schemeClr val="bg2"/>
              </a:solidFill>
            </a:endParaRPr>
          </a:p>
          <a:p>
            <a:r>
              <a:rPr lang="zh-CN" altLang="en-US" sz="2400">
                <a:solidFill>
                  <a:schemeClr val="bg2"/>
                </a:solidFill>
              </a:rPr>
              <a:t>     ③ 母亲患重症心脏病、肾脏病、糖尿病、</a:t>
            </a:r>
            <a:endParaRPr lang="zh-CN" altLang="en-US" sz="2400">
              <a:solidFill>
                <a:schemeClr val="bg2"/>
              </a:solidFill>
            </a:endParaRPr>
          </a:p>
          <a:p>
            <a:r>
              <a:rPr lang="zh-CN" altLang="en-US" sz="2400">
                <a:solidFill>
                  <a:schemeClr val="bg2"/>
                </a:solidFill>
              </a:rPr>
              <a:t>          癌症，或身体过于虚弱。</a:t>
            </a:r>
            <a:endParaRPr lang="zh-CN" altLang="en-US" sz="2400">
              <a:solidFill>
                <a:schemeClr val="bg2"/>
              </a:solidFill>
            </a:endParaRPr>
          </a:p>
          <a:p>
            <a:endParaRPr lang="zh-CN" altLang="en-US" sz="2400">
              <a:solidFill>
                <a:schemeClr val="bg2"/>
              </a:solidFill>
            </a:endParaRPr>
          </a:p>
          <a:p>
            <a:r>
              <a:rPr lang="zh-CN" altLang="en-US" sz="2400">
                <a:solidFill>
                  <a:schemeClr val="bg2"/>
                </a:solidFill>
              </a:rPr>
              <a:t>     ④ 母亲患慢性疾病并长期服用药物治疗。 </a:t>
            </a:r>
            <a:endParaRPr lang="zh-CN" altLang="en-US" sz="2400">
              <a:solidFill>
                <a:schemeClr val="bg2"/>
              </a:solidFill>
            </a:endParaRPr>
          </a:p>
        </p:txBody>
      </p:sp>
      <p:sp>
        <p:nvSpPr>
          <p:cNvPr id="167950" name="Rectangle 14"/>
          <p:cNvSpPr>
            <a:spLocks noChangeArrowheads="1"/>
          </p:cNvSpPr>
          <p:nvPr/>
        </p:nvSpPr>
        <p:spPr bwMode="auto">
          <a:xfrm>
            <a:off x="6757988" y="1287463"/>
            <a:ext cx="3363912" cy="457200"/>
          </a:xfrm>
          <a:prstGeom prst="rect">
            <a:avLst/>
          </a:prstGeom>
          <a:noFill/>
          <a:ln w="9525">
            <a:noFill/>
            <a:miter lim="800000"/>
          </a:ln>
          <a:effectLst/>
        </p:spPr>
        <p:txBody>
          <a:bodyPr wrap="none" anchor="ctr">
            <a:spAutoFit/>
          </a:bodyPr>
          <a:lstStyle/>
          <a:p>
            <a:r>
              <a:rPr lang="en-US" altLang="zh-CN" sz="2400" b="1">
                <a:solidFill>
                  <a:schemeClr val="bg2"/>
                </a:solidFill>
              </a:rPr>
              <a:t>4. </a:t>
            </a:r>
            <a:r>
              <a:rPr lang="zh-CN" altLang="en-US" sz="2400" b="1">
                <a:solidFill>
                  <a:schemeClr val="bg2"/>
                </a:solidFill>
              </a:rPr>
              <a:t>母亲哺乳期膳食指南</a:t>
            </a:r>
            <a:r>
              <a:rPr lang="zh-CN" altLang="en-US" sz="2400">
                <a:solidFill>
                  <a:schemeClr val="bg2"/>
                </a:solidFill>
              </a:rPr>
              <a:t> </a:t>
            </a:r>
            <a:endParaRPr lang="zh-CN" altLang="en-US" sz="2400">
              <a:solidFill>
                <a:schemeClr val="bg2"/>
              </a:solidFill>
            </a:endParaRPr>
          </a:p>
        </p:txBody>
      </p:sp>
      <p:sp>
        <p:nvSpPr>
          <p:cNvPr id="167951" name="Rectangle 15"/>
          <p:cNvSpPr>
            <a:spLocks noChangeArrowheads="1"/>
          </p:cNvSpPr>
          <p:nvPr/>
        </p:nvSpPr>
        <p:spPr bwMode="auto">
          <a:xfrm>
            <a:off x="6340475" y="1893888"/>
            <a:ext cx="6059488" cy="3378200"/>
          </a:xfrm>
          <a:prstGeom prst="rect">
            <a:avLst/>
          </a:prstGeom>
          <a:noFill/>
          <a:ln w="9525">
            <a:noFill/>
            <a:miter lim="800000"/>
          </a:ln>
          <a:effectLst/>
        </p:spPr>
        <p:txBody>
          <a:bodyPr wrap="none" anchor="ctr">
            <a:spAutoFit/>
          </a:bodyPr>
          <a:lstStyle/>
          <a:p>
            <a:r>
              <a:rPr lang="zh-CN" altLang="en-US" sz="2400">
                <a:solidFill>
                  <a:schemeClr val="bg2"/>
                </a:solidFill>
              </a:rPr>
              <a:t>① 增加鱼、禽、蛋、瘦肉及海产品的摄入。</a:t>
            </a:r>
            <a:endParaRPr lang="zh-CN" altLang="en-US" sz="2400">
              <a:solidFill>
                <a:schemeClr val="bg2"/>
              </a:solidFill>
            </a:endParaRPr>
          </a:p>
          <a:p>
            <a:endParaRPr lang="zh-CN" altLang="en-US" sz="2400">
              <a:solidFill>
                <a:schemeClr val="bg2"/>
              </a:solidFill>
            </a:endParaRPr>
          </a:p>
          <a:p>
            <a:r>
              <a:rPr lang="zh-CN" altLang="en-US" sz="2400">
                <a:solidFill>
                  <a:schemeClr val="bg2"/>
                </a:solidFill>
              </a:rPr>
              <a:t> ② 多喝乳制品，多喝汤水。</a:t>
            </a:r>
            <a:endParaRPr lang="zh-CN" altLang="en-US" sz="2400">
              <a:solidFill>
                <a:schemeClr val="bg2"/>
              </a:solidFill>
            </a:endParaRPr>
          </a:p>
          <a:p>
            <a:r>
              <a:rPr lang="zh-CN" altLang="en-US" sz="2400">
                <a:solidFill>
                  <a:schemeClr val="bg2"/>
                </a:solidFill>
              </a:rPr>
              <a:t> </a:t>
            </a:r>
            <a:endParaRPr lang="zh-CN" altLang="en-US" sz="2400">
              <a:solidFill>
                <a:schemeClr val="bg2"/>
              </a:solidFill>
            </a:endParaRPr>
          </a:p>
          <a:p>
            <a:r>
              <a:rPr lang="zh-CN" altLang="en-US" sz="2400">
                <a:solidFill>
                  <a:schemeClr val="bg2"/>
                </a:solidFill>
              </a:rPr>
              <a:t>③ 食物多样化，但不过量。</a:t>
            </a:r>
            <a:endParaRPr lang="zh-CN" altLang="en-US" sz="2400">
              <a:solidFill>
                <a:schemeClr val="bg2"/>
              </a:solidFill>
            </a:endParaRPr>
          </a:p>
          <a:p>
            <a:endParaRPr lang="zh-CN" altLang="en-US" sz="2400">
              <a:solidFill>
                <a:schemeClr val="bg2"/>
              </a:solidFill>
            </a:endParaRPr>
          </a:p>
          <a:p>
            <a:r>
              <a:rPr lang="zh-CN" altLang="en-US" sz="2400">
                <a:solidFill>
                  <a:schemeClr val="bg2"/>
                </a:solidFill>
              </a:rPr>
              <a:t> ④ 忌烟酒，不喝浓茶、咖啡。 </a:t>
            </a:r>
            <a:endParaRPr lang="zh-CN" altLang="en-US" sz="2400">
              <a:solidFill>
                <a:schemeClr val="bg2"/>
              </a:solidFill>
            </a:endParaRPr>
          </a:p>
          <a:p>
            <a:endParaRPr lang="zh-CN" altLang="en-US" sz="2400">
              <a:solidFill>
                <a:schemeClr val="bg2"/>
              </a:solidFill>
            </a:endParaRPr>
          </a:p>
          <a:p>
            <a:r>
              <a:rPr lang="zh-CN" altLang="en-US" sz="2400">
                <a:solidFill>
                  <a:schemeClr val="bg2"/>
                </a:solidFill>
              </a:rPr>
              <a:t>⑤ 科学活动与锻炼，保持健康体重。</a:t>
            </a:r>
            <a:r>
              <a:rPr lang="zh-CN" altLang="en-US"/>
              <a:t> </a:t>
            </a:r>
            <a:endParaRPr lang="zh-CN" altLang="en-US"/>
          </a:p>
        </p:txBody>
      </p:sp>
    </p:spTree>
  </p:cSld>
  <p:clrMapOvr>
    <a:masterClrMapping/>
  </p:clrMapOvr>
  <p:transition spd="slow" advClick="0" advTm="3000">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6"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69990"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9991" name="组合 66"/>
          <p:cNvGrpSpPr/>
          <p:nvPr/>
        </p:nvGrpSpPr>
        <p:grpSpPr bwMode="auto">
          <a:xfrm>
            <a:off x="0" y="0"/>
            <a:ext cx="11234738" cy="1220788"/>
            <a:chOff x="0" y="-8"/>
            <a:chExt cx="8040216" cy="980733"/>
          </a:xfrm>
        </p:grpSpPr>
        <p:sp>
          <p:nvSpPr>
            <p:cNvPr id="169992"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9993"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2  </a:t>
              </a:r>
              <a:r>
                <a:rPr lang="zh-CN" altLang="en-US" sz="3200" b="1">
                  <a:latin typeface="宋体" panose="02010600030101010101" pitchFamily="2" charset="-122"/>
                  <a:cs typeface="华文琥珀"/>
                </a:rPr>
                <a:t>婴儿喂养</a:t>
              </a:r>
              <a:endParaRPr lang="zh-CN" altLang="en-US" sz="3200" b="1">
                <a:latin typeface="宋体" panose="02010600030101010101" pitchFamily="2" charset="-122"/>
                <a:cs typeface="华文琥珀"/>
              </a:endParaRPr>
            </a:p>
          </p:txBody>
        </p:sp>
      </p:grpSp>
      <p:sp>
        <p:nvSpPr>
          <p:cNvPr id="169994" name="Rectangle 10"/>
          <p:cNvSpPr>
            <a:spLocks noChangeArrowheads="1"/>
          </p:cNvSpPr>
          <p:nvPr/>
        </p:nvSpPr>
        <p:spPr bwMode="auto">
          <a:xfrm>
            <a:off x="184150" y="1287463"/>
            <a:ext cx="3638550" cy="457200"/>
          </a:xfrm>
          <a:prstGeom prst="rect">
            <a:avLst/>
          </a:prstGeom>
          <a:noFill/>
          <a:ln w="9525">
            <a:noFill/>
            <a:miter lim="800000"/>
          </a:ln>
          <a:effectLst/>
        </p:spPr>
        <p:txBody>
          <a:bodyPr wrap="none" anchor="ctr">
            <a:spAutoFit/>
          </a:bodyPr>
          <a:lstStyle/>
          <a:p>
            <a:r>
              <a:rPr lang="zh-CN" altLang="en-US" sz="2400" b="1">
                <a:solidFill>
                  <a:schemeClr val="bg2"/>
                </a:solidFill>
              </a:rPr>
              <a:t>三、人工喂养与混合喂养</a:t>
            </a:r>
            <a:r>
              <a:rPr lang="zh-CN" altLang="en-US" sz="2400">
                <a:solidFill>
                  <a:schemeClr val="bg2"/>
                </a:solidFill>
              </a:rPr>
              <a:t> </a:t>
            </a:r>
            <a:endParaRPr lang="zh-CN" altLang="en-US" sz="2400">
              <a:solidFill>
                <a:schemeClr val="bg2"/>
              </a:solidFill>
            </a:endParaRPr>
          </a:p>
        </p:txBody>
      </p:sp>
      <p:sp>
        <p:nvSpPr>
          <p:cNvPr id="169995" name="Rectangle 11"/>
          <p:cNvSpPr>
            <a:spLocks noChangeArrowheads="1"/>
          </p:cNvSpPr>
          <p:nvPr/>
        </p:nvSpPr>
        <p:spPr bwMode="auto">
          <a:xfrm>
            <a:off x="0" y="1784350"/>
            <a:ext cx="11857038" cy="1187450"/>
          </a:xfrm>
          <a:prstGeom prst="rect">
            <a:avLst/>
          </a:prstGeom>
          <a:noFill/>
          <a:ln w="9525">
            <a:noFill/>
            <a:miter lim="800000"/>
          </a:ln>
          <a:effectLst/>
        </p:spPr>
        <p:txBody>
          <a:bodyPr anchor="ctr">
            <a:spAutoFit/>
          </a:bodyPr>
          <a:lstStyle/>
          <a:p>
            <a:r>
              <a:rPr lang="zh-CN" altLang="en-US" sz="2400">
                <a:solidFill>
                  <a:schemeClr val="bg2"/>
                </a:solidFill>
              </a:rPr>
              <a:t>        </a:t>
            </a:r>
            <a:r>
              <a:rPr lang="zh-CN" altLang="en-US" sz="2400">
                <a:solidFill>
                  <a:srgbClr val="EF401D"/>
                </a:solidFill>
              </a:rPr>
              <a:t>若乳汁分泌不足或母亲患有传染性疾病等原因</a:t>
            </a:r>
            <a:r>
              <a:rPr lang="zh-CN" altLang="en-US" sz="2400">
                <a:solidFill>
                  <a:schemeClr val="bg2"/>
                </a:solidFill>
              </a:rPr>
              <a:t>，不能用纯母乳喂养婴儿时，首选适合婴 儿月龄的配方奶粉喂养，其次选择牛乳、羊乳、马乳等动物乳及其制品、豆制品代乳粉以及 其他食品等。喂养方式包括</a:t>
            </a:r>
            <a:r>
              <a:rPr lang="zh-CN" altLang="en-US" sz="2400">
                <a:solidFill>
                  <a:srgbClr val="EF401D"/>
                </a:solidFill>
              </a:rPr>
              <a:t>人工喂养</a:t>
            </a:r>
            <a:r>
              <a:rPr lang="zh-CN" altLang="en-US" sz="2400">
                <a:solidFill>
                  <a:schemeClr val="bg2"/>
                </a:solidFill>
              </a:rPr>
              <a:t>和</a:t>
            </a:r>
            <a:r>
              <a:rPr lang="zh-CN" altLang="en-US" sz="2400">
                <a:solidFill>
                  <a:srgbClr val="EF401D"/>
                </a:solidFill>
              </a:rPr>
              <a:t>混合喂养</a:t>
            </a:r>
            <a:r>
              <a:rPr lang="zh-CN" altLang="en-US" sz="2400">
                <a:solidFill>
                  <a:schemeClr val="bg2"/>
                </a:solidFill>
              </a:rPr>
              <a:t>两种。 </a:t>
            </a:r>
            <a:endParaRPr lang="zh-CN" altLang="en-US" sz="2400">
              <a:solidFill>
                <a:schemeClr val="bg2"/>
              </a:solidFill>
            </a:endParaRPr>
          </a:p>
        </p:txBody>
      </p:sp>
      <p:sp>
        <p:nvSpPr>
          <p:cNvPr id="169996" name="Rectangle 12"/>
          <p:cNvSpPr>
            <a:spLocks noChangeArrowheads="1"/>
          </p:cNvSpPr>
          <p:nvPr/>
        </p:nvSpPr>
        <p:spPr bwMode="auto">
          <a:xfrm>
            <a:off x="233363" y="2987675"/>
            <a:ext cx="5497512" cy="3870325"/>
          </a:xfrm>
          <a:prstGeom prst="rect">
            <a:avLst/>
          </a:prstGeom>
          <a:noFill/>
          <a:ln w="9525">
            <a:noFill/>
            <a:miter lim="800000"/>
          </a:ln>
          <a:effectLst/>
        </p:spPr>
        <p:txBody>
          <a:bodyPr anchor="ctr">
            <a:spAutoFit/>
          </a:bodyPr>
          <a:lstStyle/>
          <a:p>
            <a:r>
              <a:rPr lang="en-US" altLang="zh-CN" sz="2400">
                <a:solidFill>
                  <a:srgbClr val="EF401D"/>
                </a:solidFill>
              </a:rPr>
              <a:t>1. </a:t>
            </a:r>
            <a:r>
              <a:rPr lang="zh-CN" altLang="en-US" sz="2400">
                <a:solidFill>
                  <a:srgbClr val="EF401D"/>
                </a:solidFill>
              </a:rPr>
              <a:t>人工喂养</a:t>
            </a:r>
            <a:r>
              <a:rPr lang="zh-CN" altLang="en-US"/>
              <a:t> </a:t>
            </a:r>
            <a:endParaRPr lang="zh-CN" altLang="en-US" sz="2400">
              <a:solidFill>
                <a:schemeClr val="bg2"/>
              </a:solidFill>
            </a:endParaRPr>
          </a:p>
          <a:p>
            <a:r>
              <a:rPr lang="zh-CN" altLang="en-US" sz="2000">
                <a:solidFill>
                  <a:srgbClr val="EF401D"/>
                </a:solidFill>
              </a:rPr>
              <a:t>     </a:t>
            </a:r>
            <a:r>
              <a:rPr lang="zh-CN" altLang="en-US" sz="2000">
                <a:solidFill>
                  <a:schemeClr val="bg2"/>
                </a:solidFill>
              </a:rPr>
              <a:t>① 首选乳品或乳制品为主食，量和浓度应根据婴儿年龄 体重计算，并随时调整。</a:t>
            </a:r>
            <a:endParaRPr lang="zh-CN" altLang="en-US" sz="2000">
              <a:solidFill>
                <a:schemeClr val="bg2"/>
              </a:solidFill>
            </a:endParaRPr>
          </a:p>
          <a:p>
            <a:r>
              <a:rPr lang="zh-CN" altLang="en-US" sz="2000">
                <a:solidFill>
                  <a:schemeClr val="bg2"/>
                </a:solidFill>
              </a:rPr>
              <a:t>    ② 哺乳次数和间隔同母乳喂养。</a:t>
            </a:r>
            <a:endParaRPr lang="zh-CN" altLang="en-US" sz="2000">
              <a:solidFill>
                <a:schemeClr val="bg2"/>
              </a:solidFill>
            </a:endParaRPr>
          </a:p>
          <a:p>
            <a:r>
              <a:rPr lang="zh-CN" altLang="en-US" sz="2000">
                <a:solidFill>
                  <a:schemeClr val="bg2"/>
                </a:solidFill>
              </a:rPr>
              <a:t>    ③ 奶瓶以直式为宜，乳头孔的大小以盛水倒置可连续滴出水滴为宜。</a:t>
            </a:r>
            <a:endParaRPr lang="zh-CN" altLang="en-US" sz="2000">
              <a:solidFill>
                <a:schemeClr val="bg2"/>
              </a:solidFill>
            </a:endParaRPr>
          </a:p>
          <a:p>
            <a:r>
              <a:rPr lang="zh-CN" altLang="en-US" sz="2000">
                <a:solidFill>
                  <a:schemeClr val="bg2"/>
                </a:solidFill>
              </a:rPr>
              <a:t>    ④ 乳汁温度要适宜，将奶滴于成人手腕内侧，感觉不凉不烫即可。</a:t>
            </a:r>
            <a:endParaRPr lang="zh-CN" altLang="en-US" sz="2000">
              <a:solidFill>
                <a:schemeClr val="bg2"/>
              </a:solidFill>
            </a:endParaRPr>
          </a:p>
          <a:p>
            <a:r>
              <a:rPr lang="zh-CN" altLang="en-US" sz="2000">
                <a:solidFill>
                  <a:schemeClr val="bg2"/>
                </a:solidFill>
              </a:rPr>
              <a:t>    ⑤ 喂奶时要让乳汁充满奶瓶的奶头，以免婴儿吸入空气。 </a:t>
            </a:r>
            <a:endParaRPr lang="zh-CN" altLang="en-US" sz="2000">
              <a:solidFill>
                <a:schemeClr val="bg2"/>
              </a:solidFill>
            </a:endParaRPr>
          </a:p>
          <a:p>
            <a:r>
              <a:rPr lang="zh-CN" altLang="en-US" sz="2000">
                <a:solidFill>
                  <a:schemeClr val="bg2"/>
                </a:solidFill>
              </a:rPr>
              <a:t>    ⑥ 奶瓶每次用后须煮沸消毒，奶头可待水沸后再放入煮 </a:t>
            </a:r>
            <a:r>
              <a:rPr lang="en-US" altLang="zh-CN" sz="2000">
                <a:solidFill>
                  <a:schemeClr val="bg2"/>
                </a:solidFill>
              </a:rPr>
              <a:t>5 </a:t>
            </a:r>
            <a:r>
              <a:rPr lang="zh-CN" altLang="en-US" sz="2000">
                <a:solidFill>
                  <a:schemeClr val="bg2"/>
                </a:solidFill>
              </a:rPr>
              <a:t>分钟进行消毒</a:t>
            </a:r>
            <a:r>
              <a:rPr lang="zh-CN" altLang="en-US" sz="2400">
                <a:solidFill>
                  <a:schemeClr val="bg2"/>
                </a:solidFill>
              </a:rPr>
              <a:t>。 </a:t>
            </a:r>
            <a:endParaRPr lang="zh-CN" altLang="en-US" sz="2400">
              <a:solidFill>
                <a:schemeClr val="bg2"/>
              </a:solidFill>
            </a:endParaRPr>
          </a:p>
        </p:txBody>
      </p:sp>
      <p:sp>
        <p:nvSpPr>
          <p:cNvPr id="169997" name="Rectangle 13"/>
          <p:cNvSpPr>
            <a:spLocks noChangeArrowheads="1"/>
          </p:cNvSpPr>
          <p:nvPr/>
        </p:nvSpPr>
        <p:spPr bwMode="auto">
          <a:xfrm>
            <a:off x="5851525" y="3014663"/>
            <a:ext cx="5497513" cy="3505200"/>
          </a:xfrm>
          <a:prstGeom prst="rect">
            <a:avLst/>
          </a:prstGeom>
          <a:noFill/>
          <a:ln w="9525">
            <a:noFill/>
            <a:miter lim="800000"/>
          </a:ln>
          <a:effectLst/>
        </p:spPr>
        <p:txBody>
          <a:bodyPr anchor="ctr">
            <a:spAutoFit/>
          </a:bodyPr>
          <a:lstStyle/>
          <a:p>
            <a:r>
              <a:rPr lang="en-US" altLang="zh-CN" sz="2400">
                <a:solidFill>
                  <a:srgbClr val="EF401D"/>
                </a:solidFill>
              </a:rPr>
              <a:t>2. </a:t>
            </a:r>
            <a:r>
              <a:rPr lang="zh-CN" altLang="en-US" sz="2400">
                <a:solidFill>
                  <a:srgbClr val="EF401D"/>
                </a:solidFill>
              </a:rPr>
              <a:t>混合喂养</a:t>
            </a:r>
            <a:r>
              <a:rPr lang="zh-CN" altLang="en-US"/>
              <a:t> </a:t>
            </a:r>
            <a:endParaRPr lang="zh-CN" altLang="en-US" sz="2400">
              <a:solidFill>
                <a:schemeClr val="bg2"/>
              </a:solidFill>
            </a:endParaRPr>
          </a:p>
          <a:p>
            <a:r>
              <a:rPr lang="zh-CN" altLang="en-US" sz="2000">
                <a:solidFill>
                  <a:schemeClr val="bg2"/>
                </a:solidFill>
              </a:rPr>
              <a:t>        由于母乳不足或不能按时母乳喂养，在坚持用母乳喂养的同时，用母乳代用品喂养以补 充母乳不足的喂养方式称为混合喂养。</a:t>
            </a:r>
            <a:endParaRPr lang="zh-CN" altLang="en-US" sz="2000">
              <a:solidFill>
                <a:schemeClr val="bg2"/>
              </a:solidFill>
            </a:endParaRPr>
          </a:p>
          <a:p>
            <a:r>
              <a:rPr lang="zh-CN" altLang="en-US" sz="2000">
                <a:solidFill>
                  <a:schemeClr val="bg2"/>
                </a:solidFill>
              </a:rPr>
              <a:t>         </a:t>
            </a:r>
            <a:r>
              <a:rPr lang="en-US" altLang="zh-CN" sz="2000">
                <a:solidFill>
                  <a:schemeClr val="bg2"/>
                </a:solidFill>
              </a:rPr>
              <a:t>6 </a:t>
            </a:r>
            <a:r>
              <a:rPr lang="zh-CN" altLang="en-US" sz="2000">
                <a:solidFill>
                  <a:schemeClr val="bg2"/>
                </a:solidFill>
              </a:rPr>
              <a:t>个月以内的婴儿不得已必须混合</a:t>
            </a:r>
            <a:endParaRPr lang="zh-CN" altLang="en-US" sz="2000">
              <a:solidFill>
                <a:schemeClr val="bg2"/>
              </a:solidFill>
            </a:endParaRPr>
          </a:p>
          <a:p>
            <a:r>
              <a:rPr lang="zh-CN" altLang="en-US" sz="2000">
                <a:solidFill>
                  <a:schemeClr val="bg2"/>
                </a:solidFill>
              </a:rPr>
              <a:t>喂养时，建议先喂母乳，母乳不足时</a:t>
            </a:r>
            <a:endParaRPr lang="zh-CN" altLang="en-US" sz="2000">
              <a:solidFill>
                <a:schemeClr val="bg2"/>
              </a:solidFill>
            </a:endParaRPr>
          </a:p>
          <a:p>
            <a:r>
              <a:rPr lang="zh-CN" altLang="en-US" sz="2000">
                <a:solidFill>
                  <a:schemeClr val="bg2"/>
                </a:solidFill>
              </a:rPr>
              <a:t>再用婴儿配方奶粉等 补充；</a:t>
            </a:r>
            <a:r>
              <a:rPr lang="en-US" altLang="zh-CN" sz="2000">
                <a:solidFill>
                  <a:schemeClr val="bg2"/>
                </a:solidFill>
              </a:rPr>
              <a:t>6</a:t>
            </a:r>
            <a:r>
              <a:rPr lang="zh-CN" altLang="en-US" sz="2000">
                <a:solidFill>
                  <a:schemeClr val="bg2"/>
                </a:solidFill>
              </a:rPr>
              <a:t>个月</a:t>
            </a:r>
            <a:endParaRPr lang="zh-CN" altLang="en-US" sz="2000">
              <a:solidFill>
                <a:schemeClr val="bg2"/>
              </a:solidFill>
            </a:endParaRPr>
          </a:p>
          <a:p>
            <a:r>
              <a:rPr lang="zh-CN" altLang="en-US" sz="2000">
                <a:solidFill>
                  <a:schemeClr val="bg2"/>
                </a:solidFill>
              </a:rPr>
              <a:t>以后的婴儿可添加较多的辅食，母</a:t>
            </a:r>
            <a:endParaRPr lang="zh-CN" altLang="en-US" sz="2000">
              <a:solidFill>
                <a:schemeClr val="bg2"/>
              </a:solidFill>
            </a:endParaRPr>
          </a:p>
          <a:p>
            <a:r>
              <a:rPr lang="zh-CN" altLang="en-US" sz="2000">
                <a:solidFill>
                  <a:schemeClr val="bg2"/>
                </a:solidFill>
              </a:rPr>
              <a:t>乳量不足时刻逐渐由混合喂养过渡</a:t>
            </a:r>
            <a:endParaRPr lang="zh-CN" altLang="en-US" sz="2000">
              <a:solidFill>
                <a:schemeClr val="bg2"/>
              </a:solidFill>
            </a:endParaRPr>
          </a:p>
          <a:p>
            <a:r>
              <a:rPr lang="zh-CN" altLang="en-US" sz="2000">
                <a:solidFill>
                  <a:schemeClr val="bg2"/>
                </a:solidFill>
              </a:rPr>
              <a:t>到人工</a:t>
            </a:r>
            <a:endParaRPr lang="zh-CN" altLang="en-US" sz="2000">
              <a:solidFill>
                <a:schemeClr val="bg2"/>
              </a:solidFill>
            </a:endParaRPr>
          </a:p>
          <a:p>
            <a:r>
              <a:rPr lang="zh-CN" altLang="en-US" sz="2000">
                <a:solidFill>
                  <a:schemeClr val="bg2"/>
                </a:solidFill>
              </a:rPr>
              <a:t>喂养。 </a:t>
            </a:r>
            <a:endParaRPr lang="zh-CN" altLang="en-US" sz="2000">
              <a:solidFill>
                <a:schemeClr val="bg2"/>
              </a:solidFill>
            </a:endParaRPr>
          </a:p>
        </p:txBody>
      </p:sp>
    </p:spTree>
  </p:cSld>
  <p:clrMapOvr>
    <a:masterClrMapping/>
  </p:clrMapOvr>
  <p:transition spd="slow" advClick="0" advTm="3000">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034"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72038"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72039" name="组合 66"/>
          <p:cNvGrpSpPr/>
          <p:nvPr/>
        </p:nvGrpSpPr>
        <p:grpSpPr bwMode="auto">
          <a:xfrm>
            <a:off x="0" y="0"/>
            <a:ext cx="11234738" cy="1220788"/>
            <a:chOff x="0" y="-8"/>
            <a:chExt cx="8040216" cy="980733"/>
          </a:xfrm>
        </p:grpSpPr>
        <p:sp>
          <p:nvSpPr>
            <p:cNvPr id="172040"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72041"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2  </a:t>
              </a:r>
              <a:r>
                <a:rPr lang="zh-CN" altLang="en-US" sz="3200" b="1">
                  <a:latin typeface="宋体" panose="02010600030101010101" pitchFamily="2" charset="-122"/>
                  <a:cs typeface="华文琥珀"/>
                </a:rPr>
                <a:t>婴儿喂养</a:t>
              </a:r>
              <a:endParaRPr lang="zh-CN" altLang="en-US" sz="3200" b="1">
                <a:latin typeface="宋体" panose="02010600030101010101" pitchFamily="2" charset="-122"/>
                <a:cs typeface="华文琥珀"/>
              </a:endParaRPr>
            </a:p>
          </p:txBody>
        </p:sp>
      </p:grpSp>
      <p:sp>
        <p:nvSpPr>
          <p:cNvPr id="172042" name="Rectangle 10"/>
          <p:cNvSpPr>
            <a:spLocks noChangeArrowheads="1"/>
          </p:cNvSpPr>
          <p:nvPr/>
        </p:nvSpPr>
        <p:spPr bwMode="auto">
          <a:xfrm>
            <a:off x="184150" y="1287463"/>
            <a:ext cx="2106613" cy="457200"/>
          </a:xfrm>
          <a:prstGeom prst="rect">
            <a:avLst/>
          </a:prstGeom>
          <a:noFill/>
          <a:ln w="9525">
            <a:noFill/>
            <a:miter lim="800000"/>
          </a:ln>
          <a:effectLst/>
        </p:spPr>
        <p:txBody>
          <a:bodyPr wrap="none" anchor="ctr">
            <a:spAutoFit/>
          </a:bodyPr>
          <a:lstStyle/>
          <a:p>
            <a:r>
              <a:rPr lang="zh-CN" altLang="en-US" sz="2400" b="1">
                <a:solidFill>
                  <a:schemeClr val="bg2"/>
                </a:solidFill>
              </a:rPr>
              <a:t>三、添加辅食</a:t>
            </a:r>
            <a:r>
              <a:rPr lang="zh-CN" altLang="en-US" sz="2400">
                <a:solidFill>
                  <a:schemeClr val="bg2"/>
                </a:solidFill>
              </a:rPr>
              <a:t> </a:t>
            </a:r>
            <a:endParaRPr lang="zh-CN" altLang="en-US" sz="2400">
              <a:solidFill>
                <a:schemeClr val="bg2"/>
              </a:solidFill>
            </a:endParaRPr>
          </a:p>
        </p:txBody>
      </p:sp>
      <p:sp>
        <p:nvSpPr>
          <p:cNvPr id="172043" name="Rectangle 11"/>
          <p:cNvSpPr>
            <a:spLocks noChangeArrowheads="1"/>
          </p:cNvSpPr>
          <p:nvPr/>
        </p:nvSpPr>
        <p:spPr bwMode="auto">
          <a:xfrm>
            <a:off x="1050925" y="1917700"/>
            <a:ext cx="3946525" cy="366713"/>
          </a:xfrm>
          <a:prstGeom prst="rect">
            <a:avLst/>
          </a:prstGeom>
          <a:noFill/>
          <a:ln w="9525">
            <a:noFill/>
            <a:miter lim="800000"/>
          </a:ln>
          <a:effectLst/>
        </p:spPr>
        <p:txBody>
          <a:bodyPr anchor="ctr">
            <a:spAutoFit/>
          </a:bodyPr>
          <a:lstStyle/>
          <a:p>
            <a:r>
              <a:rPr lang="zh-CN" altLang="en-US">
                <a:solidFill>
                  <a:schemeClr val="bg1"/>
                </a:solidFill>
                <a:effectLst>
                  <a:outerShdw blurRad="38100" dist="38100" dir="2700000" algn="tl">
                    <a:srgbClr val="FFFFFF"/>
                  </a:outerShdw>
                </a:effectLst>
              </a:rPr>
              <a:t>婴儿为什么要添加辅食？</a:t>
            </a:r>
            <a:endParaRPr lang="zh-CN" altLang="en-US">
              <a:solidFill>
                <a:schemeClr val="bg1"/>
              </a:solidFill>
              <a:effectLst>
                <a:outerShdw blurRad="38100" dist="38100" dir="2700000" algn="tl">
                  <a:srgbClr val="FFFFFF"/>
                </a:outerShdw>
              </a:effectLst>
            </a:endParaRPr>
          </a:p>
        </p:txBody>
      </p:sp>
      <p:sp>
        <p:nvSpPr>
          <p:cNvPr id="172046" name="Rectangle 3"/>
          <p:cNvSpPr>
            <a:spLocks noChangeArrowheads="1"/>
          </p:cNvSpPr>
          <p:nvPr/>
        </p:nvSpPr>
        <p:spPr bwMode="auto">
          <a:xfrm>
            <a:off x="1160463" y="2495550"/>
            <a:ext cx="4194175" cy="3776663"/>
          </a:xfrm>
          <a:prstGeom prst="rect">
            <a:avLst/>
          </a:prstGeom>
          <a:noFill/>
          <a:ln w="9525">
            <a:noFill/>
            <a:miter lim="800000"/>
          </a:ln>
        </p:spPr>
        <p:txBody>
          <a:bodyPr/>
          <a:lstStyle/>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补充母乳中的营养不足</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提高宝宝的消化机能</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锻炼咀嚼和吞咽能力</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建立良好的饮食习惯</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是智力开发的重要部分</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endParaRPr lang="zh-CN" altLang="en-US">
              <a:solidFill>
                <a:srgbClr val="0F496F"/>
              </a:solidFill>
              <a:latin typeface="Century Gothic"/>
              <a:ea typeface="幼圆"/>
            </a:endParaRPr>
          </a:p>
        </p:txBody>
      </p:sp>
      <p:graphicFrame>
        <p:nvGraphicFramePr>
          <p:cNvPr id="172047" name="Object 4"/>
          <p:cNvGraphicFramePr>
            <a:graphicFrameLocks noChangeAspect="1"/>
          </p:cNvGraphicFramePr>
          <p:nvPr/>
        </p:nvGraphicFramePr>
        <p:xfrm>
          <a:off x="0" y="2601913"/>
          <a:ext cx="1077913" cy="2319337"/>
        </p:xfrm>
        <a:graphic>
          <a:graphicData uri="http://schemas.openxmlformats.org/presentationml/2006/ole">
            <mc:AlternateContent xmlns:mc="http://schemas.openxmlformats.org/markup-compatibility/2006">
              <mc:Choice xmlns:v="urn:schemas-microsoft-com:vml" Requires="v">
                <p:oleObj spid="_x0000_s1025" name="剪辑" r:id="rId1" imgW="2476500" imgH="5321300" progId="MS_ClipArt_Gallery.2">
                  <p:embed/>
                </p:oleObj>
              </mc:Choice>
              <mc:Fallback>
                <p:oleObj name="剪辑" r:id="rId1" imgW="2476500" imgH="5321300" progId="MS_ClipArt_Gallery.2">
                  <p:embed/>
                  <p:pic>
                    <p:nvPicPr>
                      <p:cNvPr id="0" name="Object 4"/>
                      <p:cNvPicPr>
                        <a:picLocks noChangeAspect="1"/>
                      </p:cNvPicPr>
                      <p:nvPr/>
                    </p:nvPicPr>
                    <p:blipFill>
                      <a:blip r:embed="rId2"/>
                      <a:stretch>
                        <a:fillRect/>
                      </a:stretch>
                    </p:blipFill>
                    <p:spPr>
                      <a:xfrm>
                        <a:off x="0" y="2601913"/>
                        <a:ext cx="1077913" cy="2319337"/>
                      </a:xfrm>
                      <a:prstGeom prst="rect">
                        <a:avLst/>
                      </a:prstGeom>
                      <a:noFill/>
                      <a:ln w="9525">
                        <a:noFill/>
                      </a:ln>
                    </p:spPr>
                  </p:pic>
                </p:oleObj>
              </mc:Fallback>
            </mc:AlternateContent>
          </a:graphicData>
        </a:graphic>
      </p:graphicFrame>
      <p:sp>
        <p:nvSpPr>
          <p:cNvPr id="172048" name="Rectangle 16"/>
          <p:cNvSpPr>
            <a:spLocks noChangeArrowheads="1"/>
          </p:cNvSpPr>
          <p:nvPr/>
        </p:nvSpPr>
        <p:spPr bwMode="auto">
          <a:xfrm>
            <a:off x="5578475" y="1897063"/>
            <a:ext cx="4464050" cy="366712"/>
          </a:xfrm>
          <a:prstGeom prst="rect">
            <a:avLst/>
          </a:prstGeom>
          <a:noFill/>
          <a:ln w="9525">
            <a:noFill/>
            <a:miter lim="800000"/>
          </a:ln>
          <a:effectLst/>
        </p:spPr>
        <p:txBody>
          <a:bodyPr wrap="none">
            <a:spAutoFit/>
          </a:bodyPr>
          <a:lstStyle/>
          <a:p>
            <a:r>
              <a:rPr lang="zh-CN" altLang="en-US"/>
              <a:t> </a:t>
            </a:r>
            <a:r>
              <a:rPr lang="zh-CN" altLang="en-US">
                <a:solidFill>
                  <a:schemeClr val="bg1"/>
                </a:solidFill>
                <a:effectLst>
                  <a:outerShdw blurRad="38100" dist="38100" dir="2700000" algn="tl">
                    <a:srgbClr val="FFFFFF"/>
                  </a:outerShdw>
                </a:effectLst>
              </a:rPr>
              <a:t>为什么说</a:t>
            </a:r>
            <a:r>
              <a:rPr lang="en-US" altLang="zh-CN">
                <a:solidFill>
                  <a:schemeClr val="bg1"/>
                </a:solidFill>
                <a:effectLst>
                  <a:outerShdw blurRad="38100" dist="38100" dir="2700000" algn="tl">
                    <a:srgbClr val="FFFFFF"/>
                  </a:outerShdw>
                </a:effectLst>
              </a:rPr>
              <a:t>4-6</a:t>
            </a:r>
            <a:r>
              <a:rPr lang="zh-CN" altLang="en-US">
                <a:solidFill>
                  <a:schemeClr val="bg1"/>
                </a:solidFill>
                <a:effectLst>
                  <a:outerShdw blurRad="38100" dist="38100" dir="2700000" algn="tl">
                    <a:srgbClr val="FFFFFF"/>
                  </a:outerShdw>
                </a:effectLst>
              </a:rPr>
              <a:t>个月是辅食添加的关键时期？</a:t>
            </a:r>
            <a:endParaRPr lang="zh-CN" altLang="en-US">
              <a:solidFill>
                <a:schemeClr val="bg1"/>
              </a:solidFill>
              <a:effectLst>
                <a:outerShdw blurRad="38100" dist="38100" dir="2700000" algn="tl">
                  <a:srgbClr val="FFFFFF"/>
                </a:outerShdw>
              </a:effectLst>
            </a:endParaRPr>
          </a:p>
        </p:txBody>
      </p:sp>
      <p:sp>
        <p:nvSpPr>
          <p:cNvPr id="172049" name="Rectangle 2"/>
          <p:cNvSpPr>
            <a:spLocks noChangeArrowheads="1"/>
          </p:cNvSpPr>
          <p:nvPr/>
        </p:nvSpPr>
        <p:spPr bwMode="auto">
          <a:xfrm>
            <a:off x="5283200" y="2563813"/>
            <a:ext cx="5181600" cy="4114800"/>
          </a:xfrm>
          <a:prstGeom prst="rect">
            <a:avLst/>
          </a:prstGeom>
          <a:noFill/>
          <a:ln w="9525">
            <a:noFill/>
            <a:miter lim="800000"/>
          </a:ln>
        </p:spPr>
        <p:txBody>
          <a:bodyPr/>
          <a:lstStyle/>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味觉敏感期：</a:t>
            </a:r>
            <a:r>
              <a:rPr lang="en-US" altLang="zh-CN">
                <a:solidFill>
                  <a:srgbClr val="0F496F"/>
                </a:solidFill>
                <a:latin typeface="Century Gothic"/>
                <a:ea typeface="幼圆"/>
              </a:rPr>
              <a:t>4~6</a:t>
            </a:r>
            <a:r>
              <a:rPr lang="zh-CN" altLang="en-US">
                <a:solidFill>
                  <a:srgbClr val="0F496F"/>
                </a:solidFill>
                <a:latin typeface="Century Gothic"/>
                <a:ea typeface="幼圆"/>
              </a:rPr>
              <a:t>个月</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嗅觉敏感期：</a:t>
            </a:r>
            <a:r>
              <a:rPr lang="en-US" altLang="zh-CN">
                <a:solidFill>
                  <a:srgbClr val="0F496F"/>
                </a:solidFill>
                <a:latin typeface="Century Gothic"/>
                <a:ea typeface="幼圆"/>
              </a:rPr>
              <a:t>6~12</a:t>
            </a:r>
            <a:r>
              <a:rPr lang="zh-CN" altLang="en-US">
                <a:solidFill>
                  <a:srgbClr val="0F496F"/>
                </a:solidFill>
                <a:latin typeface="Century Gothic"/>
                <a:ea typeface="幼圆"/>
              </a:rPr>
              <a:t>个月</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学认知的关键时期</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适应消化功能的生理发育进程</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咀嚼功能建立敏感期</a:t>
            </a:r>
            <a:endParaRPr lang="zh-CN" altLang="en-US">
              <a:solidFill>
                <a:srgbClr val="0F496F"/>
              </a:solidFill>
              <a:latin typeface="Century Gothic"/>
              <a:ea typeface="幼圆"/>
            </a:endParaRPr>
          </a:p>
        </p:txBody>
      </p:sp>
      <p:pic>
        <p:nvPicPr>
          <p:cNvPr id="172050" name="Picture 4" descr="4"/>
          <p:cNvPicPr>
            <a:picLocks noChangeAspect="1" noChangeArrowheads="1"/>
          </p:cNvPicPr>
          <p:nvPr/>
        </p:nvPicPr>
        <p:blipFill>
          <a:blip r:embed="rId3">
            <a:lum bright="2000" contrast="16000"/>
          </a:blip>
          <a:srcRect/>
          <a:stretch>
            <a:fillRect/>
          </a:stretch>
        </p:blipFill>
        <p:spPr bwMode="auto">
          <a:xfrm>
            <a:off x="8934450" y="3730625"/>
            <a:ext cx="2971800" cy="2909888"/>
          </a:xfrm>
          <a:prstGeom prst="rect">
            <a:avLst/>
          </a:prstGeom>
          <a:noFill/>
          <a:ln w="9525">
            <a:noFill/>
            <a:miter lim="800000"/>
            <a:headEnd/>
            <a:tailEnd/>
          </a:ln>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2046">
                                            <p:txEl>
                                              <p:pRg st="0" end="0"/>
                                            </p:txEl>
                                          </p:spTgt>
                                        </p:tgtEl>
                                        <p:attrNameLst>
                                          <p:attrName>style.visibility</p:attrName>
                                        </p:attrNameLst>
                                      </p:cBhvr>
                                      <p:to>
                                        <p:strVal val="visible"/>
                                      </p:to>
                                    </p:set>
                                    <p:animEffect transition="in" filter="box(out)">
                                      <p:cBhvr>
                                        <p:cTn id="7" dur="500"/>
                                        <p:tgtEl>
                                          <p:spTgt spid="17204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2046">
                                            <p:txEl>
                                              <p:pRg st="1" end="1"/>
                                            </p:txEl>
                                          </p:spTgt>
                                        </p:tgtEl>
                                        <p:attrNameLst>
                                          <p:attrName>style.visibility</p:attrName>
                                        </p:attrNameLst>
                                      </p:cBhvr>
                                      <p:to>
                                        <p:strVal val="visible"/>
                                      </p:to>
                                    </p:set>
                                    <p:animEffect transition="in" filter="box(out)">
                                      <p:cBhvr>
                                        <p:cTn id="12" dur="500"/>
                                        <p:tgtEl>
                                          <p:spTgt spid="17204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2046">
                                            <p:txEl>
                                              <p:pRg st="2" end="2"/>
                                            </p:txEl>
                                          </p:spTgt>
                                        </p:tgtEl>
                                        <p:attrNameLst>
                                          <p:attrName>style.visibility</p:attrName>
                                        </p:attrNameLst>
                                      </p:cBhvr>
                                      <p:to>
                                        <p:strVal val="visible"/>
                                      </p:to>
                                    </p:set>
                                    <p:animEffect transition="in" filter="box(out)">
                                      <p:cBhvr>
                                        <p:cTn id="17" dur="500"/>
                                        <p:tgtEl>
                                          <p:spTgt spid="17204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2046">
                                            <p:txEl>
                                              <p:pRg st="3" end="3"/>
                                            </p:txEl>
                                          </p:spTgt>
                                        </p:tgtEl>
                                        <p:attrNameLst>
                                          <p:attrName>style.visibility</p:attrName>
                                        </p:attrNameLst>
                                      </p:cBhvr>
                                      <p:to>
                                        <p:strVal val="visible"/>
                                      </p:to>
                                    </p:set>
                                    <p:animEffect transition="in" filter="box(out)">
                                      <p:cBhvr>
                                        <p:cTn id="22" dur="500"/>
                                        <p:tgtEl>
                                          <p:spTgt spid="172046">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72046">
                                            <p:txEl>
                                              <p:pRg st="4" end="4"/>
                                            </p:txEl>
                                          </p:spTgt>
                                        </p:tgtEl>
                                        <p:attrNameLst>
                                          <p:attrName>style.visibility</p:attrName>
                                        </p:attrNameLst>
                                      </p:cBhvr>
                                      <p:to>
                                        <p:strVal val="visible"/>
                                      </p:to>
                                    </p:set>
                                    <p:animEffect transition="in" filter="box(out)">
                                      <p:cBhvr>
                                        <p:cTn id="27" dur="500"/>
                                        <p:tgtEl>
                                          <p:spTgt spid="172046">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72049">
                                            <p:txEl>
                                              <p:pRg st="0" end="0"/>
                                            </p:txEl>
                                          </p:spTgt>
                                        </p:tgtEl>
                                        <p:attrNameLst>
                                          <p:attrName>style.visibility</p:attrName>
                                        </p:attrNameLst>
                                      </p:cBhvr>
                                      <p:to>
                                        <p:strVal val="visible"/>
                                      </p:to>
                                    </p:set>
                                    <p:anim calcmode="lin" valueType="num">
                                      <p:cBhvr additive="base">
                                        <p:cTn id="32" dur="500" fill="hold"/>
                                        <p:tgtEl>
                                          <p:spTgt spid="172049">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720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CARBRAKE.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72049">
                                            <p:txEl>
                                              <p:pRg st="1" end="1"/>
                                            </p:txEl>
                                          </p:spTgt>
                                        </p:tgtEl>
                                        <p:attrNameLst>
                                          <p:attrName>style.visibility</p:attrName>
                                        </p:attrNameLst>
                                      </p:cBhvr>
                                      <p:to>
                                        <p:strVal val="visible"/>
                                      </p:to>
                                    </p:set>
                                    <p:anim calcmode="lin" valueType="num">
                                      <p:cBhvr additive="base">
                                        <p:cTn id="38" dur="500" fill="hold"/>
                                        <p:tgtEl>
                                          <p:spTgt spid="172049">
                                            <p:txEl>
                                              <p:pRg st="1" end="1"/>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204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CARBRAKE.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72049">
                                            <p:txEl>
                                              <p:pRg st="2" end="2"/>
                                            </p:txEl>
                                          </p:spTgt>
                                        </p:tgtEl>
                                        <p:attrNameLst>
                                          <p:attrName>style.visibility</p:attrName>
                                        </p:attrNameLst>
                                      </p:cBhvr>
                                      <p:to>
                                        <p:strVal val="visible"/>
                                      </p:to>
                                    </p:set>
                                    <p:anim calcmode="lin" valueType="num">
                                      <p:cBhvr additive="base">
                                        <p:cTn id="44" dur="500" fill="hold"/>
                                        <p:tgtEl>
                                          <p:spTgt spid="172049">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7204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CARBRAKE.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72049">
                                            <p:txEl>
                                              <p:pRg st="3" end="3"/>
                                            </p:txEl>
                                          </p:spTgt>
                                        </p:tgtEl>
                                        <p:attrNameLst>
                                          <p:attrName>style.visibility</p:attrName>
                                        </p:attrNameLst>
                                      </p:cBhvr>
                                      <p:to>
                                        <p:strVal val="visible"/>
                                      </p:to>
                                    </p:set>
                                    <p:anim calcmode="lin" valueType="num">
                                      <p:cBhvr additive="base">
                                        <p:cTn id="50" dur="500" fill="hold"/>
                                        <p:tgtEl>
                                          <p:spTgt spid="172049">
                                            <p:txEl>
                                              <p:pRg st="3" end="3"/>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7204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CARBRAKE.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72049">
                                            <p:txEl>
                                              <p:pRg st="4" end="4"/>
                                            </p:txEl>
                                          </p:spTgt>
                                        </p:tgtEl>
                                        <p:attrNameLst>
                                          <p:attrName>style.visibility</p:attrName>
                                        </p:attrNameLst>
                                      </p:cBhvr>
                                      <p:to>
                                        <p:strVal val="visible"/>
                                      </p:to>
                                    </p:set>
                                    <p:anim calcmode="lin" valueType="num">
                                      <p:cBhvr additive="base">
                                        <p:cTn id="56" dur="500" fill="hold"/>
                                        <p:tgtEl>
                                          <p:spTgt spid="172049">
                                            <p:txEl>
                                              <p:pRg st="4" end="4"/>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7204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6" grpId="0" autoUpdateAnimBg="0" build="p"/>
      <p:bldP spid="172049" grpId="0" autoUpdateAnimBg="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2"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74086"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74087" name="组合 66"/>
          <p:cNvGrpSpPr/>
          <p:nvPr/>
        </p:nvGrpSpPr>
        <p:grpSpPr bwMode="auto">
          <a:xfrm>
            <a:off x="0" y="0"/>
            <a:ext cx="11234738" cy="1220788"/>
            <a:chOff x="0" y="-8"/>
            <a:chExt cx="8040216" cy="980733"/>
          </a:xfrm>
        </p:grpSpPr>
        <p:sp>
          <p:nvSpPr>
            <p:cNvPr id="174088"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74089"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2  </a:t>
              </a:r>
              <a:r>
                <a:rPr lang="zh-CN" altLang="en-US" sz="3200" b="1">
                  <a:latin typeface="宋体" panose="02010600030101010101" pitchFamily="2" charset="-122"/>
                  <a:cs typeface="华文琥珀"/>
                </a:rPr>
                <a:t>婴儿喂养</a:t>
              </a:r>
              <a:endParaRPr lang="zh-CN" altLang="en-US" sz="3200" b="1">
                <a:latin typeface="宋体" panose="02010600030101010101" pitchFamily="2" charset="-122"/>
                <a:cs typeface="华文琥珀"/>
              </a:endParaRPr>
            </a:p>
          </p:txBody>
        </p:sp>
      </p:grpSp>
      <p:sp>
        <p:nvSpPr>
          <p:cNvPr id="174097" name="Rectangle 2"/>
          <p:cNvSpPr>
            <a:spLocks noChangeArrowheads="1"/>
          </p:cNvSpPr>
          <p:nvPr/>
        </p:nvSpPr>
        <p:spPr bwMode="auto">
          <a:xfrm>
            <a:off x="777875" y="2416175"/>
            <a:ext cx="5334000" cy="4114800"/>
          </a:xfrm>
          <a:prstGeom prst="rect">
            <a:avLst/>
          </a:prstGeom>
          <a:noFill/>
          <a:ln w="9525">
            <a:noFill/>
            <a:miter lim="800000"/>
          </a:ln>
        </p:spPr>
        <p:txBody>
          <a:bodyPr/>
          <a:lstStyle/>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由一种到多种</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有少量到多量</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由流质</a:t>
            </a:r>
            <a:r>
              <a:rPr lang="en-US" altLang="zh-CN">
                <a:solidFill>
                  <a:srgbClr val="0F496F"/>
                </a:solidFill>
                <a:latin typeface="Century Gothic"/>
                <a:ea typeface="幼圆"/>
              </a:rPr>
              <a:t>~</a:t>
            </a:r>
            <a:r>
              <a:rPr lang="zh-CN" altLang="en-US">
                <a:solidFill>
                  <a:srgbClr val="0F496F"/>
                </a:solidFill>
                <a:latin typeface="Century Gothic"/>
                <a:ea typeface="幼圆"/>
              </a:rPr>
              <a:t>半流质</a:t>
            </a:r>
            <a:r>
              <a:rPr lang="en-US" altLang="zh-CN">
                <a:solidFill>
                  <a:srgbClr val="0F496F"/>
                </a:solidFill>
                <a:latin typeface="Century Gothic"/>
                <a:ea typeface="幼圆"/>
              </a:rPr>
              <a:t>~</a:t>
            </a:r>
            <a:r>
              <a:rPr lang="zh-CN" altLang="en-US">
                <a:solidFill>
                  <a:srgbClr val="0F496F"/>
                </a:solidFill>
                <a:latin typeface="Century Gothic"/>
                <a:ea typeface="幼圆"/>
              </a:rPr>
              <a:t>少渣</a:t>
            </a:r>
            <a:r>
              <a:rPr lang="en-US" altLang="zh-CN">
                <a:solidFill>
                  <a:srgbClr val="0F496F"/>
                </a:solidFill>
                <a:latin typeface="Century Gothic"/>
                <a:ea typeface="幼圆"/>
              </a:rPr>
              <a:t>~</a:t>
            </a:r>
            <a:r>
              <a:rPr lang="zh-CN" altLang="en-US">
                <a:solidFill>
                  <a:srgbClr val="0F496F"/>
                </a:solidFill>
                <a:latin typeface="Century Gothic"/>
                <a:ea typeface="幼圆"/>
              </a:rPr>
              <a:t>软固体</a:t>
            </a:r>
            <a:r>
              <a:rPr lang="en-US" altLang="zh-CN">
                <a:solidFill>
                  <a:srgbClr val="0F496F"/>
                </a:solidFill>
                <a:latin typeface="Century Gothic"/>
                <a:ea typeface="幼圆"/>
              </a:rPr>
              <a:t>~</a:t>
            </a:r>
            <a:r>
              <a:rPr lang="zh-CN" altLang="en-US">
                <a:solidFill>
                  <a:srgbClr val="0F496F"/>
                </a:solidFill>
                <a:latin typeface="Century Gothic"/>
                <a:ea typeface="幼圆"/>
              </a:rPr>
              <a:t>固体</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b="1">
                <a:solidFill>
                  <a:srgbClr val="FF6600"/>
                </a:solidFill>
                <a:latin typeface="Century Gothic"/>
                <a:ea typeface="幼圆"/>
              </a:rPr>
              <a:t>重视个体差异，循序渐进（不要横向比较）</a:t>
            </a:r>
            <a:endParaRPr lang="zh-CN" altLang="en-US" b="1">
              <a:solidFill>
                <a:srgbClr val="FF6600"/>
              </a:solidFill>
              <a:latin typeface="Century Gothic"/>
              <a:ea typeface="幼圆"/>
            </a:endParaRPr>
          </a:p>
          <a:p>
            <a:pPr marL="285750" indent="-285750" defTabSz="457200">
              <a:lnSpc>
                <a:spcPct val="14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不要强迫添加</a:t>
            </a:r>
            <a:endParaRPr lang="zh-CN" altLang="en-US">
              <a:solidFill>
                <a:srgbClr val="0F496F"/>
              </a:solidFill>
              <a:latin typeface="Century Gothic"/>
              <a:ea typeface="幼圆"/>
            </a:endParaRPr>
          </a:p>
          <a:p>
            <a:pPr marL="285750" indent="-285750" defTabSz="457200">
              <a:lnSpc>
                <a:spcPct val="14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患病或酷暑应暂缓添加</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CN" altLang="en-US">
                <a:solidFill>
                  <a:srgbClr val="0F496F"/>
                </a:solidFill>
                <a:latin typeface="Century Gothic"/>
                <a:ea typeface="幼圆"/>
              </a:rPr>
              <a:t>注意观察和调整</a:t>
            </a:r>
            <a:endParaRPr lang="zh-CN" altLang="en-US">
              <a:solidFill>
                <a:srgbClr val="0F496F"/>
              </a:solidFill>
              <a:latin typeface="Century Gothic"/>
              <a:ea typeface="幼圆"/>
            </a:endParaRPr>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en-US" altLang="zh-CN">
                <a:solidFill>
                  <a:srgbClr val="0F496F"/>
                </a:solidFill>
                <a:latin typeface="Century Gothic"/>
                <a:ea typeface="幼圆"/>
              </a:rPr>
              <a:t>…... </a:t>
            </a:r>
            <a:endParaRPr lang="en-US" altLang="zh-CN">
              <a:solidFill>
                <a:srgbClr val="0F496F"/>
              </a:solidFill>
              <a:latin typeface="Century Gothic"/>
              <a:ea typeface="幼圆"/>
            </a:endParaRPr>
          </a:p>
        </p:txBody>
      </p:sp>
      <p:sp>
        <p:nvSpPr>
          <p:cNvPr id="174099" name="AutoShape 4"/>
          <p:cNvSpPr>
            <a:spLocks noChangeArrowheads="1"/>
          </p:cNvSpPr>
          <p:nvPr/>
        </p:nvSpPr>
        <p:spPr bwMode="auto">
          <a:xfrm>
            <a:off x="7191375" y="820738"/>
            <a:ext cx="2362200" cy="1219200"/>
          </a:xfrm>
          <a:prstGeom prst="cloudCallout">
            <a:avLst>
              <a:gd name="adj1" fmla="val -37569"/>
              <a:gd name="adj2" fmla="val 133593"/>
            </a:avLst>
          </a:prstGeom>
          <a:solidFill>
            <a:srgbClr val="CCFFFF"/>
          </a:solidFill>
          <a:ln w="9525">
            <a:solidFill>
              <a:srgbClr val="CC00CC"/>
            </a:solidFill>
            <a:round/>
          </a:ln>
        </p:spPr>
        <p:txBody>
          <a:bodyPr wrap="none" anchor="ctr"/>
          <a:lstStyle/>
          <a:p>
            <a:pPr algn="ctr"/>
            <a:r>
              <a:rPr lang="zh-CN" altLang="en-US" sz="1200">
                <a:solidFill>
                  <a:schemeClr val="bg1"/>
                </a:solidFill>
                <a:latin typeface="Calibri" panose="020F0502020204030204" pitchFamily="34" charset="0"/>
                <a:ea typeface="楷体_GB2312"/>
                <a:cs typeface="楷体_GB2312"/>
              </a:rPr>
              <a:t>    </a:t>
            </a:r>
            <a:r>
              <a:rPr lang="zh-CN" altLang="en-US" sz="1600">
                <a:solidFill>
                  <a:schemeClr val="bg1"/>
                </a:solidFill>
                <a:latin typeface="Calibri" panose="020F0502020204030204" pitchFamily="34" charset="0"/>
                <a:ea typeface="楷体_GB2312"/>
                <a:cs typeface="楷体_GB2312"/>
              </a:rPr>
              <a:t>既然宝宝感兴趣</a:t>
            </a:r>
            <a:endParaRPr lang="zh-CN" altLang="en-US" sz="1600">
              <a:solidFill>
                <a:schemeClr val="bg1"/>
              </a:solidFill>
              <a:latin typeface="Calibri" panose="020F0502020204030204" pitchFamily="34" charset="0"/>
              <a:ea typeface="楷体_GB2312"/>
              <a:cs typeface="楷体_GB2312"/>
            </a:endParaRPr>
          </a:p>
          <a:p>
            <a:pPr algn="ctr"/>
            <a:r>
              <a:rPr lang="zh-CN" altLang="en-US" sz="1600">
                <a:solidFill>
                  <a:schemeClr val="bg1"/>
                </a:solidFill>
                <a:latin typeface="Calibri" panose="020F0502020204030204" pitchFamily="34" charset="0"/>
                <a:ea typeface="楷体_GB2312"/>
                <a:cs typeface="楷体_GB2312"/>
              </a:rPr>
              <a:t>能不能同时尝试</a:t>
            </a:r>
            <a:endParaRPr lang="zh-CN" altLang="en-US" sz="1600">
              <a:solidFill>
                <a:schemeClr val="bg1"/>
              </a:solidFill>
              <a:latin typeface="Calibri" panose="020F0502020204030204" pitchFamily="34" charset="0"/>
              <a:ea typeface="楷体_GB2312"/>
              <a:cs typeface="楷体_GB2312"/>
            </a:endParaRPr>
          </a:p>
          <a:p>
            <a:pPr algn="ctr"/>
            <a:r>
              <a:rPr lang="zh-CN" altLang="en-US" sz="1600">
                <a:solidFill>
                  <a:schemeClr val="bg1"/>
                </a:solidFill>
                <a:latin typeface="Calibri" panose="020F0502020204030204" pitchFamily="34" charset="0"/>
                <a:ea typeface="楷体_GB2312"/>
                <a:cs typeface="楷体_GB2312"/>
              </a:rPr>
              <a:t>多种辅食？</a:t>
            </a:r>
            <a:endParaRPr lang="zh-CN" altLang="en-US" sz="1600">
              <a:solidFill>
                <a:schemeClr val="bg1"/>
              </a:solidFill>
              <a:latin typeface="Calibri" panose="020F0502020204030204" pitchFamily="34" charset="0"/>
              <a:ea typeface="楷体_GB2312"/>
              <a:cs typeface="楷体_GB2312"/>
            </a:endParaRPr>
          </a:p>
        </p:txBody>
      </p:sp>
      <p:sp>
        <p:nvSpPr>
          <p:cNvPr id="174100" name="AutoShape 5"/>
          <p:cNvSpPr>
            <a:spLocks noChangeArrowheads="1"/>
          </p:cNvSpPr>
          <p:nvPr/>
        </p:nvSpPr>
        <p:spPr bwMode="auto">
          <a:xfrm>
            <a:off x="8105775" y="2039938"/>
            <a:ext cx="2362200" cy="1371600"/>
          </a:xfrm>
          <a:prstGeom prst="cloudCallout">
            <a:avLst>
              <a:gd name="adj1" fmla="val -49259"/>
              <a:gd name="adj2" fmla="val 74074"/>
            </a:avLst>
          </a:prstGeom>
          <a:solidFill>
            <a:srgbClr val="FF00FF"/>
          </a:solidFill>
          <a:ln w="9525">
            <a:solidFill>
              <a:srgbClr val="CC00CC"/>
            </a:solidFill>
            <a:round/>
          </a:ln>
        </p:spPr>
        <p:txBody>
          <a:bodyPr wrap="none" anchor="ctr"/>
          <a:lstStyle/>
          <a:p>
            <a:r>
              <a:rPr lang="zh-CN" altLang="en-US" sz="1600">
                <a:latin typeface="Calibri" panose="020F0502020204030204" pitchFamily="34" charset="0"/>
                <a:ea typeface="楷体_GB2312"/>
                <a:cs typeface="楷体_GB2312"/>
              </a:rPr>
              <a:t>宝宝喜欢吃，可不</a:t>
            </a:r>
            <a:endParaRPr lang="zh-CN" altLang="en-US" sz="1600">
              <a:latin typeface="Calibri" panose="020F0502020204030204" pitchFamily="34" charset="0"/>
              <a:ea typeface="楷体_GB2312"/>
              <a:cs typeface="楷体_GB2312"/>
            </a:endParaRPr>
          </a:p>
          <a:p>
            <a:r>
              <a:rPr lang="zh-CN" altLang="en-US" sz="1600">
                <a:latin typeface="Calibri" panose="020F0502020204030204" pitchFamily="34" charset="0"/>
                <a:ea typeface="楷体_GB2312"/>
                <a:cs typeface="楷体_GB2312"/>
              </a:rPr>
              <a:t>可以多喂他一些？</a:t>
            </a:r>
            <a:endParaRPr lang="zh-CN" altLang="en-US" sz="1600">
              <a:latin typeface="Calibri" panose="020F0502020204030204" pitchFamily="34" charset="0"/>
              <a:ea typeface="楷体_GB2312"/>
              <a:cs typeface="楷体_GB2312"/>
            </a:endParaRPr>
          </a:p>
          <a:p>
            <a:r>
              <a:rPr lang="zh-CN" altLang="en-US" sz="1600">
                <a:latin typeface="Calibri" panose="020F0502020204030204" pitchFamily="34" charset="0"/>
                <a:ea typeface="楷体_GB2312"/>
                <a:cs typeface="楷体_GB2312"/>
              </a:rPr>
              <a:t>宝宝不喜欢的辅食</a:t>
            </a:r>
            <a:endParaRPr lang="zh-CN" altLang="en-US" sz="1600">
              <a:latin typeface="Calibri" panose="020F0502020204030204" pitchFamily="34" charset="0"/>
              <a:ea typeface="楷体_GB2312"/>
              <a:cs typeface="楷体_GB2312"/>
            </a:endParaRPr>
          </a:p>
          <a:p>
            <a:r>
              <a:rPr lang="zh-CN" altLang="en-US" sz="1600">
                <a:latin typeface="Calibri" panose="020F0502020204030204" pitchFamily="34" charset="0"/>
                <a:ea typeface="楷体_GB2312"/>
                <a:cs typeface="楷体_GB2312"/>
              </a:rPr>
              <a:t>该怎样添加？</a:t>
            </a:r>
            <a:endParaRPr lang="zh-CN" altLang="en-US" sz="1600">
              <a:latin typeface="Calibri" panose="020F0502020204030204" pitchFamily="34" charset="0"/>
              <a:ea typeface="楷体_GB2312"/>
              <a:cs typeface="楷体_GB2312"/>
            </a:endParaRPr>
          </a:p>
        </p:txBody>
      </p:sp>
      <p:sp>
        <p:nvSpPr>
          <p:cNvPr id="174101" name="AutoShape 6"/>
          <p:cNvSpPr>
            <a:spLocks noChangeArrowheads="1"/>
          </p:cNvSpPr>
          <p:nvPr/>
        </p:nvSpPr>
        <p:spPr bwMode="auto">
          <a:xfrm>
            <a:off x="8791575" y="3563938"/>
            <a:ext cx="1981200" cy="990600"/>
          </a:xfrm>
          <a:prstGeom prst="cloudCallout">
            <a:avLst>
              <a:gd name="adj1" fmla="val -74440"/>
              <a:gd name="adj2" fmla="val 41829"/>
            </a:avLst>
          </a:prstGeom>
          <a:solidFill>
            <a:schemeClr val="bg2"/>
          </a:solidFill>
          <a:ln w="9525">
            <a:solidFill>
              <a:srgbClr val="CC00CC"/>
            </a:solidFill>
            <a:round/>
          </a:ln>
        </p:spPr>
        <p:txBody>
          <a:bodyPr wrap="none" anchor="ctr"/>
          <a:lstStyle/>
          <a:p>
            <a:pPr algn="ctr"/>
            <a:r>
              <a:rPr lang="zh-CN" altLang="en-US" sz="1600">
                <a:latin typeface="Calibri" panose="020F0502020204030204" pitchFamily="34" charset="0"/>
                <a:ea typeface="楷体_GB2312"/>
                <a:cs typeface="楷体_GB2312"/>
              </a:rPr>
              <a:t>宝宝不舒服时</a:t>
            </a:r>
            <a:endParaRPr lang="zh-CN" altLang="en-US" sz="1600">
              <a:latin typeface="Calibri" panose="020F0502020204030204" pitchFamily="34" charset="0"/>
              <a:ea typeface="楷体_GB2312"/>
              <a:cs typeface="楷体_GB2312"/>
            </a:endParaRPr>
          </a:p>
          <a:p>
            <a:pPr algn="ctr"/>
            <a:r>
              <a:rPr lang="zh-CN" altLang="en-US" sz="1600">
                <a:latin typeface="Calibri" panose="020F0502020204030204" pitchFamily="34" charset="0"/>
                <a:ea typeface="楷体_GB2312"/>
                <a:cs typeface="楷体_GB2312"/>
              </a:rPr>
              <a:t>该怎样添加？</a:t>
            </a:r>
            <a:endParaRPr lang="zh-CN" altLang="en-US" sz="1600">
              <a:latin typeface="Calibri" panose="020F0502020204030204" pitchFamily="34" charset="0"/>
              <a:ea typeface="楷体_GB2312"/>
              <a:cs typeface="楷体_GB2312"/>
            </a:endParaRPr>
          </a:p>
        </p:txBody>
      </p:sp>
      <p:sp>
        <p:nvSpPr>
          <p:cNvPr id="174102" name="AutoShape 7"/>
          <p:cNvSpPr>
            <a:spLocks noChangeArrowheads="1"/>
          </p:cNvSpPr>
          <p:nvPr/>
        </p:nvSpPr>
        <p:spPr bwMode="auto">
          <a:xfrm>
            <a:off x="8562975" y="4935538"/>
            <a:ext cx="2286000" cy="1295400"/>
          </a:xfrm>
          <a:prstGeom prst="cloudCallout">
            <a:avLst>
              <a:gd name="adj1" fmla="val -63889"/>
              <a:gd name="adj2" fmla="val -77083"/>
            </a:avLst>
          </a:prstGeom>
          <a:solidFill>
            <a:srgbClr val="EF401D"/>
          </a:solidFill>
          <a:ln w="9525">
            <a:solidFill>
              <a:srgbClr val="CC00CC"/>
            </a:solidFill>
            <a:round/>
          </a:ln>
        </p:spPr>
        <p:txBody>
          <a:bodyPr wrap="none" anchor="ctr"/>
          <a:lstStyle/>
          <a:p>
            <a:pPr algn="ctr"/>
            <a:r>
              <a:rPr lang="zh-CN" altLang="en-US" sz="1600">
                <a:latin typeface="Calibri" panose="020F0502020204030204" pitchFamily="34" charset="0"/>
                <a:ea typeface="楷体_GB2312"/>
                <a:cs typeface="楷体_GB2312"/>
              </a:rPr>
              <a:t>我怎么能知道宝宝</a:t>
            </a:r>
            <a:endParaRPr lang="zh-CN" altLang="en-US" sz="1600">
              <a:latin typeface="Calibri" panose="020F0502020204030204" pitchFamily="34" charset="0"/>
              <a:ea typeface="楷体_GB2312"/>
              <a:cs typeface="楷体_GB2312"/>
            </a:endParaRPr>
          </a:p>
          <a:p>
            <a:pPr algn="ctr"/>
            <a:r>
              <a:rPr lang="zh-CN" altLang="en-US" sz="1600">
                <a:latin typeface="Calibri" panose="020F0502020204030204" pitchFamily="34" charset="0"/>
                <a:ea typeface="楷体_GB2312"/>
                <a:cs typeface="楷体_GB2312"/>
              </a:rPr>
              <a:t>对辅食是否适应？</a:t>
            </a:r>
            <a:endParaRPr lang="zh-CN" altLang="en-US" sz="1600">
              <a:latin typeface="Calibri" panose="020F0502020204030204" pitchFamily="34" charset="0"/>
              <a:ea typeface="楷体_GB2312"/>
              <a:cs typeface="楷体_GB2312"/>
            </a:endParaRPr>
          </a:p>
        </p:txBody>
      </p:sp>
      <p:graphicFrame>
        <p:nvGraphicFramePr>
          <p:cNvPr id="51208" name="Object 8"/>
          <p:cNvGraphicFramePr>
            <a:graphicFrameLocks noChangeAspect="1"/>
          </p:cNvGraphicFramePr>
          <p:nvPr/>
        </p:nvGraphicFramePr>
        <p:xfrm>
          <a:off x="6683375" y="3422650"/>
          <a:ext cx="998538" cy="2149475"/>
        </p:xfrm>
        <a:graphic>
          <a:graphicData uri="http://schemas.openxmlformats.org/presentationml/2006/ole">
            <mc:AlternateContent xmlns:mc="http://schemas.openxmlformats.org/markup-compatibility/2006">
              <mc:Choice xmlns:v="urn:schemas-microsoft-com:vml" Requires="v">
                <p:oleObj spid="_x0000_s2049" name="" r:id="rId1" imgW="11144250" imgH="23974425" progId="MS_ClipArt_Gallery.2">
                  <p:embed/>
                </p:oleObj>
              </mc:Choice>
              <mc:Fallback>
                <p:oleObj name="" r:id="rId1" imgW="11144250" imgH="23974425" progId="MS_ClipArt_Gallery.2">
                  <p:embed/>
                  <p:pic>
                    <p:nvPicPr>
                      <p:cNvPr id="0" name="Object 8"/>
                      <p:cNvPicPr>
                        <a:picLocks noChangeAspect="1"/>
                      </p:cNvPicPr>
                      <p:nvPr/>
                    </p:nvPicPr>
                    <p:blipFill>
                      <a:blip r:embed="rId2"/>
                      <a:stretch>
                        <a:fillRect/>
                      </a:stretch>
                    </p:blipFill>
                    <p:spPr>
                      <a:xfrm>
                        <a:off x="6683375" y="3422650"/>
                        <a:ext cx="998538" cy="2149475"/>
                      </a:xfrm>
                      <a:prstGeom prst="rect">
                        <a:avLst/>
                      </a:prstGeom>
                      <a:noFill/>
                      <a:ln w="9525">
                        <a:noFill/>
                      </a:ln>
                    </p:spPr>
                  </p:pic>
                </p:oleObj>
              </mc:Fallback>
            </mc:AlternateContent>
          </a:graphicData>
        </a:graphic>
      </p:graphicFrame>
      <p:sp>
        <p:nvSpPr>
          <p:cNvPr id="174104" name="Rectangle 24"/>
          <p:cNvSpPr>
            <a:spLocks noChangeArrowheads="1"/>
          </p:cNvSpPr>
          <p:nvPr/>
        </p:nvSpPr>
        <p:spPr bwMode="auto">
          <a:xfrm>
            <a:off x="608013" y="1889125"/>
            <a:ext cx="3946525" cy="366713"/>
          </a:xfrm>
          <a:prstGeom prst="rect">
            <a:avLst/>
          </a:prstGeom>
          <a:noFill/>
          <a:ln w="9525">
            <a:noFill/>
            <a:miter lim="800000"/>
          </a:ln>
          <a:effectLst/>
        </p:spPr>
        <p:txBody>
          <a:bodyPr anchor="ctr">
            <a:spAutoFit/>
          </a:bodyPr>
          <a:lstStyle/>
          <a:p>
            <a:r>
              <a:rPr lang="zh-CN" altLang="en-US">
                <a:solidFill>
                  <a:schemeClr val="bg1"/>
                </a:solidFill>
                <a:effectLst>
                  <a:outerShdw blurRad="38100" dist="38100" dir="2700000" algn="tl">
                    <a:srgbClr val="FFFFFF"/>
                  </a:outerShdw>
                </a:effectLst>
              </a:rPr>
              <a:t>添加辅食要遵循哪些原则？</a:t>
            </a:r>
            <a:endParaRPr lang="zh-CN" altLang="en-US">
              <a:solidFill>
                <a:schemeClr val="bg1"/>
              </a:solidFill>
              <a:effectLst>
                <a:outerShdw blurRad="38100" dist="38100" dir="2700000" algn="tl">
                  <a:srgbClr val="FFFFFF"/>
                </a:outerShdw>
              </a:effectLst>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097">
                                            <p:txEl>
                                              <p:pRg st="0" end="0"/>
                                            </p:txEl>
                                          </p:spTgt>
                                        </p:tgtEl>
                                        <p:attrNameLst>
                                          <p:attrName>style.visibility</p:attrName>
                                        </p:attrNameLst>
                                      </p:cBhvr>
                                      <p:to>
                                        <p:strVal val="visible"/>
                                      </p:to>
                                    </p:set>
                                    <p:anim calcmode="lin" valueType="num">
                                      <p:cBhvr additive="base">
                                        <p:cTn id="7" dur="500" fill="hold"/>
                                        <p:tgtEl>
                                          <p:spTgt spid="1740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0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097">
                                            <p:txEl>
                                              <p:pRg st="1" end="1"/>
                                            </p:txEl>
                                          </p:spTgt>
                                        </p:tgtEl>
                                        <p:attrNameLst>
                                          <p:attrName>style.visibility</p:attrName>
                                        </p:attrNameLst>
                                      </p:cBhvr>
                                      <p:to>
                                        <p:strVal val="visible"/>
                                      </p:to>
                                    </p:set>
                                    <p:anim calcmode="lin" valueType="num">
                                      <p:cBhvr additive="base">
                                        <p:cTn id="13" dur="500" fill="hold"/>
                                        <p:tgtEl>
                                          <p:spTgt spid="1740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09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097">
                                            <p:txEl>
                                              <p:pRg st="2" end="2"/>
                                            </p:txEl>
                                          </p:spTgt>
                                        </p:tgtEl>
                                        <p:attrNameLst>
                                          <p:attrName>style.visibility</p:attrName>
                                        </p:attrNameLst>
                                      </p:cBhvr>
                                      <p:to>
                                        <p:strVal val="visible"/>
                                      </p:to>
                                    </p:set>
                                    <p:anim calcmode="lin" valueType="num">
                                      <p:cBhvr additive="base">
                                        <p:cTn id="19" dur="500" fill="hold"/>
                                        <p:tgtEl>
                                          <p:spTgt spid="1740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09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097">
                                            <p:txEl>
                                              <p:pRg st="3" end="3"/>
                                            </p:txEl>
                                          </p:spTgt>
                                        </p:tgtEl>
                                        <p:attrNameLst>
                                          <p:attrName>style.visibility</p:attrName>
                                        </p:attrNameLst>
                                      </p:cBhvr>
                                      <p:to>
                                        <p:strVal val="visible"/>
                                      </p:to>
                                    </p:set>
                                    <p:anim calcmode="lin" valueType="num">
                                      <p:cBhvr additive="base">
                                        <p:cTn id="25" dur="500" fill="hold"/>
                                        <p:tgtEl>
                                          <p:spTgt spid="17409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09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097">
                                            <p:txEl>
                                              <p:pRg st="4" end="4"/>
                                            </p:txEl>
                                          </p:spTgt>
                                        </p:tgtEl>
                                        <p:attrNameLst>
                                          <p:attrName>style.visibility</p:attrName>
                                        </p:attrNameLst>
                                      </p:cBhvr>
                                      <p:to>
                                        <p:strVal val="visible"/>
                                      </p:to>
                                    </p:set>
                                    <p:anim calcmode="lin" valueType="num">
                                      <p:cBhvr additive="base">
                                        <p:cTn id="31" dur="500" fill="hold"/>
                                        <p:tgtEl>
                                          <p:spTgt spid="17409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09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097">
                                            <p:txEl>
                                              <p:pRg st="5" end="5"/>
                                            </p:txEl>
                                          </p:spTgt>
                                        </p:tgtEl>
                                        <p:attrNameLst>
                                          <p:attrName>style.visibility</p:attrName>
                                        </p:attrNameLst>
                                      </p:cBhvr>
                                      <p:to>
                                        <p:strVal val="visible"/>
                                      </p:to>
                                    </p:set>
                                    <p:anim calcmode="lin" valueType="num">
                                      <p:cBhvr additive="base">
                                        <p:cTn id="37" dur="500" fill="hold"/>
                                        <p:tgtEl>
                                          <p:spTgt spid="17409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09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097">
                                            <p:txEl>
                                              <p:pRg st="6" end="6"/>
                                            </p:txEl>
                                          </p:spTgt>
                                        </p:tgtEl>
                                        <p:attrNameLst>
                                          <p:attrName>style.visibility</p:attrName>
                                        </p:attrNameLst>
                                      </p:cBhvr>
                                      <p:to>
                                        <p:strVal val="visible"/>
                                      </p:to>
                                    </p:set>
                                    <p:anim calcmode="lin" valueType="num">
                                      <p:cBhvr additive="base">
                                        <p:cTn id="43" dur="500" fill="hold"/>
                                        <p:tgtEl>
                                          <p:spTgt spid="17409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409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4097">
                                            <p:txEl>
                                              <p:pRg st="7" end="7"/>
                                            </p:txEl>
                                          </p:spTgt>
                                        </p:tgtEl>
                                        <p:attrNameLst>
                                          <p:attrName>style.visibility</p:attrName>
                                        </p:attrNameLst>
                                      </p:cBhvr>
                                      <p:to>
                                        <p:strVal val="visible"/>
                                      </p:to>
                                    </p:set>
                                    <p:anim calcmode="lin" valueType="num">
                                      <p:cBhvr additive="base">
                                        <p:cTn id="49" dur="500" fill="hold"/>
                                        <p:tgtEl>
                                          <p:spTgt spid="17409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409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p:stCondLst>
                        <p:cond delay="indefinite"/>
                      </p:stCondLst>
                      <p:childTnLst>
                        <p:par>
                          <p:cTn id="52" fill="hold">
                            <p:stCondLst>
                              <p:cond delay="0"/>
                            </p:stCondLst>
                            <p:childTnLst>
                              <p:par>
                                <p:cTn id="53" presetID="4" presetClass="entr" presetSubtype="32" fill="hold" nodeType="clickEffect">
                                  <p:stCondLst>
                                    <p:cond delay="0"/>
                                  </p:stCondLst>
                                  <p:childTnLst>
                                    <p:set>
                                      <p:cBhvr>
                                        <p:cTn id="54" dur="1" fill="hold">
                                          <p:stCondLst>
                                            <p:cond delay="0"/>
                                          </p:stCondLst>
                                        </p:cTn>
                                        <p:tgtEl>
                                          <p:spTgt spid="51208"/>
                                        </p:tgtEl>
                                        <p:attrNameLst>
                                          <p:attrName>style.visibility</p:attrName>
                                        </p:attrNameLst>
                                      </p:cBhvr>
                                      <p:to>
                                        <p:strVal val="visible"/>
                                      </p:to>
                                    </p:set>
                                    <p:animEffect transition="in" filter="box(out)">
                                      <p:cBhvr>
                                        <p:cTn id="55" dur="500"/>
                                        <p:tgtEl>
                                          <p:spTgt spid="51208"/>
                                        </p:tgtEl>
                                      </p:cBhvr>
                                    </p:animEffect>
                                  </p:childTnLst>
                                  <p:subTnLst>
                                    <p:audio>
                                      <p:cMediaNode>
                                        <p:cTn display="0" masterRel="sameClick">
                                          <p:stCondLst>
                                            <p:cond evt="begin" delay="0">
                                              <p:tn val="53"/>
                                            </p:cond>
                                          </p:stCondLst>
                                          <p:endCondLst>
                                            <p:cond evt="onStopAudio" delay="0">
                                              <p:tgtEl>
                                                <p:sldTgt/>
                                              </p:tgtEl>
                                            </p:cond>
                                          </p:endCondLst>
                                        </p:cTn>
                                        <p:tgtEl>
                                          <p:sndTgt r:embed="rId4" name="CAMERA.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74099"/>
                                        </p:tgtEl>
                                        <p:attrNameLst>
                                          <p:attrName>style.visibility</p:attrName>
                                        </p:attrNameLst>
                                      </p:cBhvr>
                                      <p:to>
                                        <p:strVal val="visible"/>
                                      </p:to>
                                    </p:set>
                                    <p:anim calcmode="lin" valueType="num">
                                      <p:cBhvr additive="base">
                                        <p:cTn id="60" dur="500" fill="hold"/>
                                        <p:tgtEl>
                                          <p:spTgt spid="174099"/>
                                        </p:tgtEl>
                                        <p:attrNameLst>
                                          <p:attrName>ppt_x</p:attrName>
                                        </p:attrNameLst>
                                      </p:cBhvr>
                                      <p:tavLst>
                                        <p:tav tm="0">
                                          <p:val>
                                            <p:strVal val="1+#ppt_w/2"/>
                                          </p:val>
                                        </p:tav>
                                        <p:tav tm="100000">
                                          <p:val>
                                            <p:strVal val="#ppt_x"/>
                                          </p:val>
                                        </p:tav>
                                      </p:tavLst>
                                    </p:anim>
                                    <p:anim calcmode="lin" valueType="num">
                                      <p:cBhvr additive="base">
                                        <p:cTn id="61" dur="500" fill="hold"/>
                                        <p:tgtEl>
                                          <p:spTgt spid="1740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5" name="CARBRAK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74100"/>
                                        </p:tgtEl>
                                        <p:attrNameLst>
                                          <p:attrName>style.visibility</p:attrName>
                                        </p:attrNameLst>
                                      </p:cBhvr>
                                      <p:to>
                                        <p:strVal val="visible"/>
                                      </p:to>
                                    </p:set>
                                    <p:anim calcmode="lin" valueType="num">
                                      <p:cBhvr additive="base">
                                        <p:cTn id="66" dur="500" fill="hold"/>
                                        <p:tgtEl>
                                          <p:spTgt spid="174100"/>
                                        </p:tgtEl>
                                        <p:attrNameLst>
                                          <p:attrName>ppt_x</p:attrName>
                                        </p:attrNameLst>
                                      </p:cBhvr>
                                      <p:tavLst>
                                        <p:tav tm="0">
                                          <p:val>
                                            <p:strVal val="0-#ppt_w/2"/>
                                          </p:val>
                                        </p:tav>
                                        <p:tav tm="100000">
                                          <p:val>
                                            <p:strVal val="#ppt_x"/>
                                          </p:val>
                                        </p:tav>
                                      </p:tavLst>
                                    </p:anim>
                                    <p:anim calcmode="lin" valueType="num">
                                      <p:cBhvr additive="base">
                                        <p:cTn id="67" dur="500" fill="hold"/>
                                        <p:tgtEl>
                                          <p:spTgt spid="1741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6" name="WHOOSH.WAV"/>
                                        </p:tgtEl>
                                      </p:cMediaNode>
                                    </p:audio>
                                  </p:subTnLst>
                                </p:cTn>
                              </p:par>
                            </p:childTnLst>
                          </p:cTn>
                        </p:par>
                      </p:childTnLst>
                    </p:cTn>
                  </p:par>
                  <p:par>
                    <p:cTn id="68" fill="hold">
                      <p:stCondLst>
                        <p:cond delay="indefinite"/>
                      </p:stCondLst>
                      <p:childTnLst>
                        <p:par>
                          <p:cTn id="69" fill="hold">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174101"/>
                                        </p:tgtEl>
                                        <p:attrNameLst>
                                          <p:attrName>style.visibility</p:attrName>
                                        </p:attrNameLst>
                                      </p:cBhvr>
                                      <p:to>
                                        <p:strVal val="visible"/>
                                      </p:to>
                                    </p:set>
                                    <p:animEffect transition="in" filter="box(out)">
                                      <p:cBhvr>
                                        <p:cTn id="72" dur="500"/>
                                        <p:tgtEl>
                                          <p:spTgt spid="174101"/>
                                        </p:tgtEl>
                                      </p:cBhvr>
                                    </p:animEffect>
                                  </p:childTnLst>
                                  <p:subTnLst>
                                    <p:audio>
                                      <p:cMediaNode>
                                        <p:cTn display="0" masterRel="sameClick">
                                          <p:stCondLst>
                                            <p:cond evt="begin" delay="0">
                                              <p:tn val="70"/>
                                            </p:cond>
                                          </p:stCondLst>
                                          <p:endCondLst>
                                            <p:cond evt="onStopAudio" delay="0">
                                              <p:tgtEl>
                                                <p:sldTgt/>
                                              </p:tgtEl>
                                            </p:cond>
                                          </p:endCondLst>
                                        </p:cTn>
                                        <p:tgtEl>
                                          <p:sndTgt r:embed="rId4" name="CAMERA.WAV"/>
                                        </p:tgtEl>
                                      </p:cMediaNode>
                                    </p:audio>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74102"/>
                                        </p:tgtEl>
                                        <p:attrNameLst>
                                          <p:attrName>style.visibility</p:attrName>
                                        </p:attrNameLst>
                                      </p:cBhvr>
                                      <p:to>
                                        <p:strVal val="visible"/>
                                      </p:to>
                                    </p:set>
                                    <p:animEffect transition="in" filter="dissolve">
                                      <p:cBhvr>
                                        <p:cTn id="77" dur="500"/>
                                        <p:tgtEl>
                                          <p:spTgt spid="17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7" grpId="0" autoUpdateAnimBg="0" build="p"/>
      <p:bldP spid="174099" grpId="0" animBg="1" autoUpdateAnimBg="0"/>
      <p:bldP spid="174100" grpId="0" animBg="1" autoUpdateAnimBg="0"/>
      <p:bldP spid="174101" grpId="0" animBg="1" autoUpdateAnimBg="0"/>
      <p:bldP spid="17410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178"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78182"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78183" name="组合 66"/>
          <p:cNvGrpSpPr/>
          <p:nvPr/>
        </p:nvGrpSpPr>
        <p:grpSpPr bwMode="auto">
          <a:xfrm>
            <a:off x="0" y="0"/>
            <a:ext cx="11234738" cy="1220788"/>
            <a:chOff x="0" y="-8"/>
            <a:chExt cx="8040216" cy="980733"/>
          </a:xfrm>
        </p:grpSpPr>
        <p:sp>
          <p:nvSpPr>
            <p:cNvPr id="178184"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78185"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2  </a:t>
              </a:r>
              <a:r>
                <a:rPr lang="zh-CN" altLang="en-US" sz="3200" b="1">
                  <a:latin typeface="宋体" panose="02010600030101010101" pitchFamily="2" charset="-122"/>
                  <a:cs typeface="华文琥珀"/>
                </a:rPr>
                <a:t>婴儿喂养</a:t>
              </a:r>
              <a:endParaRPr lang="zh-CN" altLang="en-US" sz="3200" b="1">
                <a:latin typeface="宋体" panose="02010600030101010101" pitchFamily="2" charset="-122"/>
                <a:cs typeface="华文琥珀"/>
              </a:endParaRPr>
            </a:p>
          </p:txBody>
        </p:sp>
      </p:grpSp>
      <p:sp>
        <p:nvSpPr>
          <p:cNvPr id="178186" name="Rectangle 10"/>
          <p:cNvSpPr>
            <a:spLocks noChangeArrowheads="1"/>
          </p:cNvSpPr>
          <p:nvPr/>
        </p:nvSpPr>
        <p:spPr bwMode="auto">
          <a:xfrm>
            <a:off x="184150" y="1287463"/>
            <a:ext cx="2719388" cy="457200"/>
          </a:xfrm>
          <a:prstGeom prst="rect">
            <a:avLst/>
          </a:prstGeom>
          <a:noFill/>
          <a:ln w="9525">
            <a:noFill/>
            <a:miter lim="800000"/>
          </a:ln>
          <a:effectLst/>
        </p:spPr>
        <p:txBody>
          <a:bodyPr wrap="none" anchor="ctr">
            <a:spAutoFit/>
          </a:bodyPr>
          <a:lstStyle/>
          <a:p>
            <a:r>
              <a:rPr lang="zh-CN" altLang="en-US" sz="2400" b="1">
                <a:solidFill>
                  <a:schemeClr val="bg2"/>
                </a:solidFill>
              </a:rPr>
              <a:t>五、婴儿喂养指南</a:t>
            </a:r>
            <a:r>
              <a:rPr lang="zh-CN" altLang="en-US" sz="2400">
                <a:solidFill>
                  <a:schemeClr val="bg2"/>
                </a:solidFill>
              </a:rPr>
              <a:t> </a:t>
            </a:r>
            <a:endParaRPr lang="zh-CN" altLang="en-US" sz="2400">
              <a:solidFill>
                <a:schemeClr val="bg2"/>
              </a:solidFill>
            </a:endParaRPr>
          </a:p>
        </p:txBody>
      </p:sp>
      <p:pic>
        <p:nvPicPr>
          <p:cNvPr id="178190" name="Picture 14"/>
          <p:cNvPicPr>
            <a:picLocks noChangeAspect="1" noChangeArrowheads="1"/>
          </p:cNvPicPr>
          <p:nvPr/>
        </p:nvPicPr>
        <p:blipFill>
          <a:blip r:embed="rId1"/>
          <a:srcRect/>
          <a:stretch>
            <a:fillRect/>
          </a:stretch>
        </p:blipFill>
        <p:spPr bwMode="auto">
          <a:xfrm>
            <a:off x="563563" y="1968500"/>
            <a:ext cx="11031537" cy="4818063"/>
          </a:xfrm>
          <a:prstGeom prst="rect">
            <a:avLst/>
          </a:prstGeom>
          <a:noFill/>
          <a:ln w="9525">
            <a:noFill/>
            <a:miter lim="800000"/>
            <a:headEnd/>
            <a:tailEnd/>
          </a:ln>
          <a:effectLst/>
        </p:spPr>
      </p:pic>
    </p:spTree>
  </p:cSld>
  <p:clrMapOvr>
    <a:masterClrMapping/>
  </p:clrMapOvr>
  <p:transition spd="slow" advClick="0" advTm="3000">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70"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6077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0775" name="组合 66"/>
          <p:cNvGrpSpPr/>
          <p:nvPr/>
        </p:nvGrpSpPr>
        <p:grpSpPr bwMode="auto">
          <a:xfrm>
            <a:off x="0" y="0"/>
            <a:ext cx="11234738" cy="1220788"/>
            <a:chOff x="0" y="-8"/>
            <a:chExt cx="8040216" cy="980733"/>
          </a:xfrm>
        </p:grpSpPr>
        <p:sp>
          <p:nvSpPr>
            <p:cNvPr id="16077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077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t>探寻</a:t>
              </a:r>
              <a:r>
                <a:rPr lang="en-US" altLang="zh-CN" sz="3200" b="1"/>
                <a:t>3  </a:t>
              </a:r>
              <a:r>
                <a:rPr lang="zh-CN" altLang="en-US" sz="3200" b="1"/>
                <a:t>幼儿的膳食结构及膳食管理</a:t>
              </a:r>
              <a:endParaRPr lang="zh-CN" altLang="en-US" sz="3200" b="1"/>
            </a:p>
          </p:txBody>
        </p:sp>
      </p:grpSp>
      <p:sp>
        <p:nvSpPr>
          <p:cNvPr id="160778" name="Rectangle 10"/>
          <p:cNvSpPr>
            <a:spLocks noChangeArrowheads="1"/>
          </p:cNvSpPr>
          <p:nvPr/>
        </p:nvSpPr>
        <p:spPr bwMode="auto">
          <a:xfrm>
            <a:off x="184150" y="1240155"/>
            <a:ext cx="5419090" cy="460375"/>
          </a:xfrm>
          <a:prstGeom prst="rect">
            <a:avLst/>
          </a:prstGeom>
          <a:noFill/>
          <a:ln w="9525">
            <a:noFill/>
            <a:miter lim="800000"/>
          </a:ln>
          <a:effectLst/>
        </p:spPr>
        <p:txBody>
          <a:bodyPr wrap="none" anchor="ctr">
            <a:spAutoFit/>
          </a:bodyPr>
          <a:lstStyle/>
          <a:p>
            <a:r>
              <a:rPr lang="zh-CN" altLang="en-US" sz="2400" b="1">
                <a:solidFill>
                  <a:schemeClr val="bg2"/>
                </a:solidFill>
              </a:rPr>
              <a:t>一、</a:t>
            </a:r>
            <a:r>
              <a:rPr lang="en-US" altLang="zh-CN" sz="2400" b="1">
                <a:solidFill>
                  <a:schemeClr val="bg2"/>
                </a:solidFill>
              </a:rPr>
              <a:t>3</a:t>
            </a:r>
            <a:r>
              <a:rPr lang="zh-CN" altLang="en-US" sz="2400" b="1">
                <a:solidFill>
                  <a:schemeClr val="bg2"/>
                </a:solidFill>
              </a:rPr>
              <a:t>～</a:t>
            </a:r>
            <a:r>
              <a:rPr lang="en-US" altLang="zh-CN" sz="2400" b="1">
                <a:solidFill>
                  <a:schemeClr val="bg2"/>
                </a:solidFill>
              </a:rPr>
              <a:t>6</a:t>
            </a:r>
            <a:r>
              <a:rPr lang="zh-CN" altLang="en-US" sz="2400" b="1">
                <a:solidFill>
                  <a:schemeClr val="bg2"/>
                </a:solidFill>
              </a:rPr>
              <a:t>岁幼儿的生理特点和营养需求</a:t>
            </a:r>
            <a:endParaRPr lang="zh-CN" altLang="en-US" sz="2400" b="1">
              <a:solidFill>
                <a:schemeClr val="bg2"/>
              </a:solidFill>
            </a:endParaRPr>
          </a:p>
        </p:txBody>
      </p:sp>
      <p:sp>
        <p:nvSpPr>
          <p:cNvPr id="4" name="文本框 3"/>
          <p:cNvSpPr txBox="1"/>
          <p:nvPr/>
        </p:nvSpPr>
        <p:spPr>
          <a:xfrm>
            <a:off x="425450" y="1654810"/>
            <a:ext cx="10901045" cy="1938020"/>
          </a:xfrm>
          <a:prstGeom prst="rect">
            <a:avLst/>
          </a:prstGeom>
          <a:noFill/>
        </p:spPr>
        <p:txBody>
          <a:bodyPr wrap="square" rtlCol="0" anchor="t">
            <a:spAutoFit/>
          </a:bodyPr>
          <a:p>
            <a:pPr algn="l">
              <a:lnSpc>
                <a:spcPct val="150000"/>
              </a:lnSpc>
            </a:pPr>
            <a:r>
              <a:rPr lang="zh-CN" altLang="en-US" sz="2000">
                <a:solidFill>
                  <a:schemeClr val="bg2"/>
                </a:solidFill>
              </a:rPr>
              <a:t>1</a:t>
            </a:r>
            <a:r>
              <a:rPr lang="en-US" altLang="zh-CN" sz="2000">
                <a:solidFill>
                  <a:schemeClr val="bg2"/>
                </a:solidFill>
              </a:rPr>
              <a:t>. </a:t>
            </a:r>
            <a:r>
              <a:rPr lang="zh-CN" altLang="en-US" sz="2000">
                <a:solidFill>
                  <a:schemeClr val="bg2"/>
                </a:solidFill>
              </a:rPr>
              <a:t>3～6 岁幼儿的生理特点</a:t>
            </a:r>
            <a:endParaRPr lang="zh-CN" altLang="en-US" sz="2000">
              <a:solidFill>
                <a:schemeClr val="bg2"/>
              </a:solidFill>
            </a:endParaRPr>
          </a:p>
          <a:p>
            <a:pPr algn="l">
              <a:lnSpc>
                <a:spcPct val="150000"/>
              </a:lnSpc>
            </a:pPr>
            <a:r>
              <a:rPr lang="zh-CN" altLang="en-US" sz="2000">
                <a:solidFill>
                  <a:schemeClr val="bg2"/>
                </a:solidFill>
              </a:rPr>
              <a:t>       3～6 岁幼儿的身体</a:t>
            </a:r>
            <a:r>
              <a:rPr lang="zh-CN" altLang="en-US" sz="2000">
                <a:solidFill>
                  <a:srgbClr val="FF0000"/>
                </a:solidFill>
              </a:rPr>
              <a:t>发育速度相对减缓</a:t>
            </a:r>
            <a:r>
              <a:rPr lang="zh-CN" altLang="en-US" sz="2000">
                <a:solidFill>
                  <a:schemeClr val="bg2"/>
                </a:solidFill>
              </a:rPr>
              <a:t>，身高年增长 4～7cm，体重年增加 4 kg 左右，新陈代谢比较旺盛。此时婴幼儿的乳牙已基本出齐，</a:t>
            </a:r>
            <a:r>
              <a:rPr lang="zh-CN" altLang="en-US" sz="2000">
                <a:solidFill>
                  <a:srgbClr val="FF0000"/>
                </a:solidFill>
              </a:rPr>
              <a:t>咀嚼能力增强</a:t>
            </a:r>
            <a:r>
              <a:rPr lang="zh-CN" altLang="en-US" sz="2000">
                <a:solidFill>
                  <a:schemeClr val="bg2"/>
                </a:solidFill>
              </a:rPr>
              <a:t>，但</a:t>
            </a:r>
            <a:r>
              <a:rPr lang="zh-CN" altLang="en-US" sz="2000">
                <a:solidFill>
                  <a:srgbClr val="FF0000"/>
                </a:solidFill>
              </a:rPr>
              <a:t>消化吸收能力、生理功能发育仍不完善</a:t>
            </a:r>
            <a:r>
              <a:rPr lang="zh-CN" altLang="en-US" sz="2000">
                <a:solidFill>
                  <a:schemeClr val="bg2"/>
                </a:solidFill>
              </a:rPr>
              <a:t>，对外界环境的适应能力以及对疾病的抵抗能力都还较弱。</a:t>
            </a:r>
            <a:endParaRPr lang="zh-CN" altLang="en-US" sz="2000">
              <a:solidFill>
                <a:schemeClr val="bg2"/>
              </a:solidFill>
            </a:endParaRPr>
          </a:p>
        </p:txBody>
      </p:sp>
      <p:sp>
        <p:nvSpPr>
          <p:cNvPr id="6" name="文本框 5"/>
          <p:cNvSpPr txBox="1"/>
          <p:nvPr/>
        </p:nvSpPr>
        <p:spPr>
          <a:xfrm>
            <a:off x="425450" y="3656330"/>
            <a:ext cx="11403965" cy="3322955"/>
          </a:xfrm>
          <a:prstGeom prst="rect">
            <a:avLst/>
          </a:prstGeom>
          <a:noFill/>
        </p:spPr>
        <p:txBody>
          <a:bodyPr wrap="square" rtlCol="0" anchor="t">
            <a:spAutoFit/>
          </a:bodyPr>
          <a:p>
            <a:pPr algn="l">
              <a:lnSpc>
                <a:spcPct val="150000"/>
              </a:lnSpc>
            </a:pPr>
            <a:r>
              <a:rPr lang="en-US" altLang="zh-CN" sz="2000">
                <a:solidFill>
                  <a:schemeClr val="bg2"/>
                </a:solidFill>
              </a:rPr>
              <a:t>2. </a:t>
            </a:r>
            <a:r>
              <a:rPr lang="zh-CN" altLang="en-US" sz="2000">
                <a:solidFill>
                  <a:schemeClr val="bg2"/>
                </a:solidFill>
              </a:rPr>
              <a:t>3～6 岁幼儿的营养需求</a:t>
            </a:r>
            <a:endParaRPr lang="zh-CN" altLang="en-US" sz="2000">
              <a:solidFill>
                <a:schemeClr val="bg2"/>
              </a:solidFill>
            </a:endParaRPr>
          </a:p>
          <a:p>
            <a:pPr algn="l">
              <a:lnSpc>
                <a:spcPct val="150000"/>
              </a:lnSpc>
            </a:pPr>
            <a:r>
              <a:rPr lang="zh-CN" altLang="en-US" sz="2000">
                <a:solidFill>
                  <a:schemeClr val="bg2"/>
                </a:solidFill>
              </a:rPr>
              <a:t>       幼儿期</a:t>
            </a:r>
            <a:r>
              <a:rPr lang="zh-CN" altLang="en-US" sz="2000">
                <a:solidFill>
                  <a:srgbClr val="FF0000"/>
                </a:solidFill>
              </a:rPr>
              <a:t>生长发育旺盛，基础代谢率高，</a:t>
            </a:r>
            <a:r>
              <a:rPr lang="zh-CN" altLang="en-US" sz="2000">
                <a:solidFill>
                  <a:schemeClr val="bg2"/>
                </a:solidFill>
              </a:rPr>
              <a:t>肌肉系统发育较快，需要的蛋白质较多，来源于动物性食物的蛋白质占 50%。</a:t>
            </a:r>
            <a:endParaRPr lang="zh-CN" altLang="en-US" sz="2000">
              <a:solidFill>
                <a:schemeClr val="bg2"/>
              </a:solidFill>
            </a:endParaRPr>
          </a:p>
          <a:p>
            <a:pPr algn="l">
              <a:lnSpc>
                <a:spcPct val="150000"/>
              </a:lnSpc>
            </a:pPr>
            <a:r>
              <a:rPr lang="zh-CN" altLang="en-US" sz="2000">
                <a:solidFill>
                  <a:schemeClr val="bg2"/>
                </a:solidFill>
              </a:rPr>
              <a:t>      保证膳食中有能为婴幼儿供给丰富钙、铁、锌、碘等元素的食物。含钙丰富的食</a:t>
            </a:r>
            <a:endParaRPr lang="zh-CN" altLang="en-US" sz="2000">
              <a:solidFill>
                <a:schemeClr val="bg2"/>
              </a:solidFill>
            </a:endParaRPr>
          </a:p>
          <a:p>
            <a:pPr algn="l">
              <a:lnSpc>
                <a:spcPct val="150000"/>
              </a:lnSpc>
            </a:pPr>
            <a:r>
              <a:rPr lang="zh-CN" altLang="en-US" sz="2000">
                <a:solidFill>
                  <a:schemeClr val="bg2"/>
                </a:solidFill>
              </a:rPr>
              <a:t>物有芝麻酱、虾皮、乳制品、坚果等；含铁丰富的食物有猪肝、西瓜子、苔菜、</a:t>
            </a:r>
            <a:endParaRPr lang="zh-CN" altLang="en-US" sz="2000">
              <a:solidFill>
                <a:schemeClr val="bg2"/>
              </a:solidFill>
            </a:endParaRPr>
          </a:p>
          <a:p>
            <a:pPr algn="l">
              <a:lnSpc>
                <a:spcPct val="150000"/>
              </a:lnSpc>
            </a:pPr>
            <a:r>
              <a:rPr lang="zh-CN" altLang="en-US" sz="2000">
                <a:solidFill>
                  <a:schemeClr val="bg2"/>
                </a:solidFill>
              </a:rPr>
              <a:t>蚌肉，必要时可食用含铁的强化食物来补充；含锌丰富的食物有动物肝脏、海产品。海产品含碘也很丰富。</a:t>
            </a:r>
            <a:endParaRPr lang="zh-CN" altLang="en-US" sz="2000">
              <a:solidFill>
                <a:schemeClr val="bg2"/>
              </a:solidFill>
            </a:endParaRPr>
          </a:p>
        </p:txBody>
      </p:sp>
    </p:spTree>
  </p:cSld>
  <p:clrMapOvr>
    <a:masterClrMapping/>
  </p:clrMapOvr>
  <p:transition spd="slow" advClick="0" advTm="3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53250"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53251" name="组合 66"/>
          <p:cNvGrpSpPr/>
          <p:nvPr/>
        </p:nvGrpSpPr>
        <p:grpSpPr bwMode="auto">
          <a:xfrm>
            <a:off x="0" y="0"/>
            <a:ext cx="11234738" cy="1220788"/>
            <a:chOff x="0" y="-8"/>
            <a:chExt cx="8040216" cy="980733"/>
          </a:xfrm>
        </p:grpSpPr>
        <p:sp>
          <p:nvSpPr>
            <p:cNvPr id="53254"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53255"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a:latin typeface="宋体" panose="02010600030101010101" pitchFamily="2" charset="-122"/>
                  <a:cs typeface="华文琥珀"/>
                </a:rPr>
                <a:t>探寻</a:t>
              </a:r>
              <a:r>
                <a:rPr lang="en-US" altLang="zh-CN" sz="3200">
                  <a:latin typeface="宋体" panose="02010600030101010101" pitchFamily="2" charset="-122"/>
                  <a:cs typeface="华文琥珀"/>
                </a:rPr>
                <a:t>1  </a:t>
              </a:r>
              <a:r>
                <a:rPr lang="zh-CN" altLang="en-US" sz="3200">
                  <a:latin typeface="宋体" panose="02010600030101010101" pitchFamily="2" charset="-122"/>
                  <a:cs typeface="华文琥珀"/>
                </a:rPr>
                <a:t>营养学基础知识</a:t>
              </a:r>
              <a:endParaRPr lang="zh-CN" altLang="en-US" sz="3200">
                <a:latin typeface="宋体" panose="02010600030101010101" pitchFamily="2" charset="-122"/>
                <a:cs typeface="华文琥珀"/>
              </a:endParaRPr>
            </a:p>
          </p:txBody>
        </p:sp>
      </p:grpSp>
      <p:sp>
        <p:nvSpPr>
          <p:cNvPr id="53252" name="矩形 36"/>
          <p:cNvSpPr>
            <a:spLocks noChangeArrowheads="1"/>
          </p:cNvSpPr>
          <p:nvPr/>
        </p:nvSpPr>
        <p:spPr bwMode="auto">
          <a:xfrm>
            <a:off x="320675" y="1289050"/>
            <a:ext cx="10796588" cy="5021263"/>
          </a:xfrm>
          <a:prstGeom prst="rect">
            <a:avLst/>
          </a:prstGeom>
          <a:noFill/>
          <a:ln w="9525">
            <a:noFill/>
            <a:miter lim="800000"/>
          </a:ln>
        </p:spPr>
        <p:txBody>
          <a:bodyPr>
            <a:spAutoFit/>
          </a:bodyPr>
          <a:lstStyle/>
          <a:p>
            <a:pPr>
              <a:lnSpc>
                <a:spcPct val="150000"/>
              </a:lnSpc>
            </a:pPr>
            <a:r>
              <a:rPr lang="zh-CN" altLang="en-US" sz="2400" b="1">
                <a:solidFill>
                  <a:srgbClr val="404040"/>
                </a:solidFill>
                <a:latin typeface="华文楷体"/>
              </a:rPr>
              <a:t>    今天的午餐，昕昕老师给每位幼儿盛了一碗“青菜、胡萝卜、肝末煨饭”。“胡萝卜！ 怎么又是胡萝卜？我不吃饭了！”瞧，炜炜双手托着下巴，一副愁眉苦脸的样子。这是炜 炜在幼儿园进餐时经常出现的一个场景。“炜炜什么都好，就是经常挑食，不吃这，不吃 那</a:t>
            </a:r>
            <a:r>
              <a:rPr lang="en-US" altLang="zh-CN" sz="2400" b="1">
                <a:solidFill>
                  <a:srgbClr val="404040"/>
                </a:solidFill>
                <a:latin typeface="华文楷体"/>
              </a:rPr>
              <a:t>……”</a:t>
            </a:r>
            <a:r>
              <a:rPr lang="zh-CN" altLang="en-US" sz="2400" b="1">
                <a:solidFill>
                  <a:srgbClr val="404040"/>
                </a:solidFill>
                <a:latin typeface="华文楷体"/>
              </a:rPr>
              <a:t>提起炜炜，昕昕老师无奈地说，“小嘴巴嚼上一口饭好久都不咽下去，怎样才能改 掉她挑食的坏习惯呢？”炜炜由于长期挑食，经常生病，长得特别瘦小，幼儿园其他小朋友 们不约而同地叫她“豆芽菜儿”。 作为未来的幼儿园教师，难免会遇到昕昕老师这样的烦恼。</a:t>
            </a:r>
            <a:endParaRPr lang="zh-CN" altLang="en-US" sz="2400" b="1">
              <a:solidFill>
                <a:srgbClr val="404040"/>
              </a:solidFill>
              <a:latin typeface="华文楷体"/>
            </a:endParaRPr>
          </a:p>
          <a:p>
            <a:pPr>
              <a:lnSpc>
                <a:spcPct val="150000"/>
              </a:lnSpc>
            </a:pPr>
            <a:r>
              <a:rPr lang="zh-CN" altLang="en-US" sz="2400" b="1">
                <a:solidFill>
                  <a:srgbClr val="404040"/>
                </a:solidFill>
                <a:latin typeface="华文楷体"/>
              </a:rPr>
              <a:t>    思考一下，该如何引导炜炜 改掉挑食的不良习惯？</a:t>
            </a:r>
            <a:r>
              <a:rPr lang="zh-CN" altLang="en-US"/>
              <a:t> </a:t>
            </a:r>
            <a:endParaRPr lang="zh-CN" altLang="en-US" sz="2400">
              <a:solidFill>
                <a:srgbClr val="404040"/>
              </a:solidFill>
              <a:latin typeface="华文楷体"/>
              <a:ea typeface="华文楷体"/>
              <a:cs typeface="华文楷体"/>
            </a:endParaRPr>
          </a:p>
          <a:p>
            <a:pPr>
              <a:lnSpc>
                <a:spcPct val="150000"/>
              </a:lnSpc>
            </a:pPr>
            <a:r>
              <a:rPr lang="zh-CN" altLang="en-US" sz="2400" b="1">
                <a:solidFill>
                  <a:srgbClr val="404040"/>
                </a:solidFill>
                <a:latin typeface="华文楷体"/>
                <a:ea typeface="华文楷体"/>
                <a:cs typeface="华文楷体"/>
              </a:rPr>
              <a:t>　　</a:t>
            </a:r>
            <a:endParaRPr lang="zh-CN" altLang="en-US" sz="2400">
              <a:solidFill>
                <a:srgbClr val="404040"/>
              </a:solidFill>
              <a:latin typeface="华文楷体"/>
              <a:ea typeface="华文楷体"/>
              <a:cs typeface="华文楷体"/>
            </a:endParaRPr>
          </a:p>
        </p:txBody>
      </p:sp>
    </p:spTree>
  </p:cSld>
  <p:clrMapOvr>
    <a:masterClrMapping/>
  </p:clrMapOvr>
  <p:transition spd="slow" advClick="0" advTm="300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70"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6077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0775" name="组合 66"/>
          <p:cNvGrpSpPr/>
          <p:nvPr/>
        </p:nvGrpSpPr>
        <p:grpSpPr bwMode="auto">
          <a:xfrm>
            <a:off x="0" y="0"/>
            <a:ext cx="11234738" cy="1220788"/>
            <a:chOff x="0" y="-8"/>
            <a:chExt cx="8040216" cy="980733"/>
          </a:xfrm>
        </p:grpSpPr>
        <p:sp>
          <p:nvSpPr>
            <p:cNvPr id="16077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077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t>探寻</a:t>
              </a:r>
              <a:r>
                <a:rPr lang="en-US" altLang="zh-CN" sz="3200" b="1"/>
                <a:t>3  </a:t>
              </a:r>
              <a:r>
                <a:rPr lang="zh-CN" altLang="en-US" sz="3200" b="1"/>
                <a:t>幼儿的膳食结构及膳食管理</a:t>
              </a:r>
              <a:endParaRPr lang="zh-CN" altLang="en-US" sz="3200" b="1"/>
            </a:p>
          </p:txBody>
        </p:sp>
      </p:grpSp>
      <p:sp>
        <p:nvSpPr>
          <p:cNvPr id="160778" name="Rectangle 10"/>
          <p:cNvSpPr>
            <a:spLocks noChangeArrowheads="1"/>
          </p:cNvSpPr>
          <p:nvPr/>
        </p:nvSpPr>
        <p:spPr bwMode="auto">
          <a:xfrm>
            <a:off x="184150" y="1240155"/>
            <a:ext cx="3888740" cy="460375"/>
          </a:xfrm>
          <a:prstGeom prst="rect">
            <a:avLst/>
          </a:prstGeom>
          <a:noFill/>
          <a:ln w="9525">
            <a:noFill/>
            <a:miter lim="800000"/>
          </a:ln>
          <a:effectLst/>
        </p:spPr>
        <p:txBody>
          <a:bodyPr wrap="none" anchor="ctr">
            <a:spAutoFit/>
          </a:bodyPr>
          <a:lstStyle/>
          <a:p>
            <a:r>
              <a:rPr lang="zh-CN" altLang="en-US" sz="2400" b="1">
                <a:solidFill>
                  <a:schemeClr val="bg2"/>
                </a:solidFill>
              </a:rPr>
              <a:t>二、</a:t>
            </a:r>
            <a:r>
              <a:rPr lang="en-US" altLang="zh-CN" sz="2400" b="1">
                <a:solidFill>
                  <a:schemeClr val="bg2"/>
                </a:solidFill>
              </a:rPr>
              <a:t>3</a:t>
            </a:r>
            <a:r>
              <a:rPr lang="zh-CN" altLang="en-US" sz="2400" b="1">
                <a:solidFill>
                  <a:schemeClr val="bg2"/>
                </a:solidFill>
              </a:rPr>
              <a:t>～</a:t>
            </a:r>
            <a:r>
              <a:rPr lang="en-US" altLang="zh-CN" sz="2400" b="1">
                <a:solidFill>
                  <a:schemeClr val="bg2"/>
                </a:solidFill>
              </a:rPr>
              <a:t>6</a:t>
            </a:r>
            <a:r>
              <a:rPr lang="zh-CN" altLang="en-US" sz="2400" b="1">
                <a:solidFill>
                  <a:schemeClr val="bg2"/>
                </a:solidFill>
              </a:rPr>
              <a:t>岁幼儿的合理膳食</a:t>
            </a:r>
            <a:endParaRPr lang="zh-CN" altLang="en-US" sz="2400" b="1">
              <a:solidFill>
                <a:schemeClr val="bg2"/>
              </a:solidFill>
            </a:endParaRPr>
          </a:p>
        </p:txBody>
      </p:sp>
      <p:pic>
        <p:nvPicPr>
          <p:cNvPr id="2" name="图片 1"/>
          <p:cNvPicPr>
            <a:picLocks noChangeAspect="1"/>
          </p:cNvPicPr>
          <p:nvPr/>
        </p:nvPicPr>
        <p:blipFill>
          <a:blip r:embed="rId1"/>
          <a:stretch>
            <a:fillRect/>
          </a:stretch>
        </p:blipFill>
        <p:spPr>
          <a:xfrm>
            <a:off x="184150" y="1964055"/>
            <a:ext cx="11609070" cy="4055745"/>
          </a:xfrm>
          <a:prstGeom prst="rect">
            <a:avLst/>
          </a:prstGeom>
        </p:spPr>
      </p:pic>
    </p:spTree>
  </p:cSld>
  <p:clrMapOvr>
    <a:masterClrMapping/>
  </p:clrMapOvr>
  <p:transition spd="slow" advClick="0" advTm="3000">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0775" name="组合 66"/>
          <p:cNvGrpSpPr/>
          <p:nvPr/>
        </p:nvGrpSpPr>
        <p:grpSpPr bwMode="auto">
          <a:xfrm>
            <a:off x="0" y="0"/>
            <a:ext cx="11234738" cy="1220788"/>
            <a:chOff x="0" y="-8"/>
            <a:chExt cx="8040216" cy="980733"/>
          </a:xfrm>
        </p:grpSpPr>
        <p:sp>
          <p:nvSpPr>
            <p:cNvPr id="16077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077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t>探寻</a:t>
              </a:r>
              <a:r>
                <a:rPr lang="en-US" altLang="zh-CN" sz="3200" b="1"/>
                <a:t>3  </a:t>
              </a:r>
              <a:r>
                <a:rPr lang="zh-CN" altLang="en-US" sz="3200" b="1"/>
                <a:t>幼儿的膳食结构及膳食管理</a:t>
              </a:r>
              <a:endParaRPr lang="zh-CN" altLang="en-US" sz="3200" b="1"/>
            </a:p>
          </p:txBody>
        </p:sp>
      </p:grpSp>
      <p:sp>
        <p:nvSpPr>
          <p:cNvPr id="160778" name="Rectangle 10"/>
          <p:cNvSpPr>
            <a:spLocks noChangeArrowheads="1"/>
          </p:cNvSpPr>
          <p:nvPr/>
        </p:nvSpPr>
        <p:spPr bwMode="auto">
          <a:xfrm>
            <a:off x="184150" y="1240155"/>
            <a:ext cx="3243580" cy="460375"/>
          </a:xfrm>
          <a:prstGeom prst="rect">
            <a:avLst/>
          </a:prstGeom>
          <a:noFill/>
          <a:ln w="9525">
            <a:noFill/>
            <a:miter lim="800000"/>
          </a:ln>
          <a:effectLst/>
        </p:spPr>
        <p:txBody>
          <a:bodyPr wrap="none" anchor="ctr">
            <a:spAutoFit/>
          </a:bodyPr>
          <a:lstStyle/>
          <a:p>
            <a:r>
              <a:rPr lang="zh-CN" altLang="en-US" sz="2400" b="1">
                <a:solidFill>
                  <a:schemeClr val="bg2"/>
                </a:solidFill>
              </a:rPr>
              <a:t>三、幼儿园的膳食计划</a:t>
            </a:r>
            <a:endParaRPr lang="zh-CN" altLang="en-US" sz="2400" b="1">
              <a:solidFill>
                <a:schemeClr val="bg2"/>
              </a:solidFill>
            </a:endParaRPr>
          </a:p>
        </p:txBody>
      </p:sp>
      <p:sp>
        <p:nvSpPr>
          <p:cNvPr id="22" name="Freeform 5"/>
          <p:cNvSpPr/>
          <p:nvPr/>
        </p:nvSpPr>
        <p:spPr bwMode="auto">
          <a:xfrm rot="900000">
            <a:off x="5984936" y="1640158"/>
            <a:ext cx="1445864" cy="2073887"/>
          </a:xfrm>
          <a:custGeom>
            <a:avLst/>
            <a:gdLst>
              <a:gd name="T0" fmla="*/ 2366 w 4733"/>
              <a:gd name="T1" fmla="*/ 0 h 6775"/>
              <a:gd name="T2" fmla="*/ 4733 w 4733"/>
              <a:gd name="T3" fmla="*/ 2366 h 6775"/>
              <a:gd name="T4" fmla="*/ 4375 w 4733"/>
              <a:gd name="T5" fmla="*/ 3618 h 6775"/>
              <a:gd name="T6" fmla="*/ 4375 w 4733"/>
              <a:gd name="T7" fmla="*/ 3618 h 6775"/>
              <a:gd name="T8" fmla="*/ 4364 w 4733"/>
              <a:gd name="T9" fmla="*/ 3635 h 6775"/>
              <a:gd name="T10" fmla="*/ 4358 w 4733"/>
              <a:gd name="T11" fmla="*/ 3645 h 6775"/>
              <a:gd name="T12" fmla="*/ 2366 w 4733"/>
              <a:gd name="T13" fmla="*/ 6775 h 6775"/>
              <a:gd name="T14" fmla="*/ 375 w 4733"/>
              <a:gd name="T15" fmla="*/ 3645 h 6775"/>
              <a:gd name="T16" fmla="*/ 369 w 4733"/>
              <a:gd name="T17" fmla="*/ 3635 h 6775"/>
              <a:gd name="T18" fmla="*/ 357 w 4733"/>
              <a:gd name="T19" fmla="*/ 3618 h 6775"/>
              <a:gd name="T20" fmla="*/ 357 w 4733"/>
              <a:gd name="T21" fmla="*/ 3618 h 6775"/>
              <a:gd name="T22" fmla="*/ 0 w 4733"/>
              <a:gd name="T23" fmla="*/ 2366 h 6775"/>
              <a:gd name="T24" fmla="*/ 2366 w 4733"/>
              <a:gd name="T25" fmla="*/ 0 h 6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5">
                <a:moveTo>
                  <a:pt x="2366" y="0"/>
                </a:moveTo>
                <a:cubicBezTo>
                  <a:pt x="3673" y="0"/>
                  <a:pt x="4733" y="1060"/>
                  <a:pt x="4733" y="2366"/>
                </a:cubicBezTo>
                <a:cubicBezTo>
                  <a:pt x="4733" y="2826"/>
                  <a:pt x="4602" y="3255"/>
                  <a:pt x="4375" y="3618"/>
                </a:cubicBezTo>
                <a:lnTo>
                  <a:pt x="4375" y="3618"/>
                </a:lnTo>
                <a:lnTo>
                  <a:pt x="4364" y="3635"/>
                </a:lnTo>
                <a:lnTo>
                  <a:pt x="4358" y="3645"/>
                </a:lnTo>
                <a:lnTo>
                  <a:pt x="2366" y="6775"/>
                </a:lnTo>
                <a:lnTo>
                  <a:pt x="375" y="3645"/>
                </a:lnTo>
                <a:lnTo>
                  <a:pt x="369" y="3635"/>
                </a:lnTo>
                <a:lnTo>
                  <a:pt x="357" y="3618"/>
                </a:lnTo>
                <a:lnTo>
                  <a:pt x="357" y="3618"/>
                </a:lnTo>
                <a:cubicBezTo>
                  <a:pt x="131" y="3255"/>
                  <a:pt x="0" y="2826"/>
                  <a:pt x="0" y="2366"/>
                </a:cubicBezTo>
                <a:cubicBezTo>
                  <a:pt x="0" y="1060"/>
                  <a:pt x="1060" y="0"/>
                  <a:pt x="2366" y="0"/>
                </a:cubicBezTo>
                <a:close/>
              </a:path>
            </a:pathLst>
          </a:custGeom>
          <a:solidFill>
            <a:schemeClr val="tx1">
              <a:lumMod val="85000"/>
            </a:schemeClr>
          </a:solidFill>
          <a:ln>
            <a:noFill/>
          </a:ln>
        </p:spPr>
        <p:txBody>
          <a:bodyPr vert="horz" wrap="square" lIns="121917" tIns="60958" rIns="121917" bIns="60958" numCol="1" anchor="t" anchorCtr="0" compatLnSpc="1"/>
          <a:lstStyle/>
          <a:p>
            <a:endParaRPr lang="zh-CN" altLang="en-US"/>
          </a:p>
        </p:txBody>
      </p:sp>
      <p:sp>
        <p:nvSpPr>
          <p:cNvPr id="23" name="Freeform 6"/>
          <p:cNvSpPr/>
          <p:nvPr/>
        </p:nvSpPr>
        <p:spPr bwMode="auto">
          <a:xfrm rot="2700000">
            <a:off x="4774536" y="3549542"/>
            <a:ext cx="1445864" cy="2073887"/>
          </a:xfrm>
          <a:custGeom>
            <a:avLst/>
            <a:gdLst>
              <a:gd name="T0" fmla="*/ 2366 w 4733"/>
              <a:gd name="T1" fmla="*/ 6776 h 6776"/>
              <a:gd name="T2" fmla="*/ 4733 w 4733"/>
              <a:gd name="T3" fmla="*/ 4409 h 6776"/>
              <a:gd name="T4" fmla="*/ 4375 w 4733"/>
              <a:gd name="T5" fmla="*/ 3158 h 6776"/>
              <a:gd name="T6" fmla="*/ 4375 w 4733"/>
              <a:gd name="T7" fmla="*/ 3158 h 6776"/>
              <a:gd name="T8" fmla="*/ 4364 w 4733"/>
              <a:gd name="T9" fmla="*/ 3140 h 6776"/>
              <a:gd name="T10" fmla="*/ 4358 w 4733"/>
              <a:gd name="T11" fmla="*/ 3130 h 6776"/>
              <a:gd name="T12" fmla="*/ 2366 w 4733"/>
              <a:gd name="T13" fmla="*/ 0 h 6776"/>
              <a:gd name="T14" fmla="*/ 375 w 4733"/>
              <a:gd name="T15" fmla="*/ 3130 h 6776"/>
              <a:gd name="T16" fmla="*/ 369 w 4733"/>
              <a:gd name="T17" fmla="*/ 3140 h 6776"/>
              <a:gd name="T18" fmla="*/ 357 w 4733"/>
              <a:gd name="T19" fmla="*/ 3158 h 6776"/>
              <a:gd name="T20" fmla="*/ 357 w 4733"/>
              <a:gd name="T21" fmla="*/ 3158 h 6776"/>
              <a:gd name="T22" fmla="*/ 0 w 4733"/>
              <a:gd name="T23" fmla="*/ 4409 h 6776"/>
              <a:gd name="T24" fmla="*/ 2366 w 4733"/>
              <a:gd name="T25" fmla="*/ 6776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6">
                <a:moveTo>
                  <a:pt x="2366" y="6776"/>
                </a:moveTo>
                <a:cubicBezTo>
                  <a:pt x="3673" y="6776"/>
                  <a:pt x="4733" y="5716"/>
                  <a:pt x="4733" y="4409"/>
                </a:cubicBezTo>
                <a:cubicBezTo>
                  <a:pt x="4733" y="3950"/>
                  <a:pt x="4602" y="3521"/>
                  <a:pt x="4375" y="3158"/>
                </a:cubicBezTo>
                <a:lnTo>
                  <a:pt x="4375" y="3158"/>
                </a:lnTo>
                <a:lnTo>
                  <a:pt x="4364" y="3140"/>
                </a:lnTo>
                <a:lnTo>
                  <a:pt x="4358" y="3130"/>
                </a:lnTo>
                <a:lnTo>
                  <a:pt x="2366" y="0"/>
                </a:lnTo>
                <a:lnTo>
                  <a:pt x="375" y="3130"/>
                </a:lnTo>
                <a:lnTo>
                  <a:pt x="369" y="3140"/>
                </a:lnTo>
                <a:lnTo>
                  <a:pt x="357" y="3158"/>
                </a:lnTo>
                <a:lnTo>
                  <a:pt x="357" y="3158"/>
                </a:lnTo>
                <a:cubicBezTo>
                  <a:pt x="131" y="3521"/>
                  <a:pt x="0" y="3950"/>
                  <a:pt x="0" y="4409"/>
                </a:cubicBezTo>
                <a:cubicBezTo>
                  <a:pt x="0" y="5716"/>
                  <a:pt x="1060" y="6776"/>
                  <a:pt x="2366" y="6776"/>
                </a:cubicBezTo>
                <a:close/>
              </a:path>
            </a:pathLst>
          </a:custGeom>
          <a:solidFill>
            <a:schemeClr val="accent5">
              <a:lumMod val="40000"/>
              <a:lumOff val="60000"/>
            </a:schemeClr>
          </a:solidFill>
          <a:ln>
            <a:noFill/>
          </a:ln>
        </p:spPr>
        <p:txBody>
          <a:bodyPr vert="horz" wrap="square" lIns="121917" tIns="60958" rIns="121917" bIns="60958" numCol="1" anchor="t" anchorCtr="0" compatLnSpc="1"/>
          <a:lstStyle/>
          <a:p>
            <a:endParaRPr lang="zh-CN" altLang="en-US"/>
          </a:p>
        </p:txBody>
      </p:sp>
      <p:sp>
        <p:nvSpPr>
          <p:cNvPr id="26" name="Freeform 9"/>
          <p:cNvSpPr/>
          <p:nvPr/>
        </p:nvSpPr>
        <p:spPr bwMode="auto">
          <a:xfrm rot="3420000">
            <a:off x="4088130" y="2387373"/>
            <a:ext cx="1993112" cy="1554909"/>
          </a:xfrm>
          <a:custGeom>
            <a:avLst/>
            <a:gdLst>
              <a:gd name="T0" fmla="*/ 653 w 6523"/>
              <a:gd name="T1" fmla="*/ 3563 h 5083"/>
              <a:gd name="T2" fmla="*/ 1521 w 6523"/>
              <a:gd name="T3" fmla="*/ 331 h 5083"/>
              <a:gd name="T4" fmla="*/ 2783 w 6523"/>
              <a:gd name="T5" fmla="*/ 15 h 5083"/>
              <a:gd name="T6" fmla="*/ 2783 w 6523"/>
              <a:gd name="T7" fmla="*/ 15 h 5083"/>
              <a:gd name="T8" fmla="*/ 2805 w 6523"/>
              <a:gd name="T9" fmla="*/ 16 h 5083"/>
              <a:gd name="T10" fmla="*/ 2816 w 6523"/>
              <a:gd name="T11" fmla="*/ 17 h 5083"/>
              <a:gd name="T12" fmla="*/ 6523 w 6523"/>
              <a:gd name="T13" fmla="*/ 178 h 5083"/>
              <a:gd name="T14" fmla="*/ 4806 w 6523"/>
              <a:gd name="T15" fmla="*/ 3467 h 5083"/>
              <a:gd name="T16" fmla="*/ 4800 w 6523"/>
              <a:gd name="T17" fmla="*/ 3477 h 5083"/>
              <a:gd name="T18" fmla="*/ 4791 w 6523"/>
              <a:gd name="T19" fmla="*/ 3496 h 5083"/>
              <a:gd name="T20" fmla="*/ 4790 w 6523"/>
              <a:gd name="T21" fmla="*/ 3496 h 5083"/>
              <a:gd name="T22" fmla="*/ 3885 w 6523"/>
              <a:gd name="T23" fmla="*/ 4431 h 5083"/>
              <a:gd name="T24" fmla="*/ 653 w 6523"/>
              <a:gd name="T25" fmla="*/ 3563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3" h="5083">
                <a:moveTo>
                  <a:pt x="653" y="3563"/>
                </a:moveTo>
                <a:cubicBezTo>
                  <a:pt x="0" y="2431"/>
                  <a:pt x="389" y="983"/>
                  <a:pt x="1521" y="331"/>
                </a:cubicBezTo>
                <a:cubicBezTo>
                  <a:pt x="1919" y="101"/>
                  <a:pt x="2356" y="0"/>
                  <a:pt x="2783" y="15"/>
                </a:cubicBezTo>
                <a:lnTo>
                  <a:pt x="2783" y="15"/>
                </a:ln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chemeClr val="accent6">
              <a:lumMod val="40000"/>
              <a:lumOff val="60000"/>
            </a:schemeClr>
          </a:solidFill>
          <a:ln>
            <a:noFill/>
          </a:ln>
        </p:spPr>
        <p:txBody>
          <a:bodyPr vert="horz" wrap="square" lIns="121917" tIns="60958" rIns="121917" bIns="60958" numCol="1" anchor="t" anchorCtr="0" compatLnSpc="1"/>
          <a:lstStyle/>
          <a:p>
            <a:endParaRPr lang="zh-CN" altLang="en-US"/>
          </a:p>
        </p:txBody>
      </p:sp>
      <p:sp>
        <p:nvSpPr>
          <p:cNvPr id="27" name="Freeform 10"/>
          <p:cNvSpPr/>
          <p:nvPr/>
        </p:nvSpPr>
        <p:spPr bwMode="auto">
          <a:xfrm rot="1920000">
            <a:off x="6856883" y="2883789"/>
            <a:ext cx="1993112" cy="1554909"/>
          </a:xfrm>
          <a:custGeom>
            <a:avLst/>
            <a:gdLst>
              <a:gd name="T0" fmla="*/ 5870 w 6522"/>
              <a:gd name="T1" fmla="*/ 1521 h 5083"/>
              <a:gd name="T2" fmla="*/ 2637 w 6522"/>
              <a:gd name="T3" fmla="*/ 653 h 5083"/>
              <a:gd name="T4" fmla="*/ 1732 w 6522"/>
              <a:gd name="T5" fmla="*/ 1588 h 5083"/>
              <a:gd name="T6" fmla="*/ 1732 w 6522"/>
              <a:gd name="T7" fmla="*/ 1588 h 5083"/>
              <a:gd name="T8" fmla="*/ 1722 w 6522"/>
              <a:gd name="T9" fmla="*/ 1606 h 5083"/>
              <a:gd name="T10" fmla="*/ 1717 w 6522"/>
              <a:gd name="T11" fmla="*/ 1617 h 5083"/>
              <a:gd name="T12" fmla="*/ 0 w 6522"/>
              <a:gd name="T13" fmla="*/ 4905 h 5083"/>
              <a:gd name="T14" fmla="*/ 3706 w 6522"/>
              <a:gd name="T15" fmla="*/ 5067 h 5083"/>
              <a:gd name="T16" fmla="*/ 3718 w 6522"/>
              <a:gd name="T17" fmla="*/ 5068 h 5083"/>
              <a:gd name="T18" fmla="*/ 3739 w 6522"/>
              <a:gd name="T19" fmla="*/ 5068 h 5083"/>
              <a:gd name="T20" fmla="*/ 3739 w 6522"/>
              <a:gd name="T21" fmla="*/ 5068 h 5083"/>
              <a:gd name="T22" fmla="*/ 5002 w 6522"/>
              <a:gd name="T23" fmla="*/ 4753 h 5083"/>
              <a:gd name="T24" fmla="*/ 5870 w 6522"/>
              <a:gd name="T25" fmla="*/ 1521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2" h="5083">
                <a:moveTo>
                  <a:pt x="5870" y="1521"/>
                </a:moveTo>
                <a:cubicBezTo>
                  <a:pt x="5217" y="389"/>
                  <a:pt x="3769" y="0"/>
                  <a:pt x="2637" y="653"/>
                </a:cubicBezTo>
                <a:cubicBezTo>
                  <a:pt x="2239" y="882"/>
                  <a:pt x="1934" y="1210"/>
                  <a:pt x="1732" y="1588"/>
                </a:cubicBezTo>
                <a:lnTo>
                  <a:pt x="1732" y="1588"/>
                </a:lnTo>
                <a:lnTo>
                  <a:pt x="1722" y="1606"/>
                </a:lnTo>
                <a:lnTo>
                  <a:pt x="1717" y="1617"/>
                </a:lnTo>
                <a:lnTo>
                  <a:pt x="0" y="4905"/>
                </a:lnTo>
                <a:lnTo>
                  <a:pt x="3706" y="5067"/>
                </a:lnTo>
                <a:lnTo>
                  <a:pt x="3718" y="5068"/>
                </a:lnTo>
                <a:lnTo>
                  <a:pt x="3739" y="5068"/>
                </a:lnTo>
                <a:lnTo>
                  <a:pt x="3739" y="5068"/>
                </a:lnTo>
                <a:cubicBezTo>
                  <a:pt x="4167" y="5083"/>
                  <a:pt x="4604" y="4983"/>
                  <a:pt x="5002" y="4753"/>
                </a:cubicBezTo>
                <a:cubicBezTo>
                  <a:pt x="6134" y="4100"/>
                  <a:pt x="6522" y="2653"/>
                  <a:pt x="5870" y="1521"/>
                </a:cubicBezTo>
                <a:close/>
              </a:path>
            </a:pathLst>
          </a:custGeom>
          <a:solidFill>
            <a:schemeClr val="accent1">
              <a:lumMod val="40000"/>
              <a:lumOff val="60000"/>
            </a:schemeClr>
          </a:solidFill>
          <a:ln>
            <a:noFill/>
          </a:ln>
        </p:spPr>
        <p:txBody>
          <a:bodyPr vert="horz" wrap="square" lIns="121917" tIns="60958" rIns="121917" bIns="60958" numCol="1" anchor="t" anchorCtr="0" compatLnSpc="1"/>
          <a:lstStyle/>
          <a:p>
            <a:endParaRPr lang="zh-CN" altLang="en-US"/>
          </a:p>
        </p:txBody>
      </p:sp>
      <p:sp>
        <p:nvSpPr>
          <p:cNvPr id="30" name="TextBox 10"/>
          <p:cNvSpPr txBox="1"/>
          <p:nvPr/>
        </p:nvSpPr>
        <p:spPr>
          <a:xfrm>
            <a:off x="6376542" y="4674441"/>
            <a:ext cx="765589" cy="677104"/>
          </a:xfrm>
          <a:prstGeom prst="rect">
            <a:avLst/>
          </a:prstGeom>
          <a:noFill/>
        </p:spPr>
        <p:txBody>
          <a:bodyPr wrap="none" lIns="121917" tIns="60958" rIns="121917" bIns="60958" rtlCol="0">
            <a:spAutoFit/>
          </a:bodyPr>
          <a:lstStyle/>
          <a:p>
            <a:pPr algn="ctr"/>
            <a:r>
              <a:rPr lang="en-US" altLang="zh-CN" sz="3600" dirty="0">
                <a:solidFill>
                  <a:schemeClr val="bg1"/>
                </a:solidFill>
                <a:latin typeface="Kozuka Gothic Pr6N M" pitchFamily="34" charset="-128"/>
                <a:ea typeface="Kozuka Gothic Pr6N M" pitchFamily="34" charset="-128"/>
              </a:rPr>
              <a:t>03</a:t>
            </a:r>
            <a:endParaRPr lang="zh-CN" altLang="en-US" sz="3600" dirty="0">
              <a:solidFill>
                <a:schemeClr val="bg1"/>
              </a:solidFill>
              <a:latin typeface="Kozuka Gothic Pr6N M" pitchFamily="34" charset="-128"/>
              <a:ea typeface="Kozuka Gothic Pr6N M" pitchFamily="34" charset="-128"/>
            </a:endParaRPr>
          </a:p>
        </p:txBody>
      </p:sp>
      <p:sp>
        <p:nvSpPr>
          <p:cNvPr id="34" name="TextBox 17"/>
          <p:cNvSpPr txBox="1"/>
          <p:nvPr/>
        </p:nvSpPr>
        <p:spPr>
          <a:xfrm>
            <a:off x="7142189" y="1598598"/>
            <a:ext cx="2298067"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en-US" altLang="zh-CN" b="0" dirty="0">
                <a:solidFill>
                  <a:schemeClr val="bg1"/>
                </a:solidFill>
              </a:rPr>
              <a:t>2. </a:t>
            </a:r>
            <a:r>
              <a:rPr lang="zh-CN" altLang="en-US" b="0" dirty="0">
                <a:solidFill>
                  <a:schemeClr val="bg1"/>
                </a:solidFill>
              </a:rPr>
              <a:t>计算食物数量</a:t>
            </a:r>
            <a:endParaRPr lang="zh-CN" altLang="en-US" b="0" dirty="0">
              <a:solidFill>
                <a:schemeClr val="bg1"/>
              </a:solidFill>
            </a:endParaRPr>
          </a:p>
        </p:txBody>
      </p:sp>
      <p:sp>
        <p:nvSpPr>
          <p:cNvPr id="36" name="TextBox 19"/>
          <p:cNvSpPr txBox="1"/>
          <p:nvPr/>
        </p:nvSpPr>
        <p:spPr>
          <a:xfrm>
            <a:off x="8451892" y="3250646"/>
            <a:ext cx="2298067" cy="61531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zh-CN" altLang="en-US" b="0" dirty="0">
                <a:solidFill>
                  <a:schemeClr val="bg1"/>
                </a:solidFill>
              </a:rPr>
              <a:t>4</a:t>
            </a:r>
            <a:r>
              <a:rPr lang="en-US" altLang="zh-CN" b="0" dirty="0">
                <a:solidFill>
                  <a:schemeClr val="bg1"/>
                </a:solidFill>
              </a:rPr>
              <a:t>. </a:t>
            </a:r>
            <a:r>
              <a:rPr lang="zh-CN" altLang="en-US" b="0" dirty="0">
                <a:solidFill>
                  <a:schemeClr val="bg1"/>
                </a:solidFill>
              </a:rPr>
              <a:t>制订合理的膳食制度</a:t>
            </a:r>
            <a:endParaRPr lang="zh-CN" altLang="en-US" b="0" dirty="0">
              <a:solidFill>
                <a:schemeClr val="bg1"/>
              </a:solidFill>
            </a:endParaRPr>
          </a:p>
        </p:txBody>
      </p:sp>
      <p:sp>
        <p:nvSpPr>
          <p:cNvPr id="38" name="TextBox 21"/>
          <p:cNvSpPr txBox="1"/>
          <p:nvPr/>
        </p:nvSpPr>
        <p:spPr>
          <a:xfrm>
            <a:off x="6704039" y="5502261"/>
            <a:ext cx="2298067" cy="32258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en-US" altLang="zh-CN" sz="2100" b="0" dirty="0">
                <a:solidFill>
                  <a:schemeClr val="bg1"/>
                </a:solidFill>
              </a:rPr>
              <a:t>5. </a:t>
            </a:r>
            <a:r>
              <a:rPr lang="zh-CN" altLang="en-US" sz="2100" b="0" dirty="0">
                <a:solidFill>
                  <a:schemeClr val="bg1"/>
                </a:solidFill>
              </a:rPr>
              <a:t>编制食谱</a:t>
            </a:r>
            <a:endParaRPr lang="zh-CN" altLang="en-US" sz="2100" b="0" dirty="0">
              <a:solidFill>
                <a:schemeClr val="bg1"/>
              </a:solidFill>
            </a:endParaRPr>
          </a:p>
        </p:txBody>
      </p:sp>
      <p:sp>
        <p:nvSpPr>
          <p:cNvPr id="40" name="TextBox 23"/>
          <p:cNvSpPr txBox="1"/>
          <p:nvPr/>
        </p:nvSpPr>
        <p:spPr>
          <a:xfrm>
            <a:off x="1472565" y="2473960"/>
            <a:ext cx="2780665" cy="61531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en-US" altLang="zh-CN" b="0" dirty="0" smtClean="0">
                <a:solidFill>
                  <a:schemeClr val="bg1"/>
                </a:solidFill>
                <a:sym typeface="+mn-ea"/>
              </a:rPr>
              <a:t>1. </a:t>
            </a:r>
            <a:r>
              <a:rPr lang="zh-CN" altLang="en-US" b="0" dirty="0" smtClean="0">
                <a:solidFill>
                  <a:schemeClr val="bg1"/>
                </a:solidFill>
              </a:rPr>
              <a:t>选择食物品种，确定</a:t>
            </a:r>
            <a:endParaRPr lang="zh-CN" altLang="en-US" b="0" dirty="0" smtClean="0">
              <a:solidFill>
                <a:schemeClr val="bg1"/>
              </a:solidFill>
            </a:endParaRPr>
          </a:p>
          <a:p>
            <a:pPr algn="r"/>
            <a:r>
              <a:rPr lang="zh-CN" altLang="en-US" b="0" dirty="0" smtClean="0">
                <a:solidFill>
                  <a:schemeClr val="bg1"/>
                </a:solidFill>
              </a:rPr>
              <a:t>主食、辅食</a:t>
            </a:r>
            <a:endParaRPr lang="zh-CN" altLang="en-US" b="0" dirty="0" smtClean="0">
              <a:solidFill>
                <a:schemeClr val="bg1"/>
              </a:solidFill>
            </a:endParaRPr>
          </a:p>
        </p:txBody>
      </p:sp>
      <p:sp>
        <p:nvSpPr>
          <p:cNvPr id="42" name="TextBox 25"/>
          <p:cNvSpPr txBox="1"/>
          <p:nvPr/>
        </p:nvSpPr>
        <p:spPr>
          <a:xfrm>
            <a:off x="1864360" y="4951730"/>
            <a:ext cx="2586990" cy="3073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zh-CN" altLang="en-US" b="0" dirty="0">
                <a:solidFill>
                  <a:schemeClr val="bg1"/>
                </a:solidFill>
              </a:rPr>
              <a:t>3</a:t>
            </a:r>
            <a:r>
              <a:rPr lang="en-US" altLang="zh-CN" b="0" dirty="0">
                <a:solidFill>
                  <a:schemeClr val="bg1"/>
                </a:solidFill>
              </a:rPr>
              <a:t>. </a:t>
            </a:r>
            <a:r>
              <a:rPr lang="zh-CN" altLang="en-US" b="0" dirty="0">
                <a:solidFill>
                  <a:schemeClr val="bg1"/>
                </a:solidFill>
              </a:rPr>
              <a:t>确定烹调制备方法</a:t>
            </a:r>
            <a:endParaRPr lang="zh-CN" altLang="en-US" b="0" dirty="0">
              <a:solidFill>
                <a:schemeClr val="bg1"/>
              </a:solidFill>
            </a:endParaRPr>
          </a:p>
        </p:txBody>
      </p:sp>
      <p:sp>
        <p:nvSpPr>
          <p:cNvPr id="25" name="Freeform 8"/>
          <p:cNvSpPr/>
          <p:nvPr/>
        </p:nvSpPr>
        <p:spPr bwMode="auto">
          <a:xfrm rot="2460000">
            <a:off x="5712151" y="4328404"/>
            <a:ext cx="1991093" cy="1554909"/>
          </a:xfrm>
          <a:custGeom>
            <a:avLst/>
            <a:gdLst>
              <a:gd name="T0" fmla="*/ 5863 w 6518"/>
              <a:gd name="T1" fmla="*/ 3566 h 5082"/>
              <a:gd name="T2" fmla="*/ 5002 w 6518"/>
              <a:gd name="T3" fmla="*/ 332 h 5082"/>
              <a:gd name="T4" fmla="*/ 3740 w 6518"/>
              <a:gd name="T5" fmla="*/ 14 h 5082"/>
              <a:gd name="T6" fmla="*/ 3740 w 6518"/>
              <a:gd name="T7" fmla="*/ 14 h 5082"/>
              <a:gd name="T8" fmla="*/ 3719 w 6518"/>
              <a:gd name="T9" fmla="*/ 14 h 5082"/>
              <a:gd name="T10" fmla="*/ 3707 w 6518"/>
              <a:gd name="T11" fmla="*/ 15 h 5082"/>
              <a:gd name="T12" fmla="*/ 0 w 6518"/>
              <a:gd name="T13" fmla="*/ 168 h 5082"/>
              <a:gd name="T14" fmla="*/ 1710 w 6518"/>
              <a:gd name="T15" fmla="*/ 3461 h 5082"/>
              <a:gd name="T16" fmla="*/ 1715 w 6518"/>
              <a:gd name="T17" fmla="*/ 3471 h 5082"/>
              <a:gd name="T18" fmla="*/ 1725 w 6518"/>
              <a:gd name="T19" fmla="*/ 3490 h 5082"/>
              <a:gd name="T20" fmla="*/ 1725 w 6518"/>
              <a:gd name="T21" fmla="*/ 3490 h 5082"/>
              <a:gd name="T22" fmla="*/ 2628 w 6518"/>
              <a:gd name="T23" fmla="*/ 4427 h 5082"/>
              <a:gd name="T24" fmla="*/ 5863 w 6518"/>
              <a:gd name="T25" fmla="*/ 356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8" h="5082">
                <a:moveTo>
                  <a:pt x="5863" y="3566"/>
                </a:moveTo>
                <a:cubicBezTo>
                  <a:pt x="6518" y="2435"/>
                  <a:pt x="6132" y="987"/>
                  <a:pt x="5002" y="332"/>
                </a:cubicBezTo>
                <a:cubicBezTo>
                  <a:pt x="4604" y="101"/>
                  <a:pt x="4168" y="0"/>
                  <a:pt x="3740" y="14"/>
                </a:cubicBezTo>
                <a:lnTo>
                  <a:pt x="3740" y="14"/>
                </a:lnTo>
                <a:lnTo>
                  <a:pt x="3719" y="14"/>
                </a:lnTo>
                <a:lnTo>
                  <a:pt x="3707" y="15"/>
                </a:lnTo>
                <a:lnTo>
                  <a:pt x="0" y="168"/>
                </a:lnTo>
                <a:lnTo>
                  <a:pt x="1710" y="3461"/>
                </a:lnTo>
                <a:lnTo>
                  <a:pt x="1715" y="3471"/>
                </a:lnTo>
                <a:lnTo>
                  <a:pt x="1725" y="3490"/>
                </a:lnTo>
                <a:lnTo>
                  <a:pt x="1725" y="3490"/>
                </a:lnTo>
                <a:cubicBezTo>
                  <a:pt x="1926" y="3868"/>
                  <a:pt x="2231" y="4196"/>
                  <a:pt x="2628" y="4427"/>
                </a:cubicBezTo>
                <a:cubicBezTo>
                  <a:pt x="3759" y="5082"/>
                  <a:pt x="5207" y="4696"/>
                  <a:pt x="5863" y="3566"/>
                </a:cubicBezTo>
                <a:close/>
              </a:path>
            </a:pathLst>
          </a:custGeom>
          <a:solidFill>
            <a:schemeClr val="accent2">
              <a:lumMod val="40000"/>
              <a:lumOff val="60000"/>
            </a:schemeClr>
          </a:solidFill>
          <a:ln>
            <a:noFill/>
          </a:ln>
        </p:spPr>
        <p:txBody>
          <a:bodyPr vert="horz" wrap="square" lIns="121917" tIns="60958" rIns="121917" bIns="60958" numCol="1" anchor="t" anchorCtr="0" compatLnSpc="1"/>
          <a:p>
            <a:endParaRPr lang="zh-CN" altLang="en-US"/>
          </a:p>
        </p:txBody>
      </p:sp>
      <p:sp>
        <p:nvSpPr>
          <p:cNvPr id="2" name="文本框 1"/>
          <p:cNvSpPr txBox="1"/>
          <p:nvPr/>
        </p:nvSpPr>
        <p:spPr>
          <a:xfrm>
            <a:off x="4866640" y="2696845"/>
            <a:ext cx="563880" cy="645160"/>
          </a:xfrm>
          <a:prstGeom prst="rect">
            <a:avLst/>
          </a:prstGeom>
          <a:noFill/>
        </p:spPr>
        <p:txBody>
          <a:bodyPr wrap="none" rtlCol="0" anchor="t">
            <a:spAutoFit/>
          </a:bodyPr>
          <a:p>
            <a:r>
              <a:rPr lang="en-US" altLang="zh-CN" sz="3600" dirty="0" smtClean="0">
                <a:solidFill>
                  <a:schemeClr val="bg1"/>
                </a:solidFill>
                <a:sym typeface="+mn-ea"/>
              </a:rPr>
              <a:t>1 </a:t>
            </a:r>
            <a:endParaRPr lang="en-US" altLang="zh-CN" sz="3600" dirty="0" smtClean="0">
              <a:solidFill>
                <a:schemeClr val="bg1"/>
              </a:solidFill>
              <a:sym typeface="+mn-ea"/>
            </a:endParaRPr>
          </a:p>
        </p:txBody>
      </p:sp>
      <p:sp>
        <p:nvSpPr>
          <p:cNvPr id="3" name="文本框 2"/>
          <p:cNvSpPr txBox="1"/>
          <p:nvPr/>
        </p:nvSpPr>
        <p:spPr>
          <a:xfrm>
            <a:off x="6477635" y="2153285"/>
            <a:ext cx="563880" cy="645160"/>
          </a:xfrm>
          <a:prstGeom prst="rect">
            <a:avLst/>
          </a:prstGeom>
          <a:noFill/>
        </p:spPr>
        <p:txBody>
          <a:bodyPr wrap="none" rtlCol="0" anchor="t">
            <a:spAutoFit/>
          </a:bodyPr>
          <a:p>
            <a:r>
              <a:rPr lang="en-US" altLang="zh-CN" sz="3600" dirty="0" smtClean="0">
                <a:solidFill>
                  <a:schemeClr val="bg1"/>
                </a:solidFill>
                <a:sym typeface="+mn-ea"/>
              </a:rPr>
              <a:t>2 </a:t>
            </a:r>
            <a:endParaRPr lang="en-US" altLang="zh-CN" sz="3600" dirty="0" smtClean="0">
              <a:solidFill>
                <a:schemeClr val="bg1"/>
              </a:solidFill>
              <a:sym typeface="+mn-ea"/>
            </a:endParaRPr>
          </a:p>
        </p:txBody>
      </p:sp>
      <p:sp>
        <p:nvSpPr>
          <p:cNvPr id="5" name="文本框 4"/>
          <p:cNvSpPr txBox="1"/>
          <p:nvPr/>
        </p:nvSpPr>
        <p:spPr>
          <a:xfrm>
            <a:off x="5024120" y="4424045"/>
            <a:ext cx="563880" cy="645160"/>
          </a:xfrm>
          <a:prstGeom prst="rect">
            <a:avLst/>
          </a:prstGeom>
          <a:noFill/>
        </p:spPr>
        <p:txBody>
          <a:bodyPr wrap="none" rtlCol="0" anchor="t">
            <a:spAutoFit/>
          </a:bodyPr>
          <a:p>
            <a:r>
              <a:rPr lang="en-US" altLang="zh-CN" sz="3600" dirty="0" smtClean="0">
                <a:solidFill>
                  <a:schemeClr val="bg1"/>
                </a:solidFill>
                <a:sym typeface="+mn-ea"/>
              </a:rPr>
              <a:t>3 </a:t>
            </a:r>
            <a:endParaRPr lang="en-US" altLang="zh-CN" sz="3600" dirty="0" smtClean="0">
              <a:solidFill>
                <a:schemeClr val="bg1"/>
              </a:solidFill>
              <a:sym typeface="+mn-ea"/>
            </a:endParaRPr>
          </a:p>
        </p:txBody>
      </p:sp>
      <p:sp>
        <p:nvSpPr>
          <p:cNvPr id="7" name="文本框 6"/>
          <p:cNvSpPr txBox="1"/>
          <p:nvPr/>
        </p:nvSpPr>
        <p:spPr>
          <a:xfrm>
            <a:off x="7674610" y="3448685"/>
            <a:ext cx="563880" cy="645160"/>
          </a:xfrm>
          <a:prstGeom prst="rect">
            <a:avLst/>
          </a:prstGeom>
          <a:noFill/>
        </p:spPr>
        <p:txBody>
          <a:bodyPr wrap="none" rtlCol="0" anchor="t">
            <a:spAutoFit/>
          </a:bodyPr>
          <a:p>
            <a:r>
              <a:rPr lang="en-US" altLang="zh-CN" sz="3600" dirty="0" smtClean="0">
                <a:solidFill>
                  <a:schemeClr val="bg1"/>
                </a:solidFill>
                <a:sym typeface="+mn-ea"/>
              </a:rPr>
              <a:t>4 </a:t>
            </a:r>
            <a:endParaRPr lang="en-US" altLang="zh-CN" sz="3600" dirty="0" smtClean="0">
              <a:solidFill>
                <a:schemeClr val="bg1"/>
              </a:solidFill>
              <a:sym typeface="+mn-ea"/>
            </a:endParaRPr>
          </a:p>
        </p:txBody>
      </p:sp>
      <p:sp>
        <p:nvSpPr>
          <p:cNvPr id="8" name="文本框 7"/>
          <p:cNvSpPr txBox="1"/>
          <p:nvPr/>
        </p:nvSpPr>
        <p:spPr>
          <a:xfrm>
            <a:off x="6596380" y="4705985"/>
            <a:ext cx="563880" cy="645160"/>
          </a:xfrm>
          <a:prstGeom prst="rect">
            <a:avLst/>
          </a:prstGeom>
          <a:noFill/>
        </p:spPr>
        <p:txBody>
          <a:bodyPr wrap="none" rtlCol="0" anchor="t">
            <a:spAutoFit/>
          </a:bodyPr>
          <a:p>
            <a:r>
              <a:rPr lang="en-US" altLang="zh-CN" sz="3600" dirty="0" smtClean="0">
                <a:solidFill>
                  <a:schemeClr val="bg1"/>
                </a:solidFill>
                <a:sym typeface="+mn-ea"/>
              </a:rPr>
              <a:t>5 </a:t>
            </a:r>
            <a:endParaRPr lang="en-US" altLang="zh-CN" sz="3600" dirty="0" smtClean="0">
              <a:solidFill>
                <a:schemeClr val="bg1"/>
              </a:solidFill>
              <a:sym typeface="+mn-ea"/>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anim calcmode="lin" valueType="num">
                                      <p:cBhvr>
                                        <p:cTn id="10" dur="500" fill="hold"/>
                                        <p:tgtEl>
                                          <p:spTgt spid="22"/>
                                        </p:tgtEl>
                                        <p:attrNameLst>
                                          <p:attrName>ppt_x</p:attrName>
                                        </p:attrNameLst>
                                      </p:cBhvr>
                                      <p:tavLst>
                                        <p:tav tm="0">
                                          <p:val>
                                            <p:fltVal val="0.5"/>
                                          </p:val>
                                        </p:tav>
                                        <p:tav tm="100000">
                                          <p:val>
                                            <p:strVal val="#ppt_x"/>
                                          </p:val>
                                        </p:tav>
                                      </p:tavLst>
                                    </p:anim>
                                    <p:anim calcmode="lin" valueType="num">
                                      <p:cBhvr>
                                        <p:cTn id="11" dur="500" fill="hold"/>
                                        <p:tgtEl>
                                          <p:spTgt spid="2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20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fltVal val="0.5"/>
                                          </p:val>
                                        </p:tav>
                                        <p:tav tm="100000">
                                          <p:val>
                                            <p:strVal val="#ppt_x"/>
                                          </p:val>
                                        </p:tav>
                                      </p:tavLst>
                                    </p:anim>
                                    <p:anim calcmode="lin" valueType="num">
                                      <p:cBhvr>
                                        <p:cTn id="18" dur="500" fill="hold"/>
                                        <p:tgtEl>
                                          <p:spTgt spid="2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anim calcmode="lin" valueType="num">
                                      <p:cBhvr>
                                        <p:cTn id="24" dur="500" fill="hold"/>
                                        <p:tgtEl>
                                          <p:spTgt spid="30"/>
                                        </p:tgtEl>
                                        <p:attrNameLst>
                                          <p:attrName>ppt_x</p:attrName>
                                        </p:attrNameLst>
                                      </p:cBhvr>
                                      <p:tavLst>
                                        <p:tav tm="0">
                                          <p:val>
                                            <p:fltVal val="0.5"/>
                                          </p:val>
                                        </p:tav>
                                        <p:tav tm="100000">
                                          <p:val>
                                            <p:strVal val="#ppt_x"/>
                                          </p:val>
                                        </p:tav>
                                      </p:tavLst>
                                    </p:anim>
                                    <p:anim calcmode="lin" valueType="num">
                                      <p:cBhvr>
                                        <p:cTn id="25" dur="500" fill="hold"/>
                                        <p:tgtEl>
                                          <p:spTgt spid="30"/>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60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80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anim calcmode="lin" valueType="num">
                                      <p:cBhvr>
                                        <p:cTn id="38" dur="500" fill="hold"/>
                                        <p:tgtEl>
                                          <p:spTgt spid="26"/>
                                        </p:tgtEl>
                                        <p:attrNameLst>
                                          <p:attrName>ppt_x</p:attrName>
                                        </p:attrNameLst>
                                      </p:cBhvr>
                                      <p:tavLst>
                                        <p:tav tm="0">
                                          <p:val>
                                            <p:fltVal val="0.5"/>
                                          </p:val>
                                        </p:tav>
                                        <p:tav tm="100000">
                                          <p:val>
                                            <p:strVal val="#ppt_x"/>
                                          </p:val>
                                        </p:tav>
                                      </p:tavLst>
                                    </p:anim>
                                    <p:anim calcmode="lin" valueType="num">
                                      <p:cBhvr>
                                        <p:cTn id="39" dur="500" fill="hold"/>
                                        <p:tgtEl>
                                          <p:spTgt spid="26"/>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par>
                                <p:cTn id="47" presetID="22" presetClass="entr" presetSubtype="8" fill="hold" grpId="0" nodeType="withEffect">
                                  <p:stCondLst>
                                    <p:cond delay="40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par>
                                <p:cTn id="50" presetID="22" presetClass="entr" presetSubtype="2" fill="hold" grpId="0" nodeType="withEffect">
                                  <p:stCondLst>
                                    <p:cond delay="800"/>
                                  </p:stCondLst>
                                  <p:childTnLst>
                                    <p:set>
                                      <p:cBhvr>
                                        <p:cTn id="51" dur="1" fill="hold">
                                          <p:stCondLst>
                                            <p:cond delay="0"/>
                                          </p:stCondLst>
                                        </p:cTn>
                                        <p:tgtEl>
                                          <p:spTgt spid="42"/>
                                        </p:tgtEl>
                                        <p:attrNameLst>
                                          <p:attrName>style.visibility</p:attrName>
                                        </p:attrNameLst>
                                      </p:cBhvr>
                                      <p:to>
                                        <p:strVal val="visible"/>
                                      </p:to>
                                    </p:set>
                                    <p:animEffect transition="in" filter="wipe(right)">
                                      <p:cBhvr>
                                        <p:cTn id="52" dur="500"/>
                                        <p:tgtEl>
                                          <p:spTgt spid="42"/>
                                        </p:tgtEl>
                                      </p:cBhvr>
                                    </p:animEffect>
                                  </p:childTnLst>
                                </p:cTn>
                              </p:par>
                              <p:par>
                                <p:cTn id="53" presetID="22" presetClass="entr" presetSubtype="2" fill="hold" grpId="0" nodeType="withEffect">
                                  <p:stCondLst>
                                    <p:cond delay="1000"/>
                                  </p:stCondLst>
                                  <p:childTnLst>
                                    <p:set>
                                      <p:cBhvr>
                                        <p:cTn id="54" dur="1" fill="hold">
                                          <p:stCondLst>
                                            <p:cond delay="0"/>
                                          </p:stCondLst>
                                        </p:cTn>
                                        <p:tgtEl>
                                          <p:spTgt spid="40"/>
                                        </p:tgtEl>
                                        <p:attrNameLst>
                                          <p:attrName>style.visibility</p:attrName>
                                        </p:attrNameLst>
                                      </p:cBhvr>
                                      <p:to>
                                        <p:strVal val="visible"/>
                                      </p:to>
                                    </p:set>
                                    <p:animEffect transition="in" filter="wipe(right)">
                                      <p:cBhvr>
                                        <p:cTn id="55" dur="500"/>
                                        <p:tgtEl>
                                          <p:spTgt spid="40"/>
                                        </p:tgtEl>
                                      </p:cBhvr>
                                    </p:animEffect>
                                  </p:childTnLst>
                                </p:cTn>
                              </p:par>
                              <p:par>
                                <p:cTn id="56" presetID="53" presetClass="entr" presetSubtype="52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anim calcmode="lin" valueType="num">
                                      <p:cBhvr>
                                        <p:cTn id="61" dur="500" fill="hold"/>
                                        <p:tgtEl>
                                          <p:spTgt spid="25"/>
                                        </p:tgtEl>
                                        <p:attrNameLst>
                                          <p:attrName>ppt_x</p:attrName>
                                        </p:attrNameLst>
                                      </p:cBhvr>
                                      <p:tavLst>
                                        <p:tav tm="0">
                                          <p:val>
                                            <p:fltVal val="0.5"/>
                                          </p:val>
                                        </p:tav>
                                        <p:tav tm="100000">
                                          <p:val>
                                            <p:strVal val="#ppt_x"/>
                                          </p:val>
                                        </p:tav>
                                      </p:tavLst>
                                    </p:anim>
                                    <p:anim calcmode="lin" valueType="num">
                                      <p:cBhvr>
                                        <p:cTn id="62"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6" grpId="0" bldLvl="0" animBg="1"/>
      <p:bldP spid="27" grpId="0" bldLvl="0" animBg="1"/>
      <p:bldP spid="30" grpId="0"/>
      <p:bldP spid="34" grpId="0"/>
      <p:bldP spid="36" grpId="0"/>
      <p:bldP spid="38" grpId="0"/>
      <p:bldP spid="40" grpId="0"/>
      <p:bldP spid="42" grpId="0"/>
      <p:bldP spid="25"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0775" name="组合 66"/>
          <p:cNvGrpSpPr/>
          <p:nvPr/>
        </p:nvGrpSpPr>
        <p:grpSpPr bwMode="auto">
          <a:xfrm>
            <a:off x="0" y="0"/>
            <a:ext cx="11234738" cy="1220788"/>
            <a:chOff x="0" y="-8"/>
            <a:chExt cx="8040216" cy="980733"/>
          </a:xfrm>
        </p:grpSpPr>
        <p:sp>
          <p:nvSpPr>
            <p:cNvPr id="16077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077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t>探寻</a:t>
              </a:r>
              <a:r>
                <a:rPr lang="en-US" altLang="zh-CN" sz="3200" b="1"/>
                <a:t>3  </a:t>
              </a:r>
              <a:r>
                <a:rPr lang="zh-CN" altLang="en-US" sz="3200" b="1"/>
                <a:t>幼儿的膳食结构及膳食管理</a:t>
              </a:r>
              <a:endParaRPr lang="zh-CN" altLang="en-US" sz="3200" b="1"/>
            </a:p>
          </p:txBody>
        </p:sp>
      </p:grpSp>
      <p:sp>
        <p:nvSpPr>
          <p:cNvPr id="160778" name="Rectangle 10"/>
          <p:cNvSpPr>
            <a:spLocks noChangeArrowheads="1"/>
          </p:cNvSpPr>
          <p:nvPr/>
        </p:nvSpPr>
        <p:spPr bwMode="auto">
          <a:xfrm>
            <a:off x="265430" y="1333500"/>
            <a:ext cx="4758690" cy="460375"/>
          </a:xfrm>
          <a:prstGeom prst="rect">
            <a:avLst/>
          </a:prstGeom>
          <a:noFill/>
          <a:ln w="9525">
            <a:noFill/>
            <a:miter lim="800000"/>
          </a:ln>
          <a:effectLst/>
        </p:spPr>
        <p:txBody>
          <a:bodyPr wrap="square" anchor="ctr">
            <a:spAutoFit/>
          </a:bodyPr>
          <a:lstStyle/>
          <a:p>
            <a:pPr algn="l"/>
            <a:r>
              <a:rPr lang="en-US" altLang="zh-CN" sz="2400">
                <a:solidFill>
                  <a:schemeClr val="bg2"/>
                </a:solidFill>
              </a:rPr>
              <a:t>1. </a:t>
            </a:r>
            <a:r>
              <a:rPr lang="en-US" altLang="zh-CN" sz="2400">
                <a:solidFill>
                  <a:schemeClr val="bg2"/>
                </a:solidFill>
                <a:sym typeface="+mn-ea"/>
              </a:rPr>
              <a:t>择食物品种，确定主食、辅食</a:t>
            </a:r>
            <a:endParaRPr lang="zh-CN" altLang="en-US" sz="2400">
              <a:solidFill>
                <a:schemeClr val="bg2"/>
              </a:solidFill>
            </a:endParaRPr>
          </a:p>
        </p:txBody>
      </p:sp>
      <p:pic>
        <p:nvPicPr>
          <p:cNvPr id="4" name="图片 3"/>
          <p:cNvPicPr>
            <a:picLocks noChangeAspect="1"/>
          </p:cNvPicPr>
          <p:nvPr/>
        </p:nvPicPr>
        <p:blipFill>
          <a:blip r:embed="rId1"/>
          <a:stretch>
            <a:fillRect/>
          </a:stretch>
        </p:blipFill>
        <p:spPr>
          <a:xfrm>
            <a:off x="8023860" y="510540"/>
            <a:ext cx="4053205" cy="3905885"/>
          </a:xfrm>
          <a:prstGeom prst="rect">
            <a:avLst/>
          </a:prstGeom>
        </p:spPr>
      </p:pic>
      <p:sp>
        <p:nvSpPr>
          <p:cNvPr id="6" name="文本框 5"/>
          <p:cNvSpPr txBox="1"/>
          <p:nvPr/>
        </p:nvSpPr>
        <p:spPr>
          <a:xfrm>
            <a:off x="636270" y="1971040"/>
            <a:ext cx="6957695" cy="3969385"/>
          </a:xfrm>
          <a:prstGeom prst="rect">
            <a:avLst/>
          </a:prstGeom>
          <a:noFill/>
        </p:spPr>
        <p:txBody>
          <a:bodyPr wrap="square" rtlCol="0" anchor="t">
            <a:spAutoFit/>
          </a:bodyPr>
          <a:p>
            <a:pPr>
              <a:lnSpc>
                <a:spcPct val="150000"/>
              </a:lnSpc>
            </a:pPr>
            <a:r>
              <a:rPr lang="en-US" altLang="zh-CN" sz="2400">
                <a:solidFill>
                  <a:schemeClr val="bg2"/>
                </a:solidFill>
              </a:rPr>
              <a:t>        </a:t>
            </a:r>
            <a:r>
              <a:rPr lang="zh-CN" altLang="en-US" sz="2400">
                <a:solidFill>
                  <a:srgbClr val="FF0000"/>
                </a:solidFill>
              </a:rPr>
              <a:t>主食是指含有幼儿生长发育所必需营养素的主要食品。辅食是指根据幼儿生长发育的不同阶段对各种营养素需求的增加而添加、补充的辅助食品。</a:t>
            </a:r>
            <a:r>
              <a:rPr lang="zh-CN" altLang="en-US" sz="2400">
                <a:solidFill>
                  <a:schemeClr val="bg2"/>
                </a:solidFill>
              </a:rPr>
              <a:t>为幼儿选择食物，应从实际出发，结合气候、地理条件和当地食品供应情况，保证所选食物在质和量上满足幼儿的营养需求。3～6 岁的幼儿，食物种类应多样，主食以谷类为主。</a:t>
            </a:r>
            <a:endParaRPr lang="zh-CN" altLang="en-US" sz="2400">
              <a:solidFill>
                <a:schemeClr val="bg2"/>
              </a:solidFill>
            </a:endParaRPr>
          </a:p>
        </p:txBody>
      </p:sp>
    </p:spTree>
  </p:cSld>
  <p:clrMapOvr>
    <a:masterClrMapping/>
  </p:clrMapOvr>
  <p:transition spd="slow" advClick="0" advTm="3000">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0775" name="组合 66"/>
          <p:cNvGrpSpPr/>
          <p:nvPr/>
        </p:nvGrpSpPr>
        <p:grpSpPr bwMode="auto">
          <a:xfrm>
            <a:off x="0" y="0"/>
            <a:ext cx="11234738" cy="1220788"/>
            <a:chOff x="0" y="-8"/>
            <a:chExt cx="8040216" cy="980733"/>
          </a:xfrm>
        </p:grpSpPr>
        <p:sp>
          <p:nvSpPr>
            <p:cNvPr id="16077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077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t>探寻</a:t>
              </a:r>
              <a:r>
                <a:rPr lang="en-US" altLang="zh-CN" sz="3200" b="1"/>
                <a:t>3  </a:t>
              </a:r>
              <a:r>
                <a:rPr lang="zh-CN" altLang="en-US" sz="3200" b="1"/>
                <a:t>幼儿的膳食结构及膳食管理</a:t>
              </a:r>
              <a:endParaRPr lang="zh-CN" altLang="en-US" sz="3200" b="1"/>
            </a:p>
          </p:txBody>
        </p:sp>
      </p:grpSp>
      <p:sp>
        <p:nvSpPr>
          <p:cNvPr id="160778" name="Rectangle 10"/>
          <p:cNvSpPr>
            <a:spLocks noChangeArrowheads="1"/>
          </p:cNvSpPr>
          <p:nvPr/>
        </p:nvSpPr>
        <p:spPr bwMode="auto">
          <a:xfrm>
            <a:off x="265430" y="1333500"/>
            <a:ext cx="4758690" cy="460375"/>
          </a:xfrm>
          <a:prstGeom prst="rect">
            <a:avLst/>
          </a:prstGeom>
          <a:noFill/>
          <a:ln w="9525">
            <a:noFill/>
            <a:miter lim="800000"/>
          </a:ln>
          <a:effectLst/>
        </p:spPr>
        <p:txBody>
          <a:bodyPr wrap="square" anchor="ctr">
            <a:spAutoFit/>
          </a:bodyPr>
          <a:lstStyle/>
          <a:p>
            <a:pPr algn="l"/>
            <a:r>
              <a:rPr lang="en-US" altLang="zh-CN" sz="2400">
                <a:solidFill>
                  <a:schemeClr val="bg2"/>
                </a:solidFill>
              </a:rPr>
              <a:t>2. </a:t>
            </a:r>
            <a:r>
              <a:rPr lang="zh-CN" altLang="en-US" sz="2400">
                <a:solidFill>
                  <a:schemeClr val="bg2"/>
                </a:solidFill>
              </a:rPr>
              <a:t>计算食物数量</a:t>
            </a:r>
            <a:endParaRPr lang="zh-CN" altLang="en-US" sz="2400">
              <a:solidFill>
                <a:schemeClr val="bg2"/>
              </a:solidFill>
            </a:endParaRPr>
          </a:p>
        </p:txBody>
      </p:sp>
      <p:sp>
        <p:nvSpPr>
          <p:cNvPr id="6" name="文本框 5"/>
          <p:cNvSpPr txBox="1"/>
          <p:nvPr/>
        </p:nvSpPr>
        <p:spPr>
          <a:xfrm>
            <a:off x="425450" y="1818640"/>
            <a:ext cx="11026775" cy="1198880"/>
          </a:xfrm>
          <a:prstGeom prst="rect">
            <a:avLst/>
          </a:prstGeom>
          <a:noFill/>
        </p:spPr>
        <p:txBody>
          <a:bodyPr wrap="square" rtlCol="0" anchor="t">
            <a:spAutoFit/>
          </a:bodyPr>
          <a:p>
            <a:pPr>
              <a:lnSpc>
                <a:spcPct val="150000"/>
              </a:lnSpc>
            </a:pPr>
            <a:r>
              <a:rPr lang="en-US" altLang="zh-CN" sz="2400">
                <a:solidFill>
                  <a:schemeClr val="bg2"/>
                </a:solidFill>
              </a:rPr>
              <a:t>        计算食物的数量时，要力求遵循各营养素数量充足、比例合理，食物供给量与幼儿的</a:t>
            </a:r>
            <a:r>
              <a:rPr lang="zh-CN" altLang="en-US" sz="2400">
                <a:solidFill>
                  <a:srgbClr val="FF0000"/>
                </a:solidFill>
              </a:rPr>
              <a:t>需要量相平衡的原则。</a:t>
            </a:r>
            <a:endParaRPr lang="zh-CN" altLang="en-US" sz="2400">
              <a:solidFill>
                <a:schemeClr val="bg2"/>
              </a:solidFill>
            </a:endParaRPr>
          </a:p>
        </p:txBody>
      </p:sp>
      <p:pic>
        <p:nvPicPr>
          <p:cNvPr id="2" name="图片 1"/>
          <p:cNvPicPr>
            <a:picLocks noChangeAspect="1"/>
          </p:cNvPicPr>
          <p:nvPr/>
        </p:nvPicPr>
        <p:blipFill>
          <a:blip r:embed="rId1"/>
          <a:stretch>
            <a:fillRect/>
          </a:stretch>
        </p:blipFill>
        <p:spPr>
          <a:xfrm>
            <a:off x="840740" y="3108960"/>
            <a:ext cx="9418955" cy="3466465"/>
          </a:xfrm>
          <a:prstGeom prst="rect">
            <a:avLst/>
          </a:prstGeom>
        </p:spPr>
      </p:pic>
    </p:spTree>
  </p:cSld>
  <p:clrMapOvr>
    <a:masterClrMapping/>
  </p:clrMapOvr>
  <p:transition spd="slow" advClick="0" advTm="3000">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0775" name="组合 66"/>
          <p:cNvGrpSpPr/>
          <p:nvPr/>
        </p:nvGrpSpPr>
        <p:grpSpPr bwMode="auto">
          <a:xfrm>
            <a:off x="0" y="0"/>
            <a:ext cx="11234738" cy="1220788"/>
            <a:chOff x="0" y="-8"/>
            <a:chExt cx="8040216" cy="980733"/>
          </a:xfrm>
        </p:grpSpPr>
        <p:sp>
          <p:nvSpPr>
            <p:cNvPr id="16077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077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t>探寻</a:t>
              </a:r>
              <a:r>
                <a:rPr lang="en-US" altLang="zh-CN" sz="3200" b="1"/>
                <a:t>3  </a:t>
              </a:r>
              <a:r>
                <a:rPr lang="zh-CN" altLang="en-US" sz="3200" b="1"/>
                <a:t>幼儿的膳食结构及膳食管理</a:t>
              </a:r>
              <a:endParaRPr lang="zh-CN" altLang="en-US" sz="3200" b="1"/>
            </a:p>
          </p:txBody>
        </p:sp>
      </p:grpSp>
      <p:sp>
        <p:nvSpPr>
          <p:cNvPr id="160778" name="Rectangle 10"/>
          <p:cNvSpPr>
            <a:spLocks noChangeArrowheads="1"/>
          </p:cNvSpPr>
          <p:nvPr/>
        </p:nvSpPr>
        <p:spPr bwMode="auto">
          <a:xfrm>
            <a:off x="265430" y="1242060"/>
            <a:ext cx="4758690" cy="460375"/>
          </a:xfrm>
          <a:prstGeom prst="rect">
            <a:avLst/>
          </a:prstGeom>
          <a:noFill/>
          <a:ln w="9525">
            <a:noFill/>
            <a:miter lim="800000"/>
          </a:ln>
          <a:effectLst/>
        </p:spPr>
        <p:txBody>
          <a:bodyPr wrap="square" anchor="ctr">
            <a:spAutoFit/>
          </a:bodyPr>
          <a:lstStyle/>
          <a:p>
            <a:pPr algn="l"/>
            <a:r>
              <a:rPr lang="en-US" altLang="zh-CN" sz="2400">
                <a:solidFill>
                  <a:schemeClr val="bg2"/>
                </a:solidFill>
              </a:rPr>
              <a:t>3. </a:t>
            </a:r>
            <a:r>
              <a:rPr lang="zh-CN" altLang="en-US" sz="2400">
                <a:solidFill>
                  <a:schemeClr val="bg2"/>
                </a:solidFill>
              </a:rPr>
              <a:t>确定烹调制备方法</a:t>
            </a:r>
            <a:endParaRPr lang="zh-CN" altLang="en-US" sz="2400">
              <a:solidFill>
                <a:schemeClr val="bg2"/>
              </a:solidFill>
            </a:endParaRPr>
          </a:p>
        </p:txBody>
      </p:sp>
      <p:sp>
        <p:nvSpPr>
          <p:cNvPr id="6" name="文本框 5"/>
          <p:cNvSpPr txBox="1"/>
          <p:nvPr/>
        </p:nvSpPr>
        <p:spPr>
          <a:xfrm>
            <a:off x="424815" y="1620520"/>
            <a:ext cx="9500870" cy="5354320"/>
          </a:xfrm>
          <a:prstGeom prst="rect">
            <a:avLst/>
          </a:prstGeom>
          <a:noFill/>
        </p:spPr>
        <p:txBody>
          <a:bodyPr wrap="square" rtlCol="0" anchor="t">
            <a:spAutoFit/>
          </a:bodyPr>
          <a:p>
            <a:pPr>
              <a:lnSpc>
                <a:spcPct val="150000"/>
              </a:lnSpc>
            </a:pPr>
            <a:r>
              <a:rPr lang="en-US" altLang="zh-CN" sz="2400">
                <a:solidFill>
                  <a:schemeClr val="bg2"/>
                </a:solidFill>
              </a:rPr>
              <a:t>        幼儿园在烹调食物时应根据幼儿的特点和膳食配置原则考虑到</a:t>
            </a:r>
            <a:r>
              <a:rPr lang="zh-CN" altLang="en-US" sz="2400">
                <a:solidFill>
                  <a:schemeClr val="bg2"/>
                </a:solidFill>
              </a:rPr>
              <a:t>多方面的烹调要求：</a:t>
            </a:r>
            <a:endParaRPr lang="zh-CN" altLang="en-US" sz="2400">
              <a:solidFill>
                <a:schemeClr val="bg2"/>
              </a:solidFill>
            </a:endParaRPr>
          </a:p>
          <a:p>
            <a:pPr>
              <a:lnSpc>
                <a:spcPct val="150000"/>
              </a:lnSpc>
            </a:pPr>
            <a:r>
              <a:rPr lang="zh-CN" altLang="en-US" sz="2000">
                <a:solidFill>
                  <a:schemeClr val="bg2"/>
                </a:solidFill>
              </a:rPr>
              <a:t>① 选择恰当的烹调方法，在洗、切、炒、煮各环节及炊具等的选择上，应尽量</a:t>
            </a:r>
            <a:endParaRPr lang="zh-CN" altLang="en-US" sz="2000">
              <a:solidFill>
                <a:schemeClr val="bg2"/>
              </a:solidFill>
            </a:endParaRPr>
          </a:p>
          <a:p>
            <a:pPr>
              <a:lnSpc>
                <a:spcPct val="150000"/>
              </a:lnSpc>
            </a:pPr>
            <a:r>
              <a:rPr lang="zh-CN" altLang="en-US" sz="2000">
                <a:solidFill>
                  <a:schemeClr val="bg2"/>
                </a:solidFill>
              </a:rPr>
              <a:t>减</a:t>
            </a:r>
            <a:r>
              <a:rPr lang="zh-CN" altLang="en-US" sz="2000">
                <a:solidFill>
                  <a:srgbClr val="FF0000"/>
                </a:solidFill>
              </a:rPr>
              <a:t>少营养素的损失，保留最多的营养成分</a:t>
            </a:r>
            <a:r>
              <a:rPr lang="zh-CN" altLang="en-US" sz="2000">
                <a:solidFill>
                  <a:schemeClr val="bg2"/>
                </a:solidFill>
              </a:rPr>
              <a:t>。</a:t>
            </a:r>
            <a:endParaRPr lang="zh-CN" altLang="en-US" sz="2000">
              <a:solidFill>
                <a:schemeClr val="bg2"/>
              </a:solidFill>
            </a:endParaRPr>
          </a:p>
          <a:p>
            <a:pPr>
              <a:lnSpc>
                <a:spcPct val="150000"/>
              </a:lnSpc>
            </a:pPr>
            <a:r>
              <a:rPr lang="zh-CN" altLang="en-US" sz="2000">
                <a:solidFill>
                  <a:schemeClr val="bg2"/>
                </a:solidFill>
              </a:rPr>
              <a:t>② </a:t>
            </a:r>
            <a:r>
              <a:rPr lang="zh-CN" altLang="en-US" sz="2000">
                <a:solidFill>
                  <a:srgbClr val="FF0000"/>
                </a:solidFill>
              </a:rPr>
              <a:t>去壳、去刺、去骨，以幼儿的咀嚼能力和消化能力为依据</a:t>
            </a:r>
            <a:r>
              <a:rPr lang="zh-CN" altLang="en-US" sz="2000">
                <a:solidFill>
                  <a:schemeClr val="bg2"/>
                </a:solidFill>
              </a:rPr>
              <a:t>，切碎磨细，煮软烧烂，做到碎、细、软、烂，适合幼儿肠胃尚未发育完善的特点。</a:t>
            </a:r>
            <a:endParaRPr lang="zh-CN" altLang="en-US" sz="2000">
              <a:solidFill>
                <a:schemeClr val="bg2"/>
              </a:solidFill>
            </a:endParaRPr>
          </a:p>
          <a:p>
            <a:pPr>
              <a:lnSpc>
                <a:spcPct val="150000"/>
              </a:lnSpc>
            </a:pPr>
            <a:r>
              <a:rPr lang="zh-CN" altLang="en-US" sz="2000">
                <a:solidFill>
                  <a:schemeClr val="bg2"/>
                </a:solidFill>
              </a:rPr>
              <a:t>③ 考</a:t>
            </a:r>
            <a:r>
              <a:rPr lang="zh-CN" altLang="en-US" sz="2000">
                <a:solidFill>
                  <a:srgbClr val="FF0000"/>
                </a:solidFill>
              </a:rPr>
              <a:t>虑食物色、香、味、形及食物品种多样化</a:t>
            </a:r>
            <a:r>
              <a:rPr lang="zh-CN" altLang="en-US" sz="2000">
                <a:solidFill>
                  <a:schemeClr val="bg2"/>
                </a:solidFill>
              </a:rPr>
              <a:t>，增强幼儿食欲，有利于促进机体消化吸收。同样，良好的进餐环境、愉快的情绪也有利于增强幼儿的食欲。</a:t>
            </a:r>
            <a:endParaRPr lang="zh-CN" altLang="en-US" sz="2000">
              <a:solidFill>
                <a:schemeClr val="bg2"/>
              </a:solidFill>
            </a:endParaRPr>
          </a:p>
          <a:p>
            <a:pPr>
              <a:lnSpc>
                <a:spcPct val="150000"/>
              </a:lnSpc>
            </a:pPr>
            <a:r>
              <a:rPr lang="zh-CN" altLang="en-US" sz="2000">
                <a:solidFill>
                  <a:schemeClr val="bg2"/>
                </a:solidFill>
              </a:rPr>
              <a:t>④ </a:t>
            </a:r>
            <a:r>
              <a:rPr lang="zh-CN" altLang="en-US" sz="2000">
                <a:solidFill>
                  <a:srgbClr val="FF0000"/>
                </a:solidFill>
              </a:rPr>
              <a:t>避免采用油炸、烘烤和烟熏等烹调方法</a:t>
            </a:r>
            <a:r>
              <a:rPr lang="zh-CN" altLang="en-US" sz="2000">
                <a:solidFill>
                  <a:schemeClr val="bg2"/>
                </a:solidFill>
              </a:rPr>
              <a:t>，避免使用浓烈和刺激性强的调料。</a:t>
            </a:r>
            <a:endParaRPr lang="zh-CN" altLang="en-US" sz="2000">
              <a:solidFill>
                <a:schemeClr val="bg2"/>
              </a:solidFill>
            </a:endParaRPr>
          </a:p>
          <a:p>
            <a:pPr>
              <a:lnSpc>
                <a:spcPct val="150000"/>
              </a:lnSpc>
            </a:pPr>
            <a:r>
              <a:rPr lang="zh-CN" altLang="en-US" sz="2000">
                <a:solidFill>
                  <a:schemeClr val="bg2"/>
                </a:solidFill>
              </a:rPr>
              <a:t>⑤ </a:t>
            </a:r>
            <a:r>
              <a:rPr lang="zh-CN" altLang="en-US" sz="2000">
                <a:solidFill>
                  <a:srgbClr val="FF0000"/>
                </a:solidFill>
              </a:rPr>
              <a:t>确保膳食卫生，严防食物中毒</a:t>
            </a:r>
            <a:r>
              <a:rPr lang="zh-CN" altLang="en-US" sz="2000">
                <a:solidFill>
                  <a:schemeClr val="bg2"/>
                </a:solidFill>
              </a:rPr>
              <a:t>。应将安全性放在首位，为幼儿选择的食物要符合安全、卫生、健康的要求，严防食物中毒。</a:t>
            </a:r>
            <a:endParaRPr lang="zh-CN" altLang="en-US" sz="2000">
              <a:solidFill>
                <a:schemeClr val="bg2"/>
              </a:solidFill>
            </a:endParaRPr>
          </a:p>
        </p:txBody>
      </p:sp>
      <p:pic>
        <p:nvPicPr>
          <p:cNvPr id="2" name="图片 1"/>
          <p:cNvPicPr>
            <a:picLocks noChangeAspect="1"/>
          </p:cNvPicPr>
          <p:nvPr/>
        </p:nvPicPr>
        <p:blipFill>
          <a:blip r:embed="rId1"/>
          <a:stretch>
            <a:fillRect/>
          </a:stretch>
        </p:blipFill>
        <p:spPr>
          <a:xfrm>
            <a:off x="9430385" y="249555"/>
            <a:ext cx="2630805" cy="3268345"/>
          </a:xfrm>
          <a:prstGeom prst="rect">
            <a:avLst/>
          </a:prstGeom>
        </p:spPr>
      </p:pic>
    </p:spTree>
  </p:cSld>
  <p:clrMapOvr>
    <a:masterClrMapping/>
  </p:clrMapOvr>
  <p:transition spd="slow" advClick="0" advTm="3000">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0775" name="组合 66"/>
          <p:cNvGrpSpPr/>
          <p:nvPr/>
        </p:nvGrpSpPr>
        <p:grpSpPr bwMode="auto">
          <a:xfrm>
            <a:off x="0" y="0"/>
            <a:ext cx="11234738" cy="1220788"/>
            <a:chOff x="0" y="-8"/>
            <a:chExt cx="8040216" cy="980733"/>
          </a:xfrm>
        </p:grpSpPr>
        <p:sp>
          <p:nvSpPr>
            <p:cNvPr id="16077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077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t>探寻</a:t>
              </a:r>
              <a:r>
                <a:rPr lang="en-US" altLang="zh-CN" sz="3200" b="1"/>
                <a:t>3  </a:t>
              </a:r>
              <a:r>
                <a:rPr lang="zh-CN" altLang="en-US" sz="3200" b="1"/>
                <a:t>幼儿的膳食结构及膳食管理</a:t>
              </a:r>
              <a:endParaRPr lang="zh-CN" altLang="en-US" sz="3200" b="1"/>
            </a:p>
          </p:txBody>
        </p:sp>
      </p:grpSp>
      <p:sp>
        <p:nvSpPr>
          <p:cNvPr id="160778" name="Rectangle 10"/>
          <p:cNvSpPr>
            <a:spLocks noChangeArrowheads="1"/>
          </p:cNvSpPr>
          <p:nvPr/>
        </p:nvSpPr>
        <p:spPr bwMode="auto">
          <a:xfrm>
            <a:off x="265430" y="1242060"/>
            <a:ext cx="4758690" cy="460375"/>
          </a:xfrm>
          <a:prstGeom prst="rect">
            <a:avLst/>
          </a:prstGeom>
          <a:noFill/>
          <a:ln w="9525">
            <a:noFill/>
            <a:miter lim="800000"/>
          </a:ln>
          <a:effectLst/>
        </p:spPr>
        <p:txBody>
          <a:bodyPr wrap="square" anchor="ctr">
            <a:spAutoFit/>
          </a:bodyPr>
          <a:lstStyle/>
          <a:p>
            <a:pPr algn="l"/>
            <a:r>
              <a:rPr lang="en-US" altLang="zh-CN" sz="2400">
                <a:solidFill>
                  <a:schemeClr val="bg2"/>
                </a:solidFill>
              </a:rPr>
              <a:t>4. </a:t>
            </a:r>
            <a:r>
              <a:rPr lang="zh-CN" altLang="en-US" sz="2400">
                <a:solidFill>
                  <a:schemeClr val="bg2"/>
                </a:solidFill>
              </a:rPr>
              <a:t>制定合理的膳食制度</a:t>
            </a:r>
            <a:endParaRPr lang="zh-CN" altLang="en-US" sz="2400">
              <a:solidFill>
                <a:schemeClr val="bg2"/>
              </a:solidFill>
            </a:endParaRPr>
          </a:p>
        </p:txBody>
      </p:sp>
      <p:sp>
        <p:nvSpPr>
          <p:cNvPr id="6" name="文本框 5"/>
          <p:cNvSpPr txBox="1"/>
          <p:nvPr/>
        </p:nvSpPr>
        <p:spPr>
          <a:xfrm>
            <a:off x="424815" y="1620520"/>
            <a:ext cx="10307955" cy="1753235"/>
          </a:xfrm>
          <a:prstGeom prst="rect">
            <a:avLst/>
          </a:prstGeom>
          <a:noFill/>
        </p:spPr>
        <p:txBody>
          <a:bodyPr wrap="square" rtlCol="0" anchor="t">
            <a:spAutoFit/>
          </a:bodyPr>
          <a:p>
            <a:pPr>
              <a:lnSpc>
                <a:spcPct val="150000"/>
              </a:lnSpc>
            </a:pPr>
            <a:r>
              <a:rPr lang="en-US" altLang="zh-CN" sz="2400">
                <a:solidFill>
                  <a:schemeClr val="bg2"/>
                </a:solidFill>
              </a:rPr>
              <a:t>        </a:t>
            </a:r>
            <a:r>
              <a:rPr sz="2400">
                <a:solidFill>
                  <a:schemeClr val="bg2"/>
                </a:solidFill>
              </a:rPr>
              <a:t>膳食制度是规定每日进餐次数与间隔时间、合理分配各餐食品的数量和质量的一种制度。在合理的膳食制度下，进餐和消化过程协调一致，各种营养素得以有效地消化、吸收和利用。</a:t>
            </a:r>
            <a:endParaRPr lang="zh-CN" altLang="en-US" sz="2000">
              <a:solidFill>
                <a:schemeClr val="bg2"/>
              </a:solidFill>
            </a:endParaRPr>
          </a:p>
        </p:txBody>
      </p:sp>
      <p:sp>
        <p:nvSpPr>
          <p:cNvPr id="3" name="Rectangle 10"/>
          <p:cNvSpPr>
            <a:spLocks noChangeArrowheads="1"/>
          </p:cNvSpPr>
          <p:nvPr/>
        </p:nvSpPr>
        <p:spPr bwMode="auto">
          <a:xfrm>
            <a:off x="265430" y="3512185"/>
            <a:ext cx="4758690" cy="460375"/>
          </a:xfrm>
          <a:prstGeom prst="rect">
            <a:avLst/>
          </a:prstGeom>
          <a:noFill/>
          <a:ln w="9525">
            <a:noFill/>
            <a:miter lim="800000"/>
          </a:ln>
          <a:effectLst/>
        </p:spPr>
        <p:txBody>
          <a:bodyPr wrap="square" anchor="ctr">
            <a:spAutoFit/>
          </a:bodyPr>
          <a:p>
            <a:pPr algn="l"/>
            <a:r>
              <a:rPr lang="en-US" altLang="zh-CN" sz="2400">
                <a:solidFill>
                  <a:schemeClr val="bg2"/>
                </a:solidFill>
              </a:rPr>
              <a:t>5. </a:t>
            </a:r>
            <a:r>
              <a:rPr lang="zh-CN" altLang="en-US" sz="2400">
                <a:solidFill>
                  <a:schemeClr val="bg2"/>
                </a:solidFill>
              </a:rPr>
              <a:t>编制食谱</a:t>
            </a:r>
            <a:endParaRPr lang="zh-CN" altLang="en-US" sz="2400">
              <a:solidFill>
                <a:schemeClr val="bg2"/>
              </a:solidFill>
            </a:endParaRPr>
          </a:p>
        </p:txBody>
      </p:sp>
      <p:sp>
        <p:nvSpPr>
          <p:cNvPr id="4" name="文本框 3"/>
          <p:cNvSpPr txBox="1"/>
          <p:nvPr/>
        </p:nvSpPr>
        <p:spPr>
          <a:xfrm>
            <a:off x="521335" y="4084955"/>
            <a:ext cx="9137650" cy="2306955"/>
          </a:xfrm>
          <a:prstGeom prst="rect">
            <a:avLst/>
          </a:prstGeom>
          <a:noFill/>
        </p:spPr>
        <p:txBody>
          <a:bodyPr wrap="square" rtlCol="0" anchor="t">
            <a:spAutoFit/>
          </a:bodyPr>
          <a:p>
            <a:pPr algn="l">
              <a:lnSpc>
                <a:spcPct val="150000"/>
              </a:lnSpc>
            </a:pPr>
            <a:r>
              <a:rPr lang="en-US" sz="2400">
                <a:solidFill>
                  <a:schemeClr val="bg2"/>
                </a:solidFill>
              </a:rPr>
              <a:t>       </a:t>
            </a:r>
            <a:r>
              <a:rPr sz="2400">
                <a:solidFill>
                  <a:schemeClr val="bg2"/>
                </a:solidFill>
              </a:rPr>
              <a:t>食谱是膳食计划的具体实施方案，是一日内定量的各种食品的配制和烹调方法的说明。它包括食物的种类、数量、烹调方法和制成品名称。编制食谱是膳食计划的重要组成部分，膳食计划的实现有赖于食谱的制订和实施</a:t>
            </a:r>
            <a:r>
              <a:rPr lang="zh-CN" sz="2400">
                <a:solidFill>
                  <a:schemeClr val="bg2"/>
                </a:solidFill>
              </a:rPr>
              <a:t>。</a:t>
            </a:r>
            <a:r>
              <a:rPr lang="zh-CN" altLang="en-US"/>
              <a:t>。</a:t>
            </a:r>
            <a:endParaRPr lang="zh-CN" altLang="en-US"/>
          </a:p>
        </p:txBody>
      </p:sp>
    </p:spTree>
  </p:cSld>
  <p:clrMapOvr>
    <a:masterClrMapping/>
  </p:clrMapOvr>
  <p:transition spd="slow" advClick="0" advTm="3000">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4"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0775" name="组合 66"/>
          <p:cNvGrpSpPr/>
          <p:nvPr/>
        </p:nvGrpSpPr>
        <p:grpSpPr bwMode="auto">
          <a:xfrm>
            <a:off x="0" y="0"/>
            <a:ext cx="11234738" cy="1220788"/>
            <a:chOff x="0" y="-8"/>
            <a:chExt cx="8040216" cy="980733"/>
          </a:xfrm>
        </p:grpSpPr>
        <p:sp>
          <p:nvSpPr>
            <p:cNvPr id="16077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077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t>探寻</a:t>
              </a:r>
              <a:r>
                <a:rPr lang="en-US" altLang="zh-CN" sz="3200" b="1"/>
                <a:t>3  </a:t>
              </a:r>
              <a:r>
                <a:rPr lang="zh-CN" altLang="en-US" sz="3200" b="1"/>
                <a:t>幼儿的膳食结构及膳食管理</a:t>
              </a:r>
              <a:endParaRPr lang="zh-CN" altLang="en-US" sz="3200" b="1"/>
            </a:p>
          </p:txBody>
        </p:sp>
      </p:grpSp>
      <p:sp>
        <p:nvSpPr>
          <p:cNvPr id="160778" name="Rectangle 10"/>
          <p:cNvSpPr>
            <a:spLocks noChangeArrowheads="1"/>
          </p:cNvSpPr>
          <p:nvPr/>
        </p:nvSpPr>
        <p:spPr bwMode="auto">
          <a:xfrm>
            <a:off x="265430" y="1242060"/>
            <a:ext cx="4758690" cy="460375"/>
          </a:xfrm>
          <a:prstGeom prst="rect">
            <a:avLst/>
          </a:prstGeom>
          <a:noFill/>
          <a:ln w="9525">
            <a:noFill/>
            <a:miter lim="800000"/>
          </a:ln>
          <a:effectLst/>
        </p:spPr>
        <p:txBody>
          <a:bodyPr wrap="square" anchor="ctr">
            <a:spAutoFit/>
          </a:bodyPr>
          <a:lstStyle/>
          <a:p>
            <a:pPr algn="l"/>
            <a:r>
              <a:rPr lang="zh-CN" altLang="en-US" sz="2400" b="1">
                <a:solidFill>
                  <a:schemeClr val="bg2"/>
                </a:solidFill>
              </a:rPr>
              <a:t>四、膳食调查</a:t>
            </a:r>
            <a:endParaRPr lang="zh-CN" altLang="en-US" sz="2400" b="1">
              <a:solidFill>
                <a:schemeClr val="bg2"/>
              </a:solidFill>
            </a:endParaRPr>
          </a:p>
        </p:txBody>
      </p:sp>
      <p:sp>
        <p:nvSpPr>
          <p:cNvPr id="10" name="TextBox 9"/>
          <p:cNvSpPr txBox="1"/>
          <p:nvPr/>
        </p:nvSpPr>
        <p:spPr>
          <a:xfrm>
            <a:off x="2107565" y="3033395"/>
            <a:ext cx="1941195" cy="368935"/>
          </a:xfrm>
          <a:prstGeom prst="rect">
            <a:avLst/>
          </a:prstGeom>
          <a:noFill/>
        </p:spPr>
        <p:txBody>
          <a:bodyPr wrap="square" lIns="0" tIns="0" rIns="0" bIns="0" rtlCol="0">
            <a:spAutoFit/>
          </a:bodyPr>
          <a:p>
            <a:pPr algn="ctr"/>
            <a:r>
              <a:rPr lang="zh-CN" altLang="en-US" sz="2400" dirty="0">
                <a:solidFill>
                  <a:schemeClr val="bg1"/>
                </a:solidFill>
                <a:latin typeface="微软雅黑" panose="020B0503020204020204" pitchFamily="34" charset="-122"/>
                <a:ea typeface="微软雅黑" panose="020B0503020204020204" pitchFamily="34" charset="-122"/>
              </a:rPr>
              <a:t>膳食调查方法</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 name="KSO_Shape"/>
          <p:cNvSpPr/>
          <p:nvPr/>
        </p:nvSpPr>
        <p:spPr bwMode="auto">
          <a:xfrm>
            <a:off x="2442210" y="1809115"/>
            <a:ext cx="1301750" cy="97409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6">
              <a:lumMod val="20000"/>
              <a:lumOff val="80000"/>
            </a:schemeClr>
          </a:solidFill>
          <a:ln>
            <a:noFill/>
          </a:ln>
        </p:spPr>
        <p:txBody>
          <a:bodyPr lIns="121917" tIns="60958" rIns="121917" bIns="479988" anchor="ctr">
            <a:scene3d>
              <a:camera prst="orthographicFront"/>
              <a:lightRig rig="threePt" dir="t"/>
            </a:scene3d>
            <a:sp3d>
              <a:contourClr>
                <a:srgbClr val="FFFFFF"/>
              </a:contourClr>
            </a:sp3d>
          </a:bodyPr>
          <a:p>
            <a:pPr algn="ctr">
              <a:defRPr/>
            </a:pPr>
            <a:endParaRPr lang="zh-CN" altLang="en-US" dirty="0">
              <a:solidFill>
                <a:srgbClr val="FFFFFF"/>
              </a:solidFill>
              <a:ea typeface="宋体" panose="02010600030101010101" pitchFamily="2" charset="-122"/>
            </a:endParaRPr>
          </a:p>
        </p:txBody>
      </p:sp>
      <p:sp>
        <p:nvSpPr>
          <p:cNvPr id="14" name="KSO_Shape"/>
          <p:cNvSpPr/>
          <p:nvPr/>
        </p:nvSpPr>
        <p:spPr bwMode="auto">
          <a:xfrm>
            <a:off x="8003540" y="1831340"/>
            <a:ext cx="1126490" cy="950595"/>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lumMod val="20000"/>
              <a:lumOff val="80000"/>
            </a:schemeClr>
          </a:solidFill>
          <a:ln>
            <a:noFill/>
          </a:ln>
        </p:spPr>
        <p:txBody>
          <a:bodyPr lIns="121917" tIns="60958" rIns="121917" bIns="60958" anchor="ctr">
            <a:scene3d>
              <a:camera prst="orthographicFront"/>
              <a:lightRig rig="threePt" dir="t"/>
            </a:scene3d>
            <a:sp3d>
              <a:contourClr>
                <a:srgbClr val="FFFFFF"/>
              </a:contourClr>
            </a:sp3d>
          </a:bodyPr>
          <a:p>
            <a:pPr algn="ctr">
              <a:defRPr/>
            </a:pPr>
            <a:endParaRPr lang="zh-CN" altLang="en-US">
              <a:solidFill>
                <a:srgbClr val="FFFFFF"/>
              </a:solidFill>
              <a:ea typeface="宋体" panose="02010600030101010101" pitchFamily="2" charset="-122"/>
            </a:endParaRPr>
          </a:p>
        </p:txBody>
      </p:sp>
      <p:sp>
        <p:nvSpPr>
          <p:cNvPr id="24" name="Freeform 5"/>
          <p:cNvSpPr/>
          <p:nvPr/>
        </p:nvSpPr>
        <p:spPr bwMode="auto">
          <a:xfrm flipH="1">
            <a:off x="10677536" y="4677139"/>
            <a:ext cx="315413" cy="1294467"/>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917" tIns="60958" rIns="121917" bIns="60958" numCol="1" anchor="t" anchorCtr="0" compatLnSpc="1"/>
          <a:p>
            <a:endParaRPr lang="zh-CN" altLang="en-US"/>
          </a:p>
        </p:txBody>
      </p:sp>
      <p:sp>
        <p:nvSpPr>
          <p:cNvPr id="28" name="TextBox 9"/>
          <p:cNvSpPr txBox="1"/>
          <p:nvPr/>
        </p:nvSpPr>
        <p:spPr>
          <a:xfrm>
            <a:off x="7337425" y="3044190"/>
            <a:ext cx="2748280" cy="368935"/>
          </a:xfrm>
          <a:prstGeom prst="rect">
            <a:avLst/>
          </a:prstGeom>
          <a:noFill/>
        </p:spPr>
        <p:txBody>
          <a:bodyPr wrap="square" lIns="0" tIns="0" rIns="0" bIns="0" rtlCol="0">
            <a:spAutoFit/>
          </a:bodyPr>
          <a:p>
            <a:pPr algn="ctr"/>
            <a:r>
              <a:rPr lang="zh-CN" altLang="en-US" sz="2400" dirty="0">
                <a:solidFill>
                  <a:schemeClr val="bg1"/>
                </a:solidFill>
                <a:latin typeface="微软雅黑" panose="020B0503020204020204" pitchFamily="34" charset="-122"/>
                <a:ea typeface="微软雅黑" panose="020B0503020204020204" pitchFamily="34" charset="-122"/>
              </a:rPr>
              <a:t>膳食调查结果评价</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Rectangle 10"/>
          <p:cNvSpPr>
            <a:spLocks noChangeArrowheads="1"/>
          </p:cNvSpPr>
          <p:nvPr/>
        </p:nvSpPr>
        <p:spPr bwMode="auto">
          <a:xfrm>
            <a:off x="2107565" y="3512185"/>
            <a:ext cx="2421255" cy="1938020"/>
          </a:xfrm>
          <a:prstGeom prst="rect">
            <a:avLst/>
          </a:prstGeom>
          <a:noFill/>
          <a:ln w="9525">
            <a:noFill/>
            <a:miter lim="800000"/>
          </a:ln>
          <a:effectLst/>
        </p:spPr>
        <p:txBody>
          <a:bodyPr wrap="square" anchor="ctr">
            <a:spAutoFit/>
          </a:bodyPr>
          <a:p>
            <a:pPr algn="l"/>
            <a:r>
              <a:rPr lang="zh-CN" altLang="en-US" sz="2400">
                <a:solidFill>
                  <a:schemeClr val="bg2"/>
                </a:solidFill>
              </a:rPr>
              <a:t>称量法</a:t>
            </a:r>
            <a:endParaRPr lang="zh-CN" altLang="en-US" sz="2400">
              <a:solidFill>
                <a:schemeClr val="bg2"/>
              </a:solidFill>
            </a:endParaRPr>
          </a:p>
          <a:p>
            <a:pPr algn="l"/>
            <a:r>
              <a:rPr lang="zh-CN" altLang="en-US" sz="2400">
                <a:solidFill>
                  <a:schemeClr val="bg2"/>
                </a:solidFill>
              </a:rPr>
              <a:t>记账法</a:t>
            </a:r>
            <a:endParaRPr lang="zh-CN" altLang="en-US" sz="2400">
              <a:solidFill>
                <a:schemeClr val="bg2"/>
              </a:solidFill>
            </a:endParaRPr>
          </a:p>
          <a:p>
            <a:pPr algn="l"/>
            <a:r>
              <a:rPr lang="zh-CN" altLang="en-US" sz="2400">
                <a:solidFill>
                  <a:schemeClr val="bg2"/>
                </a:solidFill>
              </a:rPr>
              <a:t>询问法</a:t>
            </a:r>
            <a:endParaRPr lang="zh-CN" altLang="en-US" sz="2400">
              <a:solidFill>
                <a:schemeClr val="bg2"/>
              </a:solidFill>
            </a:endParaRPr>
          </a:p>
          <a:p>
            <a:pPr algn="l"/>
            <a:r>
              <a:rPr lang="zh-CN" altLang="en-US" sz="2400">
                <a:solidFill>
                  <a:schemeClr val="bg2"/>
                </a:solidFill>
              </a:rPr>
              <a:t>食物频率法</a:t>
            </a:r>
            <a:endParaRPr lang="zh-CN" altLang="en-US" sz="2400">
              <a:solidFill>
                <a:schemeClr val="bg2"/>
              </a:solidFill>
            </a:endParaRPr>
          </a:p>
          <a:p>
            <a:pPr algn="l"/>
            <a:r>
              <a:rPr lang="zh-CN" altLang="en-US" sz="2400">
                <a:solidFill>
                  <a:schemeClr val="bg2"/>
                </a:solidFill>
              </a:rPr>
              <a:t>化学分析法</a:t>
            </a:r>
            <a:endParaRPr lang="zh-CN" altLang="en-US" sz="2400">
              <a:solidFill>
                <a:schemeClr val="bg2"/>
              </a:solidFill>
            </a:endParaRPr>
          </a:p>
        </p:txBody>
      </p:sp>
      <p:sp>
        <p:nvSpPr>
          <p:cNvPr id="32" name="Rectangle 10"/>
          <p:cNvSpPr>
            <a:spLocks noChangeArrowheads="1"/>
          </p:cNvSpPr>
          <p:nvPr/>
        </p:nvSpPr>
        <p:spPr bwMode="auto">
          <a:xfrm>
            <a:off x="7048500" y="3669983"/>
            <a:ext cx="3395980" cy="1938020"/>
          </a:xfrm>
          <a:prstGeom prst="rect">
            <a:avLst/>
          </a:prstGeom>
          <a:noFill/>
          <a:ln w="9525">
            <a:noFill/>
            <a:miter lim="800000"/>
          </a:ln>
          <a:effectLst/>
        </p:spPr>
        <p:txBody>
          <a:bodyPr wrap="square" anchor="ctr">
            <a:spAutoFit/>
          </a:bodyPr>
          <a:p>
            <a:pPr algn="l"/>
            <a:r>
              <a:rPr lang="zh-CN" altLang="en-US" sz="2400">
                <a:solidFill>
                  <a:schemeClr val="bg2"/>
                </a:solidFill>
              </a:rPr>
              <a:t>能量和营养素的摄入量</a:t>
            </a:r>
            <a:endParaRPr lang="zh-CN" altLang="en-US" sz="2400">
              <a:solidFill>
                <a:schemeClr val="bg2"/>
              </a:solidFill>
            </a:endParaRPr>
          </a:p>
          <a:p>
            <a:pPr algn="l"/>
            <a:r>
              <a:rPr lang="zh-CN" altLang="en-US" sz="2400">
                <a:solidFill>
                  <a:schemeClr val="bg2"/>
                </a:solidFill>
              </a:rPr>
              <a:t>能量的来源分配</a:t>
            </a:r>
            <a:endParaRPr lang="zh-CN" altLang="en-US" sz="2400">
              <a:solidFill>
                <a:schemeClr val="bg2"/>
              </a:solidFill>
            </a:endParaRPr>
          </a:p>
          <a:p>
            <a:pPr algn="l"/>
            <a:r>
              <a:rPr lang="zh-CN" altLang="en-US" sz="2400">
                <a:solidFill>
                  <a:schemeClr val="bg2"/>
                </a:solidFill>
              </a:rPr>
              <a:t>蛋白质食物来源分配</a:t>
            </a:r>
            <a:endParaRPr lang="zh-CN" altLang="en-US" sz="2400">
              <a:solidFill>
                <a:schemeClr val="bg2"/>
              </a:solidFill>
            </a:endParaRPr>
          </a:p>
          <a:p>
            <a:pPr algn="l"/>
            <a:r>
              <a:rPr lang="zh-CN" altLang="en-US" sz="2400">
                <a:solidFill>
                  <a:schemeClr val="bg2"/>
                </a:solidFill>
              </a:rPr>
              <a:t>微量营养素的来源分配</a:t>
            </a:r>
            <a:endParaRPr lang="zh-CN" altLang="en-US" sz="2400">
              <a:solidFill>
                <a:schemeClr val="bg2"/>
              </a:solidFill>
            </a:endParaRPr>
          </a:p>
          <a:p>
            <a:pPr algn="l"/>
            <a:r>
              <a:rPr lang="zh-CN" altLang="en-US" sz="2400">
                <a:solidFill>
                  <a:schemeClr val="bg2"/>
                </a:solidFill>
              </a:rPr>
              <a:t>脂肪来源评价</a:t>
            </a:r>
            <a:endParaRPr lang="zh-CN" altLang="en-US" sz="2400">
              <a:solidFill>
                <a:schemeClr val="bg2"/>
              </a:solidFill>
            </a:endParaRPr>
          </a:p>
        </p:txBody>
      </p:sp>
      <p:sp>
        <p:nvSpPr>
          <p:cNvPr id="33" name="右箭头 32"/>
          <p:cNvSpPr/>
          <p:nvPr/>
        </p:nvSpPr>
        <p:spPr>
          <a:xfrm>
            <a:off x="5145405" y="4034155"/>
            <a:ext cx="1554480" cy="335280"/>
          </a:xfrm>
          <a:prstGeom prst="rightArrow">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457200" indent="-457200">
              <a:buFont typeface="Wingdings" panose="05000000000000000000" pitchFamily="2" charset="2"/>
              <a:buChar char="l"/>
            </a:pPr>
            <a:endParaRPr lang="zh-CN" altLang="en-US" sz="3200" dirty="0">
              <a:latin typeface="华文琥珀" panose="02010800040101010101" pitchFamily="2" charset="-122"/>
              <a:ea typeface="华文琥珀" panose="02010800040101010101" pitchFamily="2" charset="-122"/>
            </a:endParaRPr>
          </a:p>
        </p:txBody>
      </p:sp>
      <p:sp>
        <p:nvSpPr>
          <p:cNvPr id="34" name="右箭头 33"/>
          <p:cNvSpPr/>
          <p:nvPr/>
        </p:nvSpPr>
        <p:spPr>
          <a:xfrm>
            <a:off x="5024120" y="2139315"/>
            <a:ext cx="1554480" cy="335280"/>
          </a:xfrm>
          <a:prstGeom prst="rightArrow">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457200" indent="-457200">
              <a:buFont typeface="Wingdings" panose="05000000000000000000" pitchFamily="2" charset="2"/>
              <a:buChar char="l"/>
            </a:pPr>
            <a:endParaRPr lang="zh-CN" altLang="en-US" sz="3200" dirty="0">
              <a:latin typeface="华文琥珀" panose="02010800040101010101" pitchFamily="2" charset="-122"/>
              <a:ea typeface="华文琥珀" panose="02010800040101010101" pitchFamily="2"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90">
                                          <p:stCondLst>
                                            <p:cond delay="0"/>
                                          </p:stCondLst>
                                        </p:cTn>
                                        <p:tgtEl>
                                          <p:spTgt spid="10"/>
                                        </p:tgtEl>
                                      </p:cBhvr>
                                    </p:animEffect>
                                    <p:anim calcmode="lin" valueType="num">
                                      <p:cBhvr>
                                        <p:cTn id="8"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3" dur="13">
                                          <p:stCondLst>
                                            <p:cond delay="325"/>
                                          </p:stCondLst>
                                        </p:cTn>
                                        <p:tgtEl>
                                          <p:spTgt spid="10"/>
                                        </p:tgtEl>
                                      </p:cBhvr>
                                      <p:to x="100000" y="60000"/>
                                    </p:animScale>
                                    <p:animScale>
                                      <p:cBhvr>
                                        <p:cTn id="14" dur="83" decel="50000">
                                          <p:stCondLst>
                                            <p:cond delay="338"/>
                                          </p:stCondLst>
                                        </p:cTn>
                                        <p:tgtEl>
                                          <p:spTgt spid="10"/>
                                        </p:tgtEl>
                                      </p:cBhvr>
                                      <p:to x="100000" y="100000"/>
                                    </p:animScale>
                                    <p:animScale>
                                      <p:cBhvr>
                                        <p:cTn id="15" dur="13">
                                          <p:stCondLst>
                                            <p:cond delay="656"/>
                                          </p:stCondLst>
                                        </p:cTn>
                                        <p:tgtEl>
                                          <p:spTgt spid="10"/>
                                        </p:tgtEl>
                                      </p:cBhvr>
                                      <p:to x="100000" y="80000"/>
                                    </p:animScale>
                                    <p:animScale>
                                      <p:cBhvr>
                                        <p:cTn id="16" dur="83" decel="50000">
                                          <p:stCondLst>
                                            <p:cond delay="669"/>
                                          </p:stCondLst>
                                        </p:cTn>
                                        <p:tgtEl>
                                          <p:spTgt spid="10"/>
                                        </p:tgtEl>
                                      </p:cBhvr>
                                      <p:to x="100000" y="100000"/>
                                    </p:animScale>
                                    <p:animScale>
                                      <p:cBhvr>
                                        <p:cTn id="17" dur="13">
                                          <p:stCondLst>
                                            <p:cond delay="821"/>
                                          </p:stCondLst>
                                        </p:cTn>
                                        <p:tgtEl>
                                          <p:spTgt spid="10"/>
                                        </p:tgtEl>
                                      </p:cBhvr>
                                      <p:to x="100000" y="90000"/>
                                    </p:animScale>
                                    <p:animScale>
                                      <p:cBhvr>
                                        <p:cTn id="18" dur="83" decel="50000">
                                          <p:stCondLst>
                                            <p:cond delay="834"/>
                                          </p:stCondLst>
                                        </p:cTn>
                                        <p:tgtEl>
                                          <p:spTgt spid="10"/>
                                        </p:tgtEl>
                                      </p:cBhvr>
                                      <p:to x="100000" y="100000"/>
                                    </p:animScale>
                                    <p:animScale>
                                      <p:cBhvr>
                                        <p:cTn id="19" dur="13">
                                          <p:stCondLst>
                                            <p:cond delay="904"/>
                                          </p:stCondLst>
                                        </p:cTn>
                                        <p:tgtEl>
                                          <p:spTgt spid="10"/>
                                        </p:tgtEl>
                                      </p:cBhvr>
                                      <p:to x="100000" y="95000"/>
                                    </p:animScale>
                                    <p:animScale>
                                      <p:cBhvr>
                                        <p:cTn id="20" dur="83" decel="50000">
                                          <p:stCondLst>
                                            <p:cond delay="917"/>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290">
                                          <p:stCondLst>
                                            <p:cond delay="0"/>
                                          </p:stCondLst>
                                        </p:cTn>
                                        <p:tgtEl>
                                          <p:spTgt spid="13"/>
                                        </p:tgtEl>
                                      </p:cBhvr>
                                    </p:animEffect>
                                    <p:anim calcmode="lin" valueType="num">
                                      <p:cBhvr>
                                        <p:cTn id="24"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29" dur="13">
                                          <p:stCondLst>
                                            <p:cond delay="325"/>
                                          </p:stCondLst>
                                        </p:cTn>
                                        <p:tgtEl>
                                          <p:spTgt spid="13"/>
                                        </p:tgtEl>
                                      </p:cBhvr>
                                      <p:to x="100000" y="60000"/>
                                    </p:animScale>
                                    <p:animScale>
                                      <p:cBhvr>
                                        <p:cTn id="30" dur="83" decel="50000">
                                          <p:stCondLst>
                                            <p:cond delay="338"/>
                                          </p:stCondLst>
                                        </p:cTn>
                                        <p:tgtEl>
                                          <p:spTgt spid="13"/>
                                        </p:tgtEl>
                                      </p:cBhvr>
                                      <p:to x="100000" y="100000"/>
                                    </p:animScale>
                                    <p:animScale>
                                      <p:cBhvr>
                                        <p:cTn id="31" dur="13">
                                          <p:stCondLst>
                                            <p:cond delay="656"/>
                                          </p:stCondLst>
                                        </p:cTn>
                                        <p:tgtEl>
                                          <p:spTgt spid="13"/>
                                        </p:tgtEl>
                                      </p:cBhvr>
                                      <p:to x="100000" y="80000"/>
                                    </p:animScale>
                                    <p:animScale>
                                      <p:cBhvr>
                                        <p:cTn id="32" dur="83" decel="50000">
                                          <p:stCondLst>
                                            <p:cond delay="669"/>
                                          </p:stCondLst>
                                        </p:cTn>
                                        <p:tgtEl>
                                          <p:spTgt spid="13"/>
                                        </p:tgtEl>
                                      </p:cBhvr>
                                      <p:to x="100000" y="100000"/>
                                    </p:animScale>
                                    <p:animScale>
                                      <p:cBhvr>
                                        <p:cTn id="33" dur="13">
                                          <p:stCondLst>
                                            <p:cond delay="821"/>
                                          </p:stCondLst>
                                        </p:cTn>
                                        <p:tgtEl>
                                          <p:spTgt spid="13"/>
                                        </p:tgtEl>
                                      </p:cBhvr>
                                      <p:to x="100000" y="90000"/>
                                    </p:animScale>
                                    <p:animScale>
                                      <p:cBhvr>
                                        <p:cTn id="34" dur="83" decel="50000">
                                          <p:stCondLst>
                                            <p:cond delay="834"/>
                                          </p:stCondLst>
                                        </p:cTn>
                                        <p:tgtEl>
                                          <p:spTgt spid="13"/>
                                        </p:tgtEl>
                                      </p:cBhvr>
                                      <p:to x="100000" y="100000"/>
                                    </p:animScale>
                                    <p:animScale>
                                      <p:cBhvr>
                                        <p:cTn id="35" dur="13">
                                          <p:stCondLst>
                                            <p:cond delay="904"/>
                                          </p:stCondLst>
                                        </p:cTn>
                                        <p:tgtEl>
                                          <p:spTgt spid="13"/>
                                        </p:tgtEl>
                                      </p:cBhvr>
                                      <p:to x="100000" y="95000"/>
                                    </p:animScale>
                                    <p:animScale>
                                      <p:cBhvr>
                                        <p:cTn id="36" dur="83" decel="50000">
                                          <p:stCondLst>
                                            <p:cond delay="917"/>
                                          </p:stCondLst>
                                        </p:cTn>
                                        <p:tgtEl>
                                          <p:spTgt spid="1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16" presetClass="entr" presetSubtype="26"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Horizontal)">
                                      <p:cBhvr>
                                        <p:cTn id="55" dur="500"/>
                                        <p:tgtEl>
                                          <p:spTgt spid="24"/>
                                        </p:tgtEl>
                                      </p:cBhvr>
                                    </p:animEffect>
                                  </p:childTnLst>
                                </p:cTn>
                              </p:par>
                            </p:childTnLst>
                          </p:cTn>
                        </p:par>
                        <p:par>
                          <p:cTn id="56" fill="hold">
                            <p:stCondLst>
                              <p:cond delay="1000"/>
                            </p:stCondLst>
                            <p:childTnLst>
                              <p:par>
                                <p:cTn id="57" presetID="26"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290">
                                          <p:stCondLst>
                                            <p:cond delay="0"/>
                                          </p:stCondLst>
                                        </p:cTn>
                                        <p:tgtEl>
                                          <p:spTgt spid="28"/>
                                        </p:tgtEl>
                                      </p:cBhvr>
                                    </p:animEffect>
                                    <p:anim calcmode="lin" valueType="num">
                                      <p:cBhvr>
                                        <p:cTn id="60"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65" dur="13">
                                          <p:stCondLst>
                                            <p:cond delay="325"/>
                                          </p:stCondLst>
                                        </p:cTn>
                                        <p:tgtEl>
                                          <p:spTgt spid="28"/>
                                        </p:tgtEl>
                                      </p:cBhvr>
                                      <p:to x="100000" y="60000"/>
                                    </p:animScale>
                                    <p:animScale>
                                      <p:cBhvr>
                                        <p:cTn id="66" dur="83" decel="50000">
                                          <p:stCondLst>
                                            <p:cond delay="338"/>
                                          </p:stCondLst>
                                        </p:cTn>
                                        <p:tgtEl>
                                          <p:spTgt spid="28"/>
                                        </p:tgtEl>
                                      </p:cBhvr>
                                      <p:to x="100000" y="100000"/>
                                    </p:animScale>
                                    <p:animScale>
                                      <p:cBhvr>
                                        <p:cTn id="67" dur="13">
                                          <p:stCondLst>
                                            <p:cond delay="656"/>
                                          </p:stCondLst>
                                        </p:cTn>
                                        <p:tgtEl>
                                          <p:spTgt spid="28"/>
                                        </p:tgtEl>
                                      </p:cBhvr>
                                      <p:to x="100000" y="80000"/>
                                    </p:animScale>
                                    <p:animScale>
                                      <p:cBhvr>
                                        <p:cTn id="68" dur="83" decel="50000">
                                          <p:stCondLst>
                                            <p:cond delay="669"/>
                                          </p:stCondLst>
                                        </p:cTn>
                                        <p:tgtEl>
                                          <p:spTgt spid="28"/>
                                        </p:tgtEl>
                                      </p:cBhvr>
                                      <p:to x="100000" y="100000"/>
                                    </p:animScale>
                                    <p:animScale>
                                      <p:cBhvr>
                                        <p:cTn id="69" dur="13">
                                          <p:stCondLst>
                                            <p:cond delay="821"/>
                                          </p:stCondLst>
                                        </p:cTn>
                                        <p:tgtEl>
                                          <p:spTgt spid="28"/>
                                        </p:tgtEl>
                                      </p:cBhvr>
                                      <p:to x="100000" y="90000"/>
                                    </p:animScale>
                                    <p:animScale>
                                      <p:cBhvr>
                                        <p:cTn id="70" dur="83" decel="50000">
                                          <p:stCondLst>
                                            <p:cond delay="834"/>
                                          </p:stCondLst>
                                        </p:cTn>
                                        <p:tgtEl>
                                          <p:spTgt spid="28"/>
                                        </p:tgtEl>
                                      </p:cBhvr>
                                      <p:to x="100000" y="100000"/>
                                    </p:animScale>
                                    <p:animScale>
                                      <p:cBhvr>
                                        <p:cTn id="71" dur="13">
                                          <p:stCondLst>
                                            <p:cond delay="904"/>
                                          </p:stCondLst>
                                        </p:cTn>
                                        <p:tgtEl>
                                          <p:spTgt spid="28"/>
                                        </p:tgtEl>
                                      </p:cBhvr>
                                      <p:to x="100000" y="95000"/>
                                    </p:animScale>
                                    <p:animScale>
                                      <p:cBhvr>
                                        <p:cTn id="72" dur="83" decel="50000">
                                          <p:stCondLst>
                                            <p:cond delay="917"/>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ldLvl="0" animBg="1"/>
      <p:bldP spid="14" grpId="0" bldLvl="0" animBg="1"/>
      <p:bldP spid="24" grpId="0" bldLvl="0" animBg="1"/>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4" name="Line 38"/>
          <p:cNvSpPr>
            <a:spLocks noChangeShapeType="1"/>
          </p:cNvSpPr>
          <p:nvPr/>
        </p:nvSpPr>
        <p:spPr bwMode="auto">
          <a:xfrm>
            <a:off x="442595"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60775" name="组合 66"/>
          <p:cNvGrpSpPr/>
          <p:nvPr/>
        </p:nvGrpSpPr>
        <p:grpSpPr bwMode="auto">
          <a:xfrm>
            <a:off x="0" y="0"/>
            <a:ext cx="11234738" cy="1220788"/>
            <a:chOff x="0" y="-8"/>
            <a:chExt cx="8040216" cy="980733"/>
          </a:xfrm>
        </p:grpSpPr>
        <p:sp>
          <p:nvSpPr>
            <p:cNvPr id="160776"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60777"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t>探寻</a:t>
              </a:r>
              <a:r>
                <a:rPr lang="en-US" altLang="zh-CN" sz="3200" b="1"/>
                <a:t>3  </a:t>
              </a:r>
              <a:r>
                <a:rPr lang="zh-CN" altLang="en-US" sz="3200" b="1"/>
                <a:t>幼儿的膳食结构及膳食管理</a:t>
              </a:r>
              <a:endParaRPr lang="zh-CN" altLang="en-US" sz="3200" b="1"/>
            </a:p>
          </p:txBody>
        </p:sp>
      </p:grpSp>
      <p:sp>
        <p:nvSpPr>
          <p:cNvPr id="160778" name="Rectangle 10"/>
          <p:cNvSpPr>
            <a:spLocks noChangeArrowheads="1"/>
          </p:cNvSpPr>
          <p:nvPr/>
        </p:nvSpPr>
        <p:spPr bwMode="auto">
          <a:xfrm>
            <a:off x="184150" y="1240155"/>
            <a:ext cx="3888740" cy="460375"/>
          </a:xfrm>
          <a:prstGeom prst="rect">
            <a:avLst/>
          </a:prstGeom>
          <a:noFill/>
          <a:ln w="9525">
            <a:noFill/>
            <a:miter lim="800000"/>
          </a:ln>
          <a:effectLst/>
        </p:spPr>
        <p:txBody>
          <a:bodyPr wrap="none" anchor="ctr">
            <a:spAutoFit/>
          </a:bodyPr>
          <a:lstStyle/>
          <a:p>
            <a:r>
              <a:rPr lang="zh-CN" altLang="en-US" sz="2400" b="1">
                <a:solidFill>
                  <a:schemeClr val="bg2"/>
                </a:solidFill>
              </a:rPr>
              <a:t>五、</a:t>
            </a:r>
            <a:r>
              <a:rPr lang="en-US" altLang="zh-CN" sz="2400" b="1">
                <a:solidFill>
                  <a:schemeClr val="bg2"/>
                </a:solidFill>
              </a:rPr>
              <a:t>3</a:t>
            </a:r>
            <a:r>
              <a:rPr lang="zh-CN" altLang="en-US" sz="2400" b="1">
                <a:solidFill>
                  <a:schemeClr val="bg2"/>
                </a:solidFill>
              </a:rPr>
              <a:t>～</a:t>
            </a:r>
            <a:r>
              <a:rPr lang="en-US" altLang="zh-CN" sz="2400" b="1">
                <a:solidFill>
                  <a:schemeClr val="bg2"/>
                </a:solidFill>
              </a:rPr>
              <a:t>6</a:t>
            </a:r>
            <a:r>
              <a:rPr lang="zh-CN" altLang="en-US" sz="2400" b="1">
                <a:solidFill>
                  <a:schemeClr val="bg2"/>
                </a:solidFill>
              </a:rPr>
              <a:t>岁幼儿的饮食卫生</a:t>
            </a:r>
            <a:endParaRPr lang="zh-CN" altLang="en-US" sz="2400" b="1">
              <a:solidFill>
                <a:schemeClr val="bg2"/>
              </a:solidFill>
            </a:endParaRPr>
          </a:p>
        </p:txBody>
      </p:sp>
      <p:sp>
        <p:nvSpPr>
          <p:cNvPr id="4" name="Freeform 12"/>
          <p:cNvSpPr/>
          <p:nvPr/>
        </p:nvSpPr>
        <p:spPr bwMode="auto">
          <a:xfrm>
            <a:off x="6155690" y="3739515"/>
            <a:ext cx="1463675" cy="1470025"/>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chemeClr val="accent5">
              <a:lumMod val="40000"/>
              <a:lumOff val="60000"/>
            </a:schemeClr>
          </a:solidFill>
          <a:ln>
            <a:noFill/>
          </a:ln>
        </p:spPr>
        <p:txBody>
          <a:bodyPr vert="horz" wrap="square" lIns="121917" tIns="60958" rIns="121917" bIns="60958" numCol="1" anchor="t" anchorCtr="0" compatLnSpc="1"/>
          <a:lstStyle/>
          <a:p>
            <a:endParaRPr lang="zh-CN" altLang="en-US" dirty="0"/>
          </a:p>
        </p:txBody>
      </p:sp>
      <p:sp>
        <p:nvSpPr>
          <p:cNvPr id="6" name="Freeform 13"/>
          <p:cNvSpPr/>
          <p:nvPr/>
        </p:nvSpPr>
        <p:spPr bwMode="auto">
          <a:xfrm>
            <a:off x="4573270" y="3709035"/>
            <a:ext cx="1463675" cy="1470025"/>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accent6">
              <a:lumMod val="40000"/>
              <a:lumOff val="60000"/>
            </a:schemeClr>
          </a:solidFill>
          <a:ln>
            <a:noFill/>
          </a:ln>
        </p:spPr>
        <p:txBody>
          <a:bodyPr vert="horz" wrap="square" lIns="121917" tIns="60958" rIns="121917" bIns="60958" numCol="1" anchor="t" anchorCtr="0" compatLnSpc="1"/>
          <a:lstStyle/>
          <a:p>
            <a:endParaRPr lang="zh-CN" altLang="en-US"/>
          </a:p>
        </p:txBody>
      </p:sp>
      <p:sp>
        <p:nvSpPr>
          <p:cNvPr id="9" name="Freeform 14"/>
          <p:cNvSpPr/>
          <p:nvPr/>
        </p:nvSpPr>
        <p:spPr bwMode="auto">
          <a:xfrm>
            <a:off x="6186170" y="2065655"/>
            <a:ext cx="1463675" cy="1466850"/>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chemeClr val="accent4">
              <a:lumMod val="40000"/>
              <a:lumOff val="60000"/>
            </a:schemeClr>
          </a:solidFill>
          <a:ln>
            <a:noFill/>
          </a:ln>
        </p:spPr>
        <p:txBody>
          <a:bodyPr vert="horz" wrap="square" lIns="121917" tIns="60958" rIns="121917" bIns="60958" numCol="1" anchor="t" anchorCtr="0" compatLnSpc="1"/>
          <a:lstStyle/>
          <a:p>
            <a:endParaRPr lang="zh-CN" altLang="en-US"/>
          </a:p>
        </p:txBody>
      </p:sp>
      <p:sp>
        <p:nvSpPr>
          <p:cNvPr id="10" name="Freeform 15"/>
          <p:cNvSpPr/>
          <p:nvPr/>
        </p:nvSpPr>
        <p:spPr bwMode="auto">
          <a:xfrm>
            <a:off x="4558030" y="2111375"/>
            <a:ext cx="1463675" cy="1466850"/>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tx2"/>
          </a:solidFill>
          <a:ln>
            <a:noFill/>
          </a:ln>
        </p:spPr>
        <p:txBody>
          <a:bodyPr vert="horz" wrap="square" lIns="121917" tIns="60958" rIns="121917" bIns="60958" numCol="1" anchor="t" anchorCtr="0" compatLnSpc="1"/>
          <a:lstStyle/>
          <a:p>
            <a:endParaRPr lang="zh-CN" altLang="en-US"/>
          </a:p>
        </p:txBody>
      </p:sp>
      <p:sp>
        <p:nvSpPr>
          <p:cNvPr id="11" name="Freeform 16"/>
          <p:cNvSpPr/>
          <p:nvPr/>
        </p:nvSpPr>
        <p:spPr bwMode="auto">
          <a:xfrm>
            <a:off x="5582738" y="3166182"/>
            <a:ext cx="453868" cy="457996"/>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tx1">
              <a:lumMod val="65000"/>
            </a:schemeClr>
          </a:solidFill>
          <a:ln>
            <a:noFill/>
          </a:ln>
        </p:spPr>
        <p:txBody>
          <a:bodyPr vert="horz" wrap="square" lIns="121917" tIns="60958" rIns="121917" bIns="60958" numCol="1" anchor="t" anchorCtr="0" compatLnSpc="1"/>
          <a:lstStyle/>
          <a:p>
            <a:pPr algn="r"/>
            <a:endParaRPr lang="zh-CN" altLang="en-US" dirty="0">
              <a:latin typeface="微软雅黑" panose="020B0503020204020204" pitchFamily="34" charset="-122"/>
              <a:ea typeface="微软雅黑" panose="020B0503020204020204" pitchFamily="34" charset="-122"/>
            </a:endParaRPr>
          </a:p>
        </p:txBody>
      </p:sp>
      <p:sp>
        <p:nvSpPr>
          <p:cNvPr id="12" name="Freeform 17"/>
          <p:cNvSpPr/>
          <p:nvPr/>
        </p:nvSpPr>
        <p:spPr bwMode="auto">
          <a:xfrm>
            <a:off x="6155394" y="3166182"/>
            <a:ext cx="453868" cy="457996"/>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accent2">
              <a:lumMod val="75000"/>
            </a:schemeClr>
          </a:solidFill>
          <a:ln>
            <a:noFill/>
          </a:ln>
        </p:spPr>
        <p:txBody>
          <a:bodyPr vert="horz" wrap="square" lIns="121917" tIns="60958" rIns="121917" bIns="60958" numCol="1" anchor="t" anchorCtr="0" compatLnSpc="1"/>
          <a:lstStyle/>
          <a:p>
            <a:endParaRPr lang="zh-CN" altLang="en-US"/>
          </a:p>
        </p:txBody>
      </p:sp>
      <p:sp>
        <p:nvSpPr>
          <p:cNvPr id="13" name="Freeform 18"/>
          <p:cNvSpPr/>
          <p:nvPr/>
        </p:nvSpPr>
        <p:spPr bwMode="auto">
          <a:xfrm>
            <a:off x="5582738" y="3739254"/>
            <a:ext cx="453868" cy="457996"/>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accent3">
              <a:lumMod val="75000"/>
            </a:schemeClr>
          </a:solidFill>
          <a:ln>
            <a:noFill/>
          </a:ln>
        </p:spPr>
        <p:txBody>
          <a:bodyPr vert="horz" wrap="square" lIns="121917" tIns="60958" rIns="121917" bIns="60958" numCol="1" anchor="t" anchorCtr="0" compatLnSpc="1"/>
          <a:lstStyle/>
          <a:p>
            <a:endParaRPr lang="zh-CN" altLang="en-US"/>
          </a:p>
        </p:txBody>
      </p:sp>
      <p:sp>
        <p:nvSpPr>
          <p:cNvPr id="14" name="Freeform 19"/>
          <p:cNvSpPr/>
          <p:nvPr/>
        </p:nvSpPr>
        <p:spPr bwMode="auto">
          <a:xfrm>
            <a:off x="6155394" y="3739254"/>
            <a:ext cx="453868" cy="457996"/>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accent6">
              <a:lumMod val="75000"/>
            </a:schemeClr>
          </a:solidFill>
          <a:ln>
            <a:noFill/>
          </a:ln>
        </p:spPr>
        <p:txBody>
          <a:bodyPr vert="horz" wrap="square" lIns="121917" tIns="60958" rIns="121917" bIns="60958" numCol="1" anchor="t" anchorCtr="0" compatLnSpc="1"/>
          <a:lstStyle/>
          <a:p>
            <a:endParaRPr lang="zh-CN" altLang="en-US"/>
          </a:p>
        </p:txBody>
      </p:sp>
      <p:sp>
        <p:nvSpPr>
          <p:cNvPr id="15" name="矩形 14"/>
          <p:cNvSpPr/>
          <p:nvPr/>
        </p:nvSpPr>
        <p:spPr>
          <a:xfrm>
            <a:off x="5797661" y="3289845"/>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1</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6226177" y="3289845"/>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2</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797659" y="3762235"/>
            <a:ext cx="156792"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3</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226177" y="3762236"/>
            <a:ext cx="156791" cy="292388"/>
          </a:xfrm>
          <a:prstGeom prst="rect">
            <a:avLst/>
          </a:prstGeom>
        </p:spPr>
        <p:txBody>
          <a:bodyPr wrap="square" lIns="0" tIns="0" rIns="0" bIns="0">
            <a:spAutoFit/>
          </a:bodyPr>
          <a:lstStyle/>
          <a:p>
            <a:pPr algn="r"/>
            <a:r>
              <a:rPr lang="en-US" altLang="zh-CN" sz="1900" dirty="0">
                <a:solidFill>
                  <a:schemeClr val="bg1"/>
                </a:solidFill>
                <a:latin typeface="微软雅黑" panose="020B0503020204020204" pitchFamily="34" charset="-122"/>
                <a:ea typeface="微软雅黑" panose="020B0503020204020204" pitchFamily="34" charset="-122"/>
              </a:rPr>
              <a:t>4</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43230" y="2153920"/>
            <a:ext cx="3724275" cy="161544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sz="1400" dirty="0">
                <a:solidFill>
                  <a:schemeClr val="bg1"/>
                </a:solidFill>
              </a:rPr>
              <a:t>为 3～6 岁幼儿选购食品时，应确保食物的卫生与新鲜。霉变、腐烂变质的食物，含有致癌因子的食物，含有农药、人工色素等有害物质的食物以及天然有毒食物应排除在幼儿饮食的选择范围之外。</a:t>
            </a:r>
            <a:endParaRPr lang="en-US" altLang="zh-CN" sz="1400" dirty="0">
              <a:solidFill>
                <a:schemeClr val="bg1"/>
              </a:solidFill>
            </a:endParaRPr>
          </a:p>
        </p:txBody>
      </p:sp>
      <p:sp>
        <p:nvSpPr>
          <p:cNvPr id="20" name="TextBox 19"/>
          <p:cNvSpPr txBox="1"/>
          <p:nvPr/>
        </p:nvSpPr>
        <p:spPr>
          <a:xfrm>
            <a:off x="4846320" y="2399665"/>
            <a:ext cx="886460" cy="798830"/>
          </a:xfrm>
          <a:prstGeom prst="rect">
            <a:avLst/>
          </a:prstGeom>
          <a:noFill/>
        </p:spPr>
        <p:txBody>
          <a:bodyPr wrap="square" lIns="0" tIns="60958" rIns="0" bIns="0"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食品卫生</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TextBox 23"/>
          <p:cNvSpPr txBox="1"/>
          <p:nvPr/>
        </p:nvSpPr>
        <p:spPr>
          <a:xfrm>
            <a:off x="8019415" y="2153920"/>
            <a:ext cx="3449320" cy="129222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r>
              <a:rPr sz="1400" dirty="0">
                <a:solidFill>
                  <a:schemeClr val="bg1"/>
                </a:solidFill>
              </a:rPr>
              <a:t>为 3～6 岁幼儿烹调食品要最大限度地保存食物中含有的营养素并能杀灭细菌，增加色</a:t>
            </a:r>
            <a:endParaRPr sz="1400" dirty="0">
              <a:solidFill>
                <a:schemeClr val="bg1"/>
              </a:solidFill>
            </a:endParaRPr>
          </a:p>
          <a:p>
            <a:pPr algn="just"/>
            <a:r>
              <a:rPr sz="1400" dirty="0">
                <a:solidFill>
                  <a:schemeClr val="bg1"/>
                </a:solidFill>
              </a:rPr>
              <a:t>香味，刺激幼儿食欲，有利于幼儿肠胃消化吸收。</a:t>
            </a:r>
            <a:endParaRPr sz="1400" dirty="0">
              <a:solidFill>
                <a:schemeClr val="bg1"/>
              </a:solidFill>
            </a:endParaRPr>
          </a:p>
        </p:txBody>
      </p:sp>
      <p:sp>
        <p:nvSpPr>
          <p:cNvPr id="31" name="TextBox 24"/>
          <p:cNvSpPr txBox="1"/>
          <p:nvPr/>
        </p:nvSpPr>
        <p:spPr>
          <a:xfrm>
            <a:off x="443865" y="4288155"/>
            <a:ext cx="3724275" cy="9690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r>
              <a:rPr sz="1400" dirty="0">
                <a:solidFill>
                  <a:schemeClr val="bg1"/>
                </a:solidFill>
              </a:rPr>
              <a:t>幼儿园的食堂要接受当地卫生主管部门的管理和监督，申领《卫生许可证》，严格执行</a:t>
            </a:r>
            <a:endParaRPr sz="1400" dirty="0">
              <a:solidFill>
                <a:schemeClr val="bg1"/>
              </a:solidFill>
            </a:endParaRPr>
          </a:p>
          <a:p>
            <a:pPr algn="just"/>
            <a:r>
              <a:rPr sz="1400" dirty="0">
                <a:solidFill>
                  <a:schemeClr val="bg1"/>
                </a:solidFill>
              </a:rPr>
              <a:t>《中华人民共和国食品安全法》</a:t>
            </a:r>
            <a:endParaRPr sz="1400" dirty="0">
              <a:solidFill>
                <a:schemeClr val="bg1"/>
              </a:solidFill>
            </a:endParaRPr>
          </a:p>
        </p:txBody>
      </p:sp>
      <p:sp>
        <p:nvSpPr>
          <p:cNvPr id="32" name="TextBox 25"/>
          <p:cNvSpPr txBox="1"/>
          <p:nvPr/>
        </p:nvSpPr>
        <p:spPr>
          <a:xfrm>
            <a:off x="8019415" y="3917315"/>
            <a:ext cx="3601720" cy="129222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r>
              <a:rPr sz="1400" dirty="0">
                <a:solidFill>
                  <a:schemeClr val="bg1"/>
                </a:solidFill>
              </a:rPr>
              <a:t>厨房炊事人员在制作和供应食物时，应避免细菌等病原微生物的污染。炊事人员必须保</a:t>
            </a:r>
            <a:endParaRPr sz="1400" dirty="0">
              <a:solidFill>
                <a:schemeClr val="bg1"/>
              </a:solidFill>
            </a:endParaRPr>
          </a:p>
          <a:p>
            <a:pPr algn="just"/>
            <a:r>
              <a:rPr sz="1400" dirty="0">
                <a:solidFill>
                  <a:schemeClr val="bg1"/>
                </a:solidFill>
              </a:rPr>
              <a:t>证身体健康并注意操作规范，应做到定期检查、保持个人卫生以及严格操作规程三点。</a:t>
            </a:r>
            <a:endParaRPr sz="1400" dirty="0">
              <a:solidFill>
                <a:schemeClr val="bg1"/>
              </a:solidFill>
            </a:endParaRPr>
          </a:p>
        </p:txBody>
      </p:sp>
      <p:sp>
        <p:nvSpPr>
          <p:cNvPr id="33" name="TextBox 19"/>
          <p:cNvSpPr txBox="1"/>
          <p:nvPr/>
        </p:nvSpPr>
        <p:spPr>
          <a:xfrm>
            <a:off x="6475095" y="2367280"/>
            <a:ext cx="1174115" cy="798830"/>
          </a:xfrm>
          <a:prstGeom prst="rect">
            <a:avLst/>
          </a:prstGeom>
          <a:noFill/>
        </p:spPr>
        <p:txBody>
          <a:bodyPr wrap="square" lIns="0" tIns="60958" rIns="0" bIns="0" rtlCol="0">
            <a:spAutoFit/>
          </a:bodyPr>
          <a:p>
            <a:pPr algn="ctr"/>
            <a:r>
              <a:rPr lang="zh-CN" altLang="en-US" sz="2400" dirty="0">
                <a:solidFill>
                  <a:schemeClr val="bg1"/>
                </a:solidFill>
                <a:latin typeface="微软雅黑" panose="020B0503020204020204" pitchFamily="34" charset="-122"/>
                <a:ea typeface="微软雅黑" panose="020B0503020204020204" pitchFamily="34" charset="-122"/>
              </a:rPr>
              <a:t>烹调制备卫生</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5" name="TextBox 19"/>
          <p:cNvSpPr txBox="1"/>
          <p:nvPr/>
        </p:nvSpPr>
        <p:spPr>
          <a:xfrm>
            <a:off x="4696460" y="4044315"/>
            <a:ext cx="886460" cy="798830"/>
          </a:xfrm>
          <a:prstGeom prst="rect">
            <a:avLst/>
          </a:prstGeom>
          <a:noFill/>
        </p:spPr>
        <p:txBody>
          <a:bodyPr wrap="square" lIns="0" tIns="60958" rIns="0" bIns="0"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厨房卫生</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7" name="TextBox 19"/>
          <p:cNvSpPr txBox="1"/>
          <p:nvPr/>
        </p:nvSpPr>
        <p:spPr>
          <a:xfrm>
            <a:off x="6475095" y="4075430"/>
            <a:ext cx="1033145" cy="798830"/>
          </a:xfrm>
          <a:prstGeom prst="rect">
            <a:avLst/>
          </a:prstGeom>
          <a:noFill/>
        </p:spPr>
        <p:txBody>
          <a:bodyPr wrap="square" lIns="0" tIns="60958" rIns="0" bIns="0"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炊事人员卫生</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repeatCount="2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400" fill="hold"/>
                                        <p:tgtEl>
                                          <p:spTgt spid="20"/>
                                        </p:tgtEl>
                                        <p:attrNameLst>
                                          <p:attrName>ppt_w</p:attrName>
                                        </p:attrNameLst>
                                      </p:cBhvr>
                                      <p:tavLst>
                                        <p:tav tm="0">
                                          <p:val>
                                            <p:fltVal val="0"/>
                                          </p:val>
                                        </p:tav>
                                        <p:tav tm="100000">
                                          <p:val>
                                            <p:strVal val="#ppt_w"/>
                                          </p:val>
                                        </p:tav>
                                      </p:tavLst>
                                    </p:anim>
                                    <p:anim calcmode="lin" valueType="num">
                                      <p:cBhvr>
                                        <p:cTn id="8" dur="400" fill="hold"/>
                                        <p:tgtEl>
                                          <p:spTgt spid="20"/>
                                        </p:tgtEl>
                                        <p:attrNameLst>
                                          <p:attrName>ppt_h</p:attrName>
                                        </p:attrNameLst>
                                      </p:cBhvr>
                                      <p:tavLst>
                                        <p:tav tm="0">
                                          <p:val>
                                            <p:fltVal val="0"/>
                                          </p:val>
                                        </p:tav>
                                        <p:tav tm="100000">
                                          <p:val>
                                            <p:strVal val="#ppt_h"/>
                                          </p:val>
                                        </p:tav>
                                      </p:tavLst>
                                    </p:anim>
                                    <p:animEffect transition="in" filter="fade">
                                      <p:cBhvr>
                                        <p:cTn id="9" dur="400"/>
                                        <p:tgtEl>
                                          <p:spTgt spid="20"/>
                                        </p:tgtEl>
                                      </p:cBhvr>
                                    </p:animEffect>
                                    <p:anim calcmode="lin" valueType="num">
                                      <p:cBhvr>
                                        <p:cTn id="10" dur="400" fill="hold"/>
                                        <p:tgtEl>
                                          <p:spTgt spid="20"/>
                                        </p:tgtEl>
                                        <p:attrNameLst>
                                          <p:attrName>ppt_x</p:attrName>
                                        </p:attrNameLst>
                                      </p:cBhvr>
                                      <p:tavLst>
                                        <p:tav tm="0">
                                          <p:val>
                                            <p:fltVal val="0.5"/>
                                          </p:val>
                                        </p:tav>
                                        <p:tav tm="100000">
                                          <p:val>
                                            <p:strVal val="#ppt_x"/>
                                          </p:val>
                                        </p:tav>
                                      </p:tavLst>
                                    </p:anim>
                                    <p:anim calcmode="lin" valueType="num">
                                      <p:cBhvr>
                                        <p:cTn id="11" dur="4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repeatCount="200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400" fill="hold"/>
                                        <p:tgtEl>
                                          <p:spTgt spid="10"/>
                                        </p:tgtEl>
                                        <p:attrNameLst>
                                          <p:attrName>ppt_w</p:attrName>
                                        </p:attrNameLst>
                                      </p:cBhvr>
                                      <p:tavLst>
                                        <p:tav tm="0">
                                          <p:val>
                                            <p:fltVal val="0"/>
                                          </p:val>
                                        </p:tav>
                                        <p:tav tm="100000">
                                          <p:val>
                                            <p:strVal val="#ppt_w"/>
                                          </p:val>
                                        </p:tav>
                                      </p:tavLst>
                                    </p:anim>
                                    <p:anim calcmode="lin" valueType="num">
                                      <p:cBhvr>
                                        <p:cTn id="15" dur="400" fill="hold"/>
                                        <p:tgtEl>
                                          <p:spTgt spid="10"/>
                                        </p:tgtEl>
                                        <p:attrNameLst>
                                          <p:attrName>ppt_h</p:attrName>
                                        </p:attrNameLst>
                                      </p:cBhvr>
                                      <p:tavLst>
                                        <p:tav tm="0">
                                          <p:val>
                                            <p:fltVal val="0"/>
                                          </p:val>
                                        </p:tav>
                                        <p:tav tm="100000">
                                          <p:val>
                                            <p:strVal val="#ppt_h"/>
                                          </p:val>
                                        </p:tav>
                                      </p:tavLst>
                                    </p:anim>
                                    <p:animEffect transition="in" filter="fade">
                                      <p:cBhvr>
                                        <p:cTn id="16" dur="400"/>
                                        <p:tgtEl>
                                          <p:spTgt spid="10"/>
                                        </p:tgtEl>
                                      </p:cBhvr>
                                    </p:animEffect>
                                    <p:anim calcmode="lin" valueType="num">
                                      <p:cBhvr>
                                        <p:cTn id="17" dur="400" fill="hold"/>
                                        <p:tgtEl>
                                          <p:spTgt spid="10"/>
                                        </p:tgtEl>
                                        <p:attrNameLst>
                                          <p:attrName>ppt_x</p:attrName>
                                        </p:attrNameLst>
                                      </p:cBhvr>
                                      <p:tavLst>
                                        <p:tav tm="0">
                                          <p:val>
                                            <p:fltVal val="0.5"/>
                                          </p:val>
                                        </p:tav>
                                        <p:tav tm="100000">
                                          <p:val>
                                            <p:strVal val="#ppt_x"/>
                                          </p:val>
                                        </p:tav>
                                      </p:tavLst>
                                    </p:anim>
                                    <p:anim calcmode="lin" valueType="num">
                                      <p:cBhvr>
                                        <p:cTn id="18" dur="40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repeatCount="2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400" fill="hold"/>
                                        <p:tgtEl>
                                          <p:spTgt spid="11"/>
                                        </p:tgtEl>
                                        <p:attrNameLst>
                                          <p:attrName>ppt_w</p:attrName>
                                        </p:attrNameLst>
                                      </p:cBhvr>
                                      <p:tavLst>
                                        <p:tav tm="0">
                                          <p:val>
                                            <p:fltVal val="0"/>
                                          </p:val>
                                        </p:tav>
                                        <p:tav tm="100000">
                                          <p:val>
                                            <p:strVal val="#ppt_w"/>
                                          </p:val>
                                        </p:tav>
                                      </p:tavLst>
                                    </p:anim>
                                    <p:anim calcmode="lin" valueType="num">
                                      <p:cBhvr>
                                        <p:cTn id="22" dur="400" fill="hold"/>
                                        <p:tgtEl>
                                          <p:spTgt spid="11"/>
                                        </p:tgtEl>
                                        <p:attrNameLst>
                                          <p:attrName>ppt_h</p:attrName>
                                        </p:attrNameLst>
                                      </p:cBhvr>
                                      <p:tavLst>
                                        <p:tav tm="0">
                                          <p:val>
                                            <p:fltVal val="0"/>
                                          </p:val>
                                        </p:tav>
                                        <p:tav tm="100000">
                                          <p:val>
                                            <p:strVal val="#ppt_h"/>
                                          </p:val>
                                        </p:tav>
                                      </p:tavLst>
                                    </p:anim>
                                    <p:animEffect transition="in" filter="fade">
                                      <p:cBhvr>
                                        <p:cTn id="23" dur="400"/>
                                        <p:tgtEl>
                                          <p:spTgt spid="11"/>
                                        </p:tgtEl>
                                      </p:cBhvr>
                                    </p:animEffect>
                                    <p:anim calcmode="lin" valueType="num">
                                      <p:cBhvr>
                                        <p:cTn id="24" dur="400" fill="hold"/>
                                        <p:tgtEl>
                                          <p:spTgt spid="11"/>
                                        </p:tgtEl>
                                        <p:attrNameLst>
                                          <p:attrName>ppt_x</p:attrName>
                                        </p:attrNameLst>
                                      </p:cBhvr>
                                      <p:tavLst>
                                        <p:tav tm="0">
                                          <p:val>
                                            <p:fltVal val="0.5"/>
                                          </p:val>
                                        </p:tav>
                                        <p:tav tm="100000">
                                          <p:val>
                                            <p:strVal val="#ppt_x"/>
                                          </p:val>
                                        </p:tav>
                                      </p:tavLst>
                                    </p:anim>
                                    <p:anim calcmode="lin" valueType="num">
                                      <p:cBhvr>
                                        <p:cTn id="25" dur="400" fill="hold"/>
                                        <p:tgtEl>
                                          <p:spTgt spid="11"/>
                                        </p:tgtEl>
                                        <p:attrNameLst>
                                          <p:attrName>ppt_y</p:attrName>
                                        </p:attrNameLst>
                                      </p:cBhvr>
                                      <p:tavLst>
                                        <p:tav tm="0">
                                          <p:val>
                                            <p:fltVal val="0.5"/>
                                          </p:val>
                                        </p:tav>
                                        <p:tav tm="100000">
                                          <p:val>
                                            <p:strVal val="#ppt_y"/>
                                          </p:val>
                                        </p:tav>
                                      </p:tavLst>
                                    </p:anim>
                                  </p:childTnLst>
                                </p:cTn>
                              </p:par>
                              <p:par>
                                <p:cTn id="26" presetID="53" presetClass="entr" presetSubtype="528" repeatCount="200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400" fill="hold"/>
                                        <p:tgtEl>
                                          <p:spTgt spid="15"/>
                                        </p:tgtEl>
                                        <p:attrNameLst>
                                          <p:attrName>ppt_w</p:attrName>
                                        </p:attrNameLst>
                                      </p:cBhvr>
                                      <p:tavLst>
                                        <p:tav tm="0">
                                          <p:val>
                                            <p:fltVal val="0"/>
                                          </p:val>
                                        </p:tav>
                                        <p:tav tm="100000">
                                          <p:val>
                                            <p:strVal val="#ppt_w"/>
                                          </p:val>
                                        </p:tav>
                                      </p:tavLst>
                                    </p:anim>
                                    <p:anim calcmode="lin" valueType="num">
                                      <p:cBhvr>
                                        <p:cTn id="29" dur="400" fill="hold"/>
                                        <p:tgtEl>
                                          <p:spTgt spid="15"/>
                                        </p:tgtEl>
                                        <p:attrNameLst>
                                          <p:attrName>ppt_h</p:attrName>
                                        </p:attrNameLst>
                                      </p:cBhvr>
                                      <p:tavLst>
                                        <p:tav tm="0">
                                          <p:val>
                                            <p:fltVal val="0"/>
                                          </p:val>
                                        </p:tav>
                                        <p:tav tm="100000">
                                          <p:val>
                                            <p:strVal val="#ppt_h"/>
                                          </p:val>
                                        </p:tav>
                                      </p:tavLst>
                                    </p:anim>
                                    <p:animEffect transition="in" filter="fade">
                                      <p:cBhvr>
                                        <p:cTn id="30" dur="400"/>
                                        <p:tgtEl>
                                          <p:spTgt spid="15"/>
                                        </p:tgtEl>
                                      </p:cBhvr>
                                    </p:animEffect>
                                    <p:anim calcmode="lin" valueType="num">
                                      <p:cBhvr>
                                        <p:cTn id="31" dur="400" fill="hold"/>
                                        <p:tgtEl>
                                          <p:spTgt spid="15"/>
                                        </p:tgtEl>
                                        <p:attrNameLst>
                                          <p:attrName>ppt_x</p:attrName>
                                        </p:attrNameLst>
                                      </p:cBhvr>
                                      <p:tavLst>
                                        <p:tav tm="0">
                                          <p:val>
                                            <p:fltVal val="0.5"/>
                                          </p:val>
                                        </p:tav>
                                        <p:tav tm="100000">
                                          <p:val>
                                            <p:strVal val="#ppt_x"/>
                                          </p:val>
                                        </p:tav>
                                      </p:tavLst>
                                    </p:anim>
                                    <p:anim calcmode="lin" valueType="num">
                                      <p:cBhvr>
                                        <p:cTn id="32" dur="400" fill="hold"/>
                                        <p:tgtEl>
                                          <p:spTgt spid="15"/>
                                        </p:tgtEl>
                                        <p:attrNameLst>
                                          <p:attrName>ppt_y</p:attrName>
                                        </p:attrNameLst>
                                      </p:cBhvr>
                                      <p:tavLst>
                                        <p:tav tm="0">
                                          <p:val>
                                            <p:fltVal val="0.5"/>
                                          </p:val>
                                        </p:tav>
                                        <p:tav tm="100000">
                                          <p:val>
                                            <p:strVal val="#ppt_y"/>
                                          </p:val>
                                        </p:tav>
                                      </p:tavLst>
                                    </p:anim>
                                  </p:childTnLst>
                                </p:cTn>
                              </p:par>
                              <p:par>
                                <p:cTn id="33" presetID="53" presetClass="entr" presetSubtype="528" repeatCount="200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400" fill="hold"/>
                                        <p:tgtEl>
                                          <p:spTgt spid="9"/>
                                        </p:tgtEl>
                                        <p:attrNameLst>
                                          <p:attrName>ppt_w</p:attrName>
                                        </p:attrNameLst>
                                      </p:cBhvr>
                                      <p:tavLst>
                                        <p:tav tm="0">
                                          <p:val>
                                            <p:fltVal val="0"/>
                                          </p:val>
                                        </p:tav>
                                        <p:tav tm="100000">
                                          <p:val>
                                            <p:strVal val="#ppt_w"/>
                                          </p:val>
                                        </p:tav>
                                      </p:tavLst>
                                    </p:anim>
                                    <p:anim calcmode="lin" valueType="num">
                                      <p:cBhvr>
                                        <p:cTn id="36" dur="400" fill="hold"/>
                                        <p:tgtEl>
                                          <p:spTgt spid="9"/>
                                        </p:tgtEl>
                                        <p:attrNameLst>
                                          <p:attrName>ppt_h</p:attrName>
                                        </p:attrNameLst>
                                      </p:cBhvr>
                                      <p:tavLst>
                                        <p:tav tm="0">
                                          <p:val>
                                            <p:fltVal val="0"/>
                                          </p:val>
                                        </p:tav>
                                        <p:tav tm="100000">
                                          <p:val>
                                            <p:strVal val="#ppt_h"/>
                                          </p:val>
                                        </p:tav>
                                      </p:tavLst>
                                    </p:anim>
                                    <p:animEffect transition="in" filter="fade">
                                      <p:cBhvr>
                                        <p:cTn id="37" dur="400"/>
                                        <p:tgtEl>
                                          <p:spTgt spid="9"/>
                                        </p:tgtEl>
                                      </p:cBhvr>
                                    </p:animEffect>
                                    <p:anim calcmode="lin" valueType="num">
                                      <p:cBhvr>
                                        <p:cTn id="38" dur="400" fill="hold"/>
                                        <p:tgtEl>
                                          <p:spTgt spid="9"/>
                                        </p:tgtEl>
                                        <p:attrNameLst>
                                          <p:attrName>ppt_x</p:attrName>
                                        </p:attrNameLst>
                                      </p:cBhvr>
                                      <p:tavLst>
                                        <p:tav tm="0">
                                          <p:val>
                                            <p:fltVal val="0.5"/>
                                          </p:val>
                                        </p:tav>
                                        <p:tav tm="100000">
                                          <p:val>
                                            <p:strVal val="#ppt_x"/>
                                          </p:val>
                                        </p:tav>
                                      </p:tavLst>
                                    </p:anim>
                                    <p:anim calcmode="lin" valueType="num">
                                      <p:cBhvr>
                                        <p:cTn id="39" dur="400" fill="hold"/>
                                        <p:tgtEl>
                                          <p:spTgt spid="9"/>
                                        </p:tgtEl>
                                        <p:attrNameLst>
                                          <p:attrName>ppt_y</p:attrName>
                                        </p:attrNameLst>
                                      </p:cBhvr>
                                      <p:tavLst>
                                        <p:tav tm="0">
                                          <p:val>
                                            <p:fltVal val="0.5"/>
                                          </p:val>
                                        </p:tav>
                                        <p:tav tm="100000">
                                          <p:val>
                                            <p:strVal val="#ppt_y"/>
                                          </p:val>
                                        </p:tav>
                                      </p:tavLst>
                                    </p:anim>
                                  </p:childTnLst>
                                </p:cTn>
                              </p:par>
                              <p:par>
                                <p:cTn id="40" presetID="53" presetClass="entr" presetSubtype="528" repeatCount="200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400" fill="hold"/>
                                        <p:tgtEl>
                                          <p:spTgt spid="12"/>
                                        </p:tgtEl>
                                        <p:attrNameLst>
                                          <p:attrName>ppt_w</p:attrName>
                                        </p:attrNameLst>
                                      </p:cBhvr>
                                      <p:tavLst>
                                        <p:tav tm="0">
                                          <p:val>
                                            <p:fltVal val="0"/>
                                          </p:val>
                                        </p:tav>
                                        <p:tav tm="100000">
                                          <p:val>
                                            <p:strVal val="#ppt_w"/>
                                          </p:val>
                                        </p:tav>
                                      </p:tavLst>
                                    </p:anim>
                                    <p:anim calcmode="lin" valueType="num">
                                      <p:cBhvr>
                                        <p:cTn id="43" dur="400" fill="hold"/>
                                        <p:tgtEl>
                                          <p:spTgt spid="12"/>
                                        </p:tgtEl>
                                        <p:attrNameLst>
                                          <p:attrName>ppt_h</p:attrName>
                                        </p:attrNameLst>
                                      </p:cBhvr>
                                      <p:tavLst>
                                        <p:tav tm="0">
                                          <p:val>
                                            <p:fltVal val="0"/>
                                          </p:val>
                                        </p:tav>
                                        <p:tav tm="100000">
                                          <p:val>
                                            <p:strVal val="#ppt_h"/>
                                          </p:val>
                                        </p:tav>
                                      </p:tavLst>
                                    </p:anim>
                                    <p:animEffect transition="in" filter="fade">
                                      <p:cBhvr>
                                        <p:cTn id="44" dur="400"/>
                                        <p:tgtEl>
                                          <p:spTgt spid="12"/>
                                        </p:tgtEl>
                                      </p:cBhvr>
                                    </p:animEffect>
                                    <p:anim calcmode="lin" valueType="num">
                                      <p:cBhvr>
                                        <p:cTn id="45" dur="400" fill="hold"/>
                                        <p:tgtEl>
                                          <p:spTgt spid="12"/>
                                        </p:tgtEl>
                                        <p:attrNameLst>
                                          <p:attrName>ppt_x</p:attrName>
                                        </p:attrNameLst>
                                      </p:cBhvr>
                                      <p:tavLst>
                                        <p:tav tm="0">
                                          <p:val>
                                            <p:fltVal val="0.5"/>
                                          </p:val>
                                        </p:tav>
                                        <p:tav tm="100000">
                                          <p:val>
                                            <p:strVal val="#ppt_x"/>
                                          </p:val>
                                        </p:tav>
                                      </p:tavLst>
                                    </p:anim>
                                    <p:anim calcmode="lin" valueType="num">
                                      <p:cBhvr>
                                        <p:cTn id="46" dur="4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repeatCount="200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400" fill="hold"/>
                                        <p:tgtEl>
                                          <p:spTgt spid="16"/>
                                        </p:tgtEl>
                                        <p:attrNameLst>
                                          <p:attrName>ppt_w</p:attrName>
                                        </p:attrNameLst>
                                      </p:cBhvr>
                                      <p:tavLst>
                                        <p:tav tm="0">
                                          <p:val>
                                            <p:fltVal val="0"/>
                                          </p:val>
                                        </p:tav>
                                        <p:tav tm="100000">
                                          <p:val>
                                            <p:strVal val="#ppt_w"/>
                                          </p:val>
                                        </p:tav>
                                      </p:tavLst>
                                    </p:anim>
                                    <p:anim calcmode="lin" valueType="num">
                                      <p:cBhvr>
                                        <p:cTn id="50" dur="400" fill="hold"/>
                                        <p:tgtEl>
                                          <p:spTgt spid="16"/>
                                        </p:tgtEl>
                                        <p:attrNameLst>
                                          <p:attrName>ppt_h</p:attrName>
                                        </p:attrNameLst>
                                      </p:cBhvr>
                                      <p:tavLst>
                                        <p:tav tm="0">
                                          <p:val>
                                            <p:fltVal val="0"/>
                                          </p:val>
                                        </p:tav>
                                        <p:tav tm="100000">
                                          <p:val>
                                            <p:strVal val="#ppt_h"/>
                                          </p:val>
                                        </p:tav>
                                      </p:tavLst>
                                    </p:anim>
                                    <p:animEffect transition="in" filter="fade">
                                      <p:cBhvr>
                                        <p:cTn id="51" dur="400"/>
                                        <p:tgtEl>
                                          <p:spTgt spid="16"/>
                                        </p:tgtEl>
                                      </p:cBhvr>
                                    </p:animEffect>
                                    <p:anim calcmode="lin" valueType="num">
                                      <p:cBhvr>
                                        <p:cTn id="52" dur="400" fill="hold"/>
                                        <p:tgtEl>
                                          <p:spTgt spid="16"/>
                                        </p:tgtEl>
                                        <p:attrNameLst>
                                          <p:attrName>ppt_x</p:attrName>
                                        </p:attrNameLst>
                                      </p:cBhvr>
                                      <p:tavLst>
                                        <p:tav tm="0">
                                          <p:val>
                                            <p:fltVal val="0.5"/>
                                          </p:val>
                                        </p:tav>
                                        <p:tav tm="100000">
                                          <p:val>
                                            <p:strVal val="#ppt_x"/>
                                          </p:val>
                                        </p:tav>
                                      </p:tavLst>
                                    </p:anim>
                                    <p:anim calcmode="lin" valueType="num">
                                      <p:cBhvr>
                                        <p:cTn id="53" dur="400" fill="hold"/>
                                        <p:tgtEl>
                                          <p:spTgt spid="16"/>
                                        </p:tgtEl>
                                        <p:attrNameLst>
                                          <p:attrName>ppt_y</p:attrName>
                                        </p:attrNameLst>
                                      </p:cBhvr>
                                      <p:tavLst>
                                        <p:tav tm="0">
                                          <p:val>
                                            <p:fltVal val="0.5"/>
                                          </p:val>
                                        </p:tav>
                                        <p:tav tm="100000">
                                          <p:val>
                                            <p:strVal val="#ppt_y"/>
                                          </p:val>
                                        </p:tav>
                                      </p:tavLst>
                                    </p:anim>
                                  </p:childTnLst>
                                </p:cTn>
                              </p:par>
                              <p:par>
                                <p:cTn id="54" presetID="53" presetClass="entr" presetSubtype="528" repeatCount="200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400" fill="hold"/>
                                        <p:tgtEl>
                                          <p:spTgt spid="6"/>
                                        </p:tgtEl>
                                        <p:attrNameLst>
                                          <p:attrName>ppt_w</p:attrName>
                                        </p:attrNameLst>
                                      </p:cBhvr>
                                      <p:tavLst>
                                        <p:tav tm="0">
                                          <p:val>
                                            <p:fltVal val="0"/>
                                          </p:val>
                                        </p:tav>
                                        <p:tav tm="100000">
                                          <p:val>
                                            <p:strVal val="#ppt_w"/>
                                          </p:val>
                                        </p:tav>
                                      </p:tavLst>
                                    </p:anim>
                                    <p:anim calcmode="lin" valueType="num">
                                      <p:cBhvr>
                                        <p:cTn id="57" dur="400" fill="hold"/>
                                        <p:tgtEl>
                                          <p:spTgt spid="6"/>
                                        </p:tgtEl>
                                        <p:attrNameLst>
                                          <p:attrName>ppt_h</p:attrName>
                                        </p:attrNameLst>
                                      </p:cBhvr>
                                      <p:tavLst>
                                        <p:tav tm="0">
                                          <p:val>
                                            <p:fltVal val="0"/>
                                          </p:val>
                                        </p:tav>
                                        <p:tav tm="100000">
                                          <p:val>
                                            <p:strVal val="#ppt_h"/>
                                          </p:val>
                                        </p:tav>
                                      </p:tavLst>
                                    </p:anim>
                                    <p:animEffect transition="in" filter="fade">
                                      <p:cBhvr>
                                        <p:cTn id="58" dur="400"/>
                                        <p:tgtEl>
                                          <p:spTgt spid="6"/>
                                        </p:tgtEl>
                                      </p:cBhvr>
                                    </p:animEffect>
                                    <p:anim calcmode="lin" valueType="num">
                                      <p:cBhvr>
                                        <p:cTn id="59" dur="400" fill="hold"/>
                                        <p:tgtEl>
                                          <p:spTgt spid="6"/>
                                        </p:tgtEl>
                                        <p:attrNameLst>
                                          <p:attrName>ppt_x</p:attrName>
                                        </p:attrNameLst>
                                      </p:cBhvr>
                                      <p:tavLst>
                                        <p:tav tm="0">
                                          <p:val>
                                            <p:fltVal val="0.5"/>
                                          </p:val>
                                        </p:tav>
                                        <p:tav tm="100000">
                                          <p:val>
                                            <p:strVal val="#ppt_x"/>
                                          </p:val>
                                        </p:tav>
                                      </p:tavLst>
                                    </p:anim>
                                    <p:anim calcmode="lin" valueType="num">
                                      <p:cBhvr>
                                        <p:cTn id="60" dur="400" fill="hold"/>
                                        <p:tgtEl>
                                          <p:spTgt spid="6"/>
                                        </p:tgtEl>
                                        <p:attrNameLst>
                                          <p:attrName>ppt_y</p:attrName>
                                        </p:attrNameLst>
                                      </p:cBhvr>
                                      <p:tavLst>
                                        <p:tav tm="0">
                                          <p:val>
                                            <p:fltVal val="0.5"/>
                                          </p:val>
                                        </p:tav>
                                        <p:tav tm="100000">
                                          <p:val>
                                            <p:strVal val="#ppt_y"/>
                                          </p:val>
                                        </p:tav>
                                      </p:tavLst>
                                    </p:anim>
                                  </p:childTnLst>
                                </p:cTn>
                              </p:par>
                              <p:par>
                                <p:cTn id="61" presetID="53" presetClass="entr" presetSubtype="528" repeatCount="200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400" fill="hold"/>
                                        <p:tgtEl>
                                          <p:spTgt spid="13"/>
                                        </p:tgtEl>
                                        <p:attrNameLst>
                                          <p:attrName>ppt_w</p:attrName>
                                        </p:attrNameLst>
                                      </p:cBhvr>
                                      <p:tavLst>
                                        <p:tav tm="0">
                                          <p:val>
                                            <p:fltVal val="0"/>
                                          </p:val>
                                        </p:tav>
                                        <p:tav tm="100000">
                                          <p:val>
                                            <p:strVal val="#ppt_w"/>
                                          </p:val>
                                        </p:tav>
                                      </p:tavLst>
                                    </p:anim>
                                    <p:anim calcmode="lin" valueType="num">
                                      <p:cBhvr>
                                        <p:cTn id="64" dur="400" fill="hold"/>
                                        <p:tgtEl>
                                          <p:spTgt spid="13"/>
                                        </p:tgtEl>
                                        <p:attrNameLst>
                                          <p:attrName>ppt_h</p:attrName>
                                        </p:attrNameLst>
                                      </p:cBhvr>
                                      <p:tavLst>
                                        <p:tav tm="0">
                                          <p:val>
                                            <p:fltVal val="0"/>
                                          </p:val>
                                        </p:tav>
                                        <p:tav tm="100000">
                                          <p:val>
                                            <p:strVal val="#ppt_h"/>
                                          </p:val>
                                        </p:tav>
                                      </p:tavLst>
                                    </p:anim>
                                    <p:animEffect transition="in" filter="fade">
                                      <p:cBhvr>
                                        <p:cTn id="65" dur="400"/>
                                        <p:tgtEl>
                                          <p:spTgt spid="13"/>
                                        </p:tgtEl>
                                      </p:cBhvr>
                                    </p:animEffect>
                                    <p:anim calcmode="lin" valueType="num">
                                      <p:cBhvr>
                                        <p:cTn id="66" dur="400" fill="hold"/>
                                        <p:tgtEl>
                                          <p:spTgt spid="13"/>
                                        </p:tgtEl>
                                        <p:attrNameLst>
                                          <p:attrName>ppt_x</p:attrName>
                                        </p:attrNameLst>
                                      </p:cBhvr>
                                      <p:tavLst>
                                        <p:tav tm="0">
                                          <p:val>
                                            <p:fltVal val="0.5"/>
                                          </p:val>
                                        </p:tav>
                                        <p:tav tm="100000">
                                          <p:val>
                                            <p:strVal val="#ppt_x"/>
                                          </p:val>
                                        </p:tav>
                                      </p:tavLst>
                                    </p:anim>
                                    <p:anim calcmode="lin" valueType="num">
                                      <p:cBhvr>
                                        <p:cTn id="67" dur="400" fill="hold"/>
                                        <p:tgtEl>
                                          <p:spTgt spid="13"/>
                                        </p:tgtEl>
                                        <p:attrNameLst>
                                          <p:attrName>ppt_y</p:attrName>
                                        </p:attrNameLst>
                                      </p:cBhvr>
                                      <p:tavLst>
                                        <p:tav tm="0">
                                          <p:val>
                                            <p:fltVal val="0.5"/>
                                          </p:val>
                                        </p:tav>
                                        <p:tav tm="100000">
                                          <p:val>
                                            <p:strVal val="#ppt_y"/>
                                          </p:val>
                                        </p:tav>
                                      </p:tavLst>
                                    </p:anim>
                                  </p:childTnLst>
                                </p:cTn>
                              </p:par>
                              <p:par>
                                <p:cTn id="68" presetID="53" presetClass="entr" presetSubtype="528" repeatCount="2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400" fill="hold"/>
                                        <p:tgtEl>
                                          <p:spTgt spid="17"/>
                                        </p:tgtEl>
                                        <p:attrNameLst>
                                          <p:attrName>ppt_w</p:attrName>
                                        </p:attrNameLst>
                                      </p:cBhvr>
                                      <p:tavLst>
                                        <p:tav tm="0">
                                          <p:val>
                                            <p:fltVal val="0"/>
                                          </p:val>
                                        </p:tav>
                                        <p:tav tm="100000">
                                          <p:val>
                                            <p:strVal val="#ppt_w"/>
                                          </p:val>
                                        </p:tav>
                                      </p:tavLst>
                                    </p:anim>
                                    <p:anim calcmode="lin" valueType="num">
                                      <p:cBhvr>
                                        <p:cTn id="71" dur="400" fill="hold"/>
                                        <p:tgtEl>
                                          <p:spTgt spid="17"/>
                                        </p:tgtEl>
                                        <p:attrNameLst>
                                          <p:attrName>ppt_h</p:attrName>
                                        </p:attrNameLst>
                                      </p:cBhvr>
                                      <p:tavLst>
                                        <p:tav tm="0">
                                          <p:val>
                                            <p:fltVal val="0"/>
                                          </p:val>
                                        </p:tav>
                                        <p:tav tm="100000">
                                          <p:val>
                                            <p:strVal val="#ppt_h"/>
                                          </p:val>
                                        </p:tav>
                                      </p:tavLst>
                                    </p:anim>
                                    <p:animEffect transition="in" filter="fade">
                                      <p:cBhvr>
                                        <p:cTn id="72" dur="400"/>
                                        <p:tgtEl>
                                          <p:spTgt spid="17"/>
                                        </p:tgtEl>
                                      </p:cBhvr>
                                    </p:animEffect>
                                    <p:anim calcmode="lin" valueType="num">
                                      <p:cBhvr>
                                        <p:cTn id="73" dur="400" fill="hold"/>
                                        <p:tgtEl>
                                          <p:spTgt spid="17"/>
                                        </p:tgtEl>
                                        <p:attrNameLst>
                                          <p:attrName>ppt_x</p:attrName>
                                        </p:attrNameLst>
                                      </p:cBhvr>
                                      <p:tavLst>
                                        <p:tav tm="0">
                                          <p:val>
                                            <p:fltVal val="0.5"/>
                                          </p:val>
                                        </p:tav>
                                        <p:tav tm="100000">
                                          <p:val>
                                            <p:strVal val="#ppt_x"/>
                                          </p:val>
                                        </p:tav>
                                      </p:tavLst>
                                    </p:anim>
                                    <p:anim calcmode="lin" valueType="num">
                                      <p:cBhvr>
                                        <p:cTn id="74" dur="400" fill="hold"/>
                                        <p:tgtEl>
                                          <p:spTgt spid="17"/>
                                        </p:tgtEl>
                                        <p:attrNameLst>
                                          <p:attrName>ppt_y</p:attrName>
                                        </p:attrNameLst>
                                      </p:cBhvr>
                                      <p:tavLst>
                                        <p:tav tm="0">
                                          <p:val>
                                            <p:fltVal val="0.5"/>
                                          </p:val>
                                        </p:tav>
                                        <p:tav tm="100000">
                                          <p:val>
                                            <p:strVal val="#ppt_y"/>
                                          </p:val>
                                        </p:tav>
                                      </p:tavLst>
                                    </p:anim>
                                  </p:childTnLst>
                                </p:cTn>
                              </p:par>
                              <p:par>
                                <p:cTn id="75" presetID="53" presetClass="entr" presetSubtype="528" repeatCount="200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400" fill="hold"/>
                                        <p:tgtEl>
                                          <p:spTgt spid="4"/>
                                        </p:tgtEl>
                                        <p:attrNameLst>
                                          <p:attrName>ppt_w</p:attrName>
                                        </p:attrNameLst>
                                      </p:cBhvr>
                                      <p:tavLst>
                                        <p:tav tm="0">
                                          <p:val>
                                            <p:fltVal val="0"/>
                                          </p:val>
                                        </p:tav>
                                        <p:tav tm="100000">
                                          <p:val>
                                            <p:strVal val="#ppt_w"/>
                                          </p:val>
                                        </p:tav>
                                      </p:tavLst>
                                    </p:anim>
                                    <p:anim calcmode="lin" valueType="num">
                                      <p:cBhvr>
                                        <p:cTn id="78" dur="400" fill="hold"/>
                                        <p:tgtEl>
                                          <p:spTgt spid="4"/>
                                        </p:tgtEl>
                                        <p:attrNameLst>
                                          <p:attrName>ppt_h</p:attrName>
                                        </p:attrNameLst>
                                      </p:cBhvr>
                                      <p:tavLst>
                                        <p:tav tm="0">
                                          <p:val>
                                            <p:fltVal val="0"/>
                                          </p:val>
                                        </p:tav>
                                        <p:tav tm="100000">
                                          <p:val>
                                            <p:strVal val="#ppt_h"/>
                                          </p:val>
                                        </p:tav>
                                      </p:tavLst>
                                    </p:anim>
                                    <p:animEffect transition="in" filter="fade">
                                      <p:cBhvr>
                                        <p:cTn id="79" dur="400"/>
                                        <p:tgtEl>
                                          <p:spTgt spid="4"/>
                                        </p:tgtEl>
                                      </p:cBhvr>
                                    </p:animEffect>
                                    <p:anim calcmode="lin" valueType="num">
                                      <p:cBhvr>
                                        <p:cTn id="80" dur="400" fill="hold"/>
                                        <p:tgtEl>
                                          <p:spTgt spid="4"/>
                                        </p:tgtEl>
                                        <p:attrNameLst>
                                          <p:attrName>ppt_x</p:attrName>
                                        </p:attrNameLst>
                                      </p:cBhvr>
                                      <p:tavLst>
                                        <p:tav tm="0">
                                          <p:val>
                                            <p:fltVal val="0.5"/>
                                          </p:val>
                                        </p:tav>
                                        <p:tav tm="100000">
                                          <p:val>
                                            <p:strVal val="#ppt_x"/>
                                          </p:val>
                                        </p:tav>
                                      </p:tavLst>
                                    </p:anim>
                                    <p:anim calcmode="lin" valueType="num">
                                      <p:cBhvr>
                                        <p:cTn id="81" dur="400" fill="hold"/>
                                        <p:tgtEl>
                                          <p:spTgt spid="4"/>
                                        </p:tgtEl>
                                        <p:attrNameLst>
                                          <p:attrName>ppt_y</p:attrName>
                                        </p:attrNameLst>
                                      </p:cBhvr>
                                      <p:tavLst>
                                        <p:tav tm="0">
                                          <p:val>
                                            <p:fltVal val="0.5"/>
                                          </p:val>
                                        </p:tav>
                                        <p:tav tm="100000">
                                          <p:val>
                                            <p:strVal val="#ppt_y"/>
                                          </p:val>
                                        </p:tav>
                                      </p:tavLst>
                                    </p:anim>
                                  </p:childTnLst>
                                </p:cTn>
                              </p:par>
                              <p:par>
                                <p:cTn id="82" presetID="53" presetClass="entr" presetSubtype="528" repeatCount="200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400" fill="hold"/>
                                        <p:tgtEl>
                                          <p:spTgt spid="14"/>
                                        </p:tgtEl>
                                        <p:attrNameLst>
                                          <p:attrName>ppt_w</p:attrName>
                                        </p:attrNameLst>
                                      </p:cBhvr>
                                      <p:tavLst>
                                        <p:tav tm="0">
                                          <p:val>
                                            <p:fltVal val="0"/>
                                          </p:val>
                                        </p:tav>
                                        <p:tav tm="100000">
                                          <p:val>
                                            <p:strVal val="#ppt_w"/>
                                          </p:val>
                                        </p:tav>
                                      </p:tavLst>
                                    </p:anim>
                                    <p:anim calcmode="lin" valueType="num">
                                      <p:cBhvr>
                                        <p:cTn id="85" dur="400" fill="hold"/>
                                        <p:tgtEl>
                                          <p:spTgt spid="14"/>
                                        </p:tgtEl>
                                        <p:attrNameLst>
                                          <p:attrName>ppt_h</p:attrName>
                                        </p:attrNameLst>
                                      </p:cBhvr>
                                      <p:tavLst>
                                        <p:tav tm="0">
                                          <p:val>
                                            <p:fltVal val="0"/>
                                          </p:val>
                                        </p:tav>
                                        <p:tav tm="100000">
                                          <p:val>
                                            <p:strVal val="#ppt_h"/>
                                          </p:val>
                                        </p:tav>
                                      </p:tavLst>
                                    </p:anim>
                                    <p:animEffect transition="in" filter="fade">
                                      <p:cBhvr>
                                        <p:cTn id="86" dur="400"/>
                                        <p:tgtEl>
                                          <p:spTgt spid="14"/>
                                        </p:tgtEl>
                                      </p:cBhvr>
                                    </p:animEffect>
                                    <p:anim calcmode="lin" valueType="num">
                                      <p:cBhvr>
                                        <p:cTn id="87" dur="400" fill="hold"/>
                                        <p:tgtEl>
                                          <p:spTgt spid="14"/>
                                        </p:tgtEl>
                                        <p:attrNameLst>
                                          <p:attrName>ppt_x</p:attrName>
                                        </p:attrNameLst>
                                      </p:cBhvr>
                                      <p:tavLst>
                                        <p:tav tm="0">
                                          <p:val>
                                            <p:fltVal val="0.5"/>
                                          </p:val>
                                        </p:tav>
                                        <p:tav tm="100000">
                                          <p:val>
                                            <p:strVal val="#ppt_x"/>
                                          </p:val>
                                        </p:tav>
                                      </p:tavLst>
                                    </p:anim>
                                    <p:anim calcmode="lin" valueType="num">
                                      <p:cBhvr>
                                        <p:cTn id="88" dur="400" fill="hold"/>
                                        <p:tgtEl>
                                          <p:spTgt spid="14"/>
                                        </p:tgtEl>
                                        <p:attrNameLst>
                                          <p:attrName>ppt_y</p:attrName>
                                        </p:attrNameLst>
                                      </p:cBhvr>
                                      <p:tavLst>
                                        <p:tav tm="0">
                                          <p:val>
                                            <p:fltVal val="0.5"/>
                                          </p:val>
                                        </p:tav>
                                        <p:tav tm="100000">
                                          <p:val>
                                            <p:strVal val="#ppt_y"/>
                                          </p:val>
                                        </p:tav>
                                      </p:tavLst>
                                    </p:anim>
                                  </p:childTnLst>
                                </p:cTn>
                              </p:par>
                              <p:par>
                                <p:cTn id="89" presetID="53" presetClass="entr" presetSubtype="528" repeatCount="200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400" fill="hold"/>
                                        <p:tgtEl>
                                          <p:spTgt spid="18"/>
                                        </p:tgtEl>
                                        <p:attrNameLst>
                                          <p:attrName>ppt_w</p:attrName>
                                        </p:attrNameLst>
                                      </p:cBhvr>
                                      <p:tavLst>
                                        <p:tav tm="0">
                                          <p:val>
                                            <p:fltVal val="0"/>
                                          </p:val>
                                        </p:tav>
                                        <p:tav tm="100000">
                                          <p:val>
                                            <p:strVal val="#ppt_w"/>
                                          </p:val>
                                        </p:tav>
                                      </p:tavLst>
                                    </p:anim>
                                    <p:anim calcmode="lin" valueType="num">
                                      <p:cBhvr>
                                        <p:cTn id="92" dur="400" fill="hold"/>
                                        <p:tgtEl>
                                          <p:spTgt spid="18"/>
                                        </p:tgtEl>
                                        <p:attrNameLst>
                                          <p:attrName>ppt_h</p:attrName>
                                        </p:attrNameLst>
                                      </p:cBhvr>
                                      <p:tavLst>
                                        <p:tav tm="0">
                                          <p:val>
                                            <p:fltVal val="0"/>
                                          </p:val>
                                        </p:tav>
                                        <p:tav tm="100000">
                                          <p:val>
                                            <p:strVal val="#ppt_h"/>
                                          </p:val>
                                        </p:tav>
                                      </p:tavLst>
                                    </p:anim>
                                    <p:animEffect transition="in" filter="fade">
                                      <p:cBhvr>
                                        <p:cTn id="93" dur="400"/>
                                        <p:tgtEl>
                                          <p:spTgt spid="18"/>
                                        </p:tgtEl>
                                      </p:cBhvr>
                                    </p:animEffect>
                                    <p:anim calcmode="lin" valueType="num">
                                      <p:cBhvr>
                                        <p:cTn id="94" dur="400" fill="hold"/>
                                        <p:tgtEl>
                                          <p:spTgt spid="18"/>
                                        </p:tgtEl>
                                        <p:attrNameLst>
                                          <p:attrName>ppt_x</p:attrName>
                                        </p:attrNameLst>
                                      </p:cBhvr>
                                      <p:tavLst>
                                        <p:tav tm="0">
                                          <p:val>
                                            <p:fltVal val="0.5"/>
                                          </p:val>
                                        </p:tav>
                                        <p:tav tm="100000">
                                          <p:val>
                                            <p:strVal val="#ppt_x"/>
                                          </p:val>
                                        </p:tav>
                                      </p:tavLst>
                                    </p:anim>
                                    <p:anim calcmode="lin" valueType="num">
                                      <p:cBhvr>
                                        <p:cTn id="95" dur="400" fill="hold"/>
                                        <p:tgtEl>
                                          <p:spTgt spid="18"/>
                                        </p:tgtEl>
                                        <p:attrNameLst>
                                          <p:attrName>ppt_y</p:attrName>
                                        </p:attrNameLst>
                                      </p:cBhvr>
                                      <p:tavLst>
                                        <p:tav tm="0">
                                          <p:val>
                                            <p:fltVal val="0.5"/>
                                          </p:val>
                                        </p:tav>
                                        <p:tav tm="100000">
                                          <p:val>
                                            <p:strVal val="#ppt_y"/>
                                          </p:val>
                                        </p:tav>
                                      </p:tavLst>
                                    </p:anim>
                                  </p:childTnLst>
                                </p:cTn>
                              </p:par>
                            </p:childTnLst>
                          </p:cTn>
                        </p:par>
                        <p:par>
                          <p:cTn id="96" fill="hold">
                            <p:stCondLst>
                              <p:cond delay="500"/>
                            </p:stCondLst>
                            <p:childTnLst>
                              <p:par>
                                <p:cTn id="97" presetID="22" presetClass="entr" presetSubtype="2"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right)">
                                      <p:cBhvr>
                                        <p:cTn id="99" dur="500"/>
                                        <p:tgtEl>
                                          <p:spTgt spid="1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500"/>
                                        <p:tgtEl>
                                          <p:spTgt spid="29"/>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right)">
                                      <p:cBhvr>
                                        <p:cTn id="105" dur="500"/>
                                        <p:tgtEl>
                                          <p:spTgt spid="31"/>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wipe(left)">
                                      <p:cBhvr>
                                        <p:cTn id="108" dur="500"/>
                                        <p:tgtEl>
                                          <p:spTgt spid="32"/>
                                        </p:tgtEl>
                                      </p:cBhvr>
                                    </p:animEffect>
                                  </p:childTnLst>
                                </p:cTn>
                              </p:par>
                            </p:childTnLst>
                          </p:cTn>
                        </p:par>
                        <p:par>
                          <p:cTn id="109" fill="hold">
                            <p:stCondLst>
                              <p:cond delay="1000"/>
                            </p:stCondLst>
                            <p:childTnLst>
                              <p:par>
                                <p:cTn id="110" presetID="53" presetClass="entr" presetSubtype="528" repeatCount="2000"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400" fill="hold"/>
                                        <p:tgtEl>
                                          <p:spTgt spid="33"/>
                                        </p:tgtEl>
                                        <p:attrNameLst>
                                          <p:attrName>ppt_w</p:attrName>
                                        </p:attrNameLst>
                                      </p:cBhvr>
                                      <p:tavLst>
                                        <p:tav tm="0">
                                          <p:val>
                                            <p:fltVal val="0"/>
                                          </p:val>
                                        </p:tav>
                                        <p:tav tm="100000">
                                          <p:val>
                                            <p:strVal val="#ppt_w"/>
                                          </p:val>
                                        </p:tav>
                                      </p:tavLst>
                                    </p:anim>
                                    <p:anim calcmode="lin" valueType="num">
                                      <p:cBhvr>
                                        <p:cTn id="113" dur="400" fill="hold"/>
                                        <p:tgtEl>
                                          <p:spTgt spid="33"/>
                                        </p:tgtEl>
                                        <p:attrNameLst>
                                          <p:attrName>ppt_h</p:attrName>
                                        </p:attrNameLst>
                                      </p:cBhvr>
                                      <p:tavLst>
                                        <p:tav tm="0">
                                          <p:val>
                                            <p:fltVal val="0"/>
                                          </p:val>
                                        </p:tav>
                                        <p:tav tm="100000">
                                          <p:val>
                                            <p:strVal val="#ppt_h"/>
                                          </p:val>
                                        </p:tav>
                                      </p:tavLst>
                                    </p:anim>
                                    <p:animEffect transition="in" filter="fade">
                                      <p:cBhvr>
                                        <p:cTn id="114" dur="400"/>
                                        <p:tgtEl>
                                          <p:spTgt spid="33"/>
                                        </p:tgtEl>
                                      </p:cBhvr>
                                    </p:animEffect>
                                    <p:anim calcmode="lin" valueType="num">
                                      <p:cBhvr>
                                        <p:cTn id="115" dur="400" fill="hold"/>
                                        <p:tgtEl>
                                          <p:spTgt spid="33"/>
                                        </p:tgtEl>
                                        <p:attrNameLst>
                                          <p:attrName>ppt_x</p:attrName>
                                        </p:attrNameLst>
                                      </p:cBhvr>
                                      <p:tavLst>
                                        <p:tav tm="0">
                                          <p:val>
                                            <p:fltVal val="0.5"/>
                                          </p:val>
                                        </p:tav>
                                        <p:tav tm="100000">
                                          <p:val>
                                            <p:strVal val="#ppt_x"/>
                                          </p:val>
                                        </p:tav>
                                      </p:tavLst>
                                    </p:anim>
                                    <p:anim calcmode="lin" valueType="num">
                                      <p:cBhvr>
                                        <p:cTn id="116" dur="400" fill="hold"/>
                                        <p:tgtEl>
                                          <p:spTgt spid="33"/>
                                        </p:tgtEl>
                                        <p:attrNameLst>
                                          <p:attrName>ppt_y</p:attrName>
                                        </p:attrNameLst>
                                      </p:cBhvr>
                                      <p:tavLst>
                                        <p:tav tm="0">
                                          <p:val>
                                            <p:fltVal val="0.5"/>
                                          </p:val>
                                        </p:tav>
                                        <p:tav tm="100000">
                                          <p:val>
                                            <p:strVal val="#ppt_y"/>
                                          </p:val>
                                        </p:tav>
                                      </p:tavLst>
                                    </p:anim>
                                  </p:childTnLst>
                                </p:cTn>
                              </p:par>
                            </p:childTnLst>
                          </p:cTn>
                        </p:par>
                        <p:par>
                          <p:cTn id="117" fill="hold">
                            <p:stCondLst>
                              <p:cond delay="1500"/>
                            </p:stCondLst>
                            <p:childTnLst>
                              <p:par>
                                <p:cTn id="118" presetID="53" presetClass="entr" presetSubtype="528" repeatCount="2000" fill="hold" grpId="0" nodeType="after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400" fill="hold"/>
                                        <p:tgtEl>
                                          <p:spTgt spid="35"/>
                                        </p:tgtEl>
                                        <p:attrNameLst>
                                          <p:attrName>ppt_w</p:attrName>
                                        </p:attrNameLst>
                                      </p:cBhvr>
                                      <p:tavLst>
                                        <p:tav tm="0">
                                          <p:val>
                                            <p:fltVal val="0"/>
                                          </p:val>
                                        </p:tav>
                                        <p:tav tm="100000">
                                          <p:val>
                                            <p:strVal val="#ppt_w"/>
                                          </p:val>
                                        </p:tav>
                                      </p:tavLst>
                                    </p:anim>
                                    <p:anim calcmode="lin" valueType="num">
                                      <p:cBhvr>
                                        <p:cTn id="121" dur="400" fill="hold"/>
                                        <p:tgtEl>
                                          <p:spTgt spid="35"/>
                                        </p:tgtEl>
                                        <p:attrNameLst>
                                          <p:attrName>ppt_h</p:attrName>
                                        </p:attrNameLst>
                                      </p:cBhvr>
                                      <p:tavLst>
                                        <p:tav tm="0">
                                          <p:val>
                                            <p:fltVal val="0"/>
                                          </p:val>
                                        </p:tav>
                                        <p:tav tm="100000">
                                          <p:val>
                                            <p:strVal val="#ppt_h"/>
                                          </p:val>
                                        </p:tav>
                                      </p:tavLst>
                                    </p:anim>
                                    <p:animEffect transition="in" filter="fade">
                                      <p:cBhvr>
                                        <p:cTn id="122" dur="400"/>
                                        <p:tgtEl>
                                          <p:spTgt spid="35"/>
                                        </p:tgtEl>
                                      </p:cBhvr>
                                    </p:animEffect>
                                    <p:anim calcmode="lin" valueType="num">
                                      <p:cBhvr>
                                        <p:cTn id="123" dur="400" fill="hold"/>
                                        <p:tgtEl>
                                          <p:spTgt spid="35"/>
                                        </p:tgtEl>
                                        <p:attrNameLst>
                                          <p:attrName>ppt_x</p:attrName>
                                        </p:attrNameLst>
                                      </p:cBhvr>
                                      <p:tavLst>
                                        <p:tav tm="0">
                                          <p:val>
                                            <p:fltVal val="0.5"/>
                                          </p:val>
                                        </p:tav>
                                        <p:tav tm="100000">
                                          <p:val>
                                            <p:strVal val="#ppt_x"/>
                                          </p:val>
                                        </p:tav>
                                      </p:tavLst>
                                    </p:anim>
                                    <p:anim calcmode="lin" valueType="num">
                                      <p:cBhvr>
                                        <p:cTn id="124" dur="400" fill="hold"/>
                                        <p:tgtEl>
                                          <p:spTgt spid="35"/>
                                        </p:tgtEl>
                                        <p:attrNameLst>
                                          <p:attrName>ppt_y</p:attrName>
                                        </p:attrNameLst>
                                      </p:cBhvr>
                                      <p:tavLst>
                                        <p:tav tm="0">
                                          <p:val>
                                            <p:fltVal val="0.5"/>
                                          </p:val>
                                        </p:tav>
                                        <p:tav tm="100000">
                                          <p:val>
                                            <p:strVal val="#ppt_y"/>
                                          </p:val>
                                        </p:tav>
                                      </p:tavLst>
                                    </p:anim>
                                  </p:childTnLst>
                                </p:cTn>
                              </p:par>
                            </p:childTnLst>
                          </p:cTn>
                        </p:par>
                        <p:par>
                          <p:cTn id="125" fill="hold">
                            <p:stCondLst>
                              <p:cond delay="2000"/>
                            </p:stCondLst>
                            <p:childTnLst>
                              <p:par>
                                <p:cTn id="126" presetID="53" presetClass="entr" presetSubtype="528" repeatCount="2000"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400" fill="hold"/>
                                        <p:tgtEl>
                                          <p:spTgt spid="37"/>
                                        </p:tgtEl>
                                        <p:attrNameLst>
                                          <p:attrName>ppt_w</p:attrName>
                                        </p:attrNameLst>
                                      </p:cBhvr>
                                      <p:tavLst>
                                        <p:tav tm="0">
                                          <p:val>
                                            <p:fltVal val="0"/>
                                          </p:val>
                                        </p:tav>
                                        <p:tav tm="100000">
                                          <p:val>
                                            <p:strVal val="#ppt_w"/>
                                          </p:val>
                                        </p:tav>
                                      </p:tavLst>
                                    </p:anim>
                                    <p:anim calcmode="lin" valueType="num">
                                      <p:cBhvr>
                                        <p:cTn id="129" dur="400" fill="hold"/>
                                        <p:tgtEl>
                                          <p:spTgt spid="37"/>
                                        </p:tgtEl>
                                        <p:attrNameLst>
                                          <p:attrName>ppt_h</p:attrName>
                                        </p:attrNameLst>
                                      </p:cBhvr>
                                      <p:tavLst>
                                        <p:tav tm="0">
                                          <p:val>
                                            <p:fltVal val="0"/>
                                          </p:val>
                                        </p:tav>
                                        <p:tav tm="100000">
                                          <p:val>
                                            <p:strVal val="#ppt_h"/>
                                          </p:val>
                                        </p:tav>
                                      </p:tavLst>
                                    </p:anim>
                                    <p:animEffect transition="in" filter="fade">
                                      <p:cBhvr>
                                        <p:cTn id="130" dur="400"/>
                                        <p:tgtEl>
                                          <p:spTgt spid="37"/>
                                        </p:tgtEl>
                                      </p:cBhvr>
                                    </p:animEffect>
                                    <p:anim calcmode="lin" valueType="num">
                                      <p:cBhvr>
                                        <p:cTn id="131" dur="400" fill="hold"/>
                                        <p:tgtEl>
                                          <p:spTgt spid="37"/>
                                        </p:tgtEl>
                                        <p:attrNameLst>
                                          <p:attrName>ppt_x</p:attrName>
                                        </p:attrNameLst>
                                      </p:cBhvr>
                                      <p:tavLst>
                                        <p:tav tm="0">
                                          <p:val>
                                            <p:fltVal val="0.5"/>
                                          </p:val>
                                        </p:tav>
                                        <p:tav tm="100000">
                                          <p:val>
                                            <p:strVal val="#ppt_x"/>
                                          </p:val>
                                        </p:tav>
                                      </p:tavLst>
                                    </p:anim>
                                    <p:anim calcmode="lin" valueType="num">
                                      <p:cBhvr>
                                        <p:cTn id="132" dur="4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18" grpId="0"/>
      <p:bldP spid="19" grpId="0"/>
      <p:bldP spid="20" grpId="0"/>
      <p:bldP spid="29" grpId="0"/>
      <p:bldP spid="31" grpId="0"/>
      <p:bldP spid="32" grpId="0"/>
      <p:bldP spid="33" grpId="0"/>
      <p:bldP spid="35" grpId="0"/>
      <p:bldP spid="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1" name="组合 228"/>
          <p:cNvGrpSpPr/>
          <p:nvPr/>
        </p:nvGrpSpPr>
        <p:grpSpPr bwMode="auto">
          <a:xfrm>
            <a:off x="401638" y="1089025"/>
            <a:ext cx="2422525" cy="2644775"/>
            <a:chOff x="279130" y="1340768"/>
            <a:chExt cx="5096789" cy="5564211"/>
          </a:xfrm>
        </p:grpSpPr>
        <p:sp>
          <p:nvSpPr>
            <p:cNvPr id="230" name="任意多边形 229"/>
            <p:cNvSpPr/>
            <p:nvPr/>
          </p:nvSpPr>
          <p:spPr>
            <a:xfrm>
              <a:off x="1571696" y="1394206"/>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1" name="任意多边形 230"/>
            <p:cNvSpPr/>
            <p:nvPr/>
          </p:nvSpPr>
          <p:spPr>
            <a:xfrm>
              <a:off x="2737345" y="1394206"/>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2D79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2" name="任意多边形 231"/>
            <p:cNvSpPr/>
            <p:nvPr/>
          </p:nvSpPr>
          <p:spPr>
            <a:xfrm>
              <a:off x="3321839" y="1394206"/>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3" name="任意多边形 232"/>
            <p:cNvSpPr/>
            <p:nvPr/>
          </p:nvSpPr>
          <p:spPr>
            <a:xfrm>
              <a:off x="1835554" y="1768270"/>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4" name="任意多边形 233"/>
            <p:cNvSpPr/>
            <p:nvPr/>
          </p:nvSpPr>
          <p:spPr>
            <a:xfrm>
              <a:off x="3001202" y="1768270"/>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 name="任意多边形 234"/>
            <p:cNvSpPr/>
            <p:nvPr/>
          </p:nvSpPr>
          <p:spPr>
            <a:xfrm>
              <a:off x="1541637" y="2145676"/>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29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6" name="任意多边形 235"/>
            <p:cNvSpPr/>
            <p:nvPr/>
          </p:nvSpPr>
          <p:spPr>
            <a:xfrm>
              <a:off x="2122792" y="2145676"/>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7" name="任意多边形 236"/>
            <p:cNvSpPr/>
            <p:nvPr/>
          </p:nvSpPr>
          <p:spPr>
            <a:xfrm>
              <a:off x="2710626" y="2145676"/>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8" name="任意多边形 237"/>
            <p:cNvSpPr/>
            <p:nvPr/>
          </p:nvSpPr>
          <p:spPr>
            <a:xfrm>
              <a:off x="3288439" y="2135655"/>
              <a:ext cx="597855" cy="394104"/>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9" name="任意多边形 238"/>
            <p:cNvSpPr/>
            <p:nvPr/>
          </p:nvSpPr>
          <p:spPr>
            <a:xfrm>
              <a:off x="2386648" y="2523079"/>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0" name="任意多边形 239"/>
            <p:cNvSpPr/>
            <p:nvPr/>
          </p:nvSpPr>
          <p:spPr>
            <a:xfrm>
              <a:off x="2987842" y="2523079"/>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1" name="任意多边形 240"/>
            <p:cNvSpPr/>
            <p:nvPr/>
          </p:nvSpPr>
          <p:spPr>
            <a:xfrm>
              <a:off x="3558977" y="2523079"/>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2" name="任意多边形 241"/>
            <p:cNvSpPr/>
            <p:nvPr/>
          </p:nvSpPr>
          <p:spPr>
            <a:xfrm>
              <a:off x="2677226" y="2897144"/>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3" name="任意多边形 242"/>
            <p:cNvSpPr/>
            <p:nvPr/>
          </p:nvSpPr>
          <p:spPr>
            <a:xfrm>
              <a:off x="3255039" y="2897144"/>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4" name="任意多边形 243"/>
            <p:cNvSpPr/>
            <p:nvPr/>
          </p:nvSpPr>
          <p:spPr>
            <a:xfrm>
              <a:off x="2653845" y="3651953"/>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5" name="任意多边形 244"/>
            <p:cNvSpPr/>
            <p:nvPr/>
          </p:nvSpPr>
          <p:spPr>
            <a:xfrm>
              <a:off x="2951103" y="4029358"/>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6" name="任意多边形 245"/>
            <p:cNvSpPr/>
            <p:nvPr/>
          </p:nvSpPr>
          <p:spPr>
            <a:xfrm>
              <a:off x="2343229" y="4774147"/>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7" name="任意多边形 246"/>
            <p:cNvSpPr/>
            <p:nvPr/>
          </p:nvSpPr>
          <p:spPr>
            <a:xfrm>
              <a:off x="2924384" y="4787506"/>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8" name="任意多边形 247"/>
            <p:cNvSpPr/>
            <p:nvPr/>
          </p:nvSpPr>
          <p:spPr>
            <a:xfrm>
              <a:off x="2022593" y="5164912"/>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9" name="任意多边形 248"/>
            <p:cNvSpPr/>
            <p:nvPr/>
          </p:nvSpPr>
          <p:spPr>
            <a:xfrm>
              <a:off x="2613766" y="5171591"/>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0" name="任意多边形 249"/>
            <p:cNvSpPr/>
            <p:nvPr/>
          </p:nvSpPr>
          <p:spPr>
            <a:xfrm>
              <a:off x="3221640" y="5154891"/>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1" name="任意多边形 250"/>
            <p:cNvSpPr/>
            <p:nvPr/>
          </p:nvSpPr>
          <p:spPr>
            <a:xfrm>
              <a:off x="1110781" y="5532297"/>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2" name="任意多边形 251"/>
            <p:cNvSpPr/>
            <p:nvPr/>
          </p:nvSpPr>
          <p:spPr>
            <a:xfrm>
              <a:off x="1711975" y="5528956"/>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3" name="任意多边形 252"/>
            <p:cNvSpPr/>
            <p:nvPr/>
          </p:nvSpPr>
          <p:spPr>
            <a:xfrm>
              <a:off x="2309830" y="5535635"/>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4" name="任意多边形 253"/>
            <p:cNvSpPr/>
            <p:nvPr/>
          </p:nvSpPr>
          <p:spPr>
            <a:xfrm>
              <a:off x="2931063" y="5542315"/>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5" name="任意多边形 254"/>
            <p:cNvSpPr/>
            <p:nvPr/>
          </p:nvSpPr>
          <p:spPr>
            <a:xfrm>
              <a:off x="1875634" y="1387526"/>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 name="任意多边形 255"/>
            <p:cNvSpPr/>
            <p:nvPr/>
          </p:nvSpPr>
          <p:spPr>
            <a:xfrm>
              <a:off x="2456788" y="1394206"/>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7" name="任意多边形 256"/>
            <p:cNvSpPr/>
            <p:nvPr/>
          </p:nvSpPr>
          <p:spPr>
            <a:xfrm>
              <a:off x="2142831" y="176827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27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8" name="任意多边形 257"/>
            <p:cNvSpPr/>
            <p:nvPr/>
          </p:nvSpPr>
          <p:spPr>
            <a:xfrm>
              <a:off x="2717306" y="176827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9" name="任意多边形 258"/>
            <p:cNvSpPr/>
            <p:nvPr/>
          </p:nvSpPr>
          <p:spPr>
            <a:xfrm>
              <a:off x="1852253" y="2149015"/>
              <a:ext cx="591175"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0" name="任意多边形 259"/>
            <p:cNvSpPr/>
            <p:nvPr/>
          </p:nvSpPr>
          <p:spPr>
            <a:xfrm>
              <a:off x="2430068" y="2159035"/>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1" name="任意多边形 260"/>
            <p:cNvSpPr/>
            <p:nvPr/>
          </p:nvSpPr>
          <p:spPr>
            <a:xfrm>
              <a:off x="3589036" y="2145676"/>
              <a:ext cx="591175"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2C78BA"/>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2" name="任意多边形 261"/>
            <p:cNvSpPr/>
            <p:nvPr/>
          </p:nvSpPr>
          <p:spPr>
            <a:xfrm>
              <a:off x="2690586" y="2523079"/>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solidFill>
                <a:srgbClr val="1F6B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3" name="任意多边形 262"/>
            <p:cNvSpPr/>
            <p:nvPr/>
          </p:nvSpPr>
          <p:spPr>
            <a:xfrm>
              <a:off x="1822195" y="28971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4" name="任意多边形 263"/>
            <p:cNvSpPr/>
            <p:nvPr/>
          </p:nvSpPr>
          <p:spPr>
            <a:xfrm>
              <a:off x="2971143" y="28971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5" name="任意多边形 264"/>
            <p:cNvSpPr/>
            <p:nvPr/>
          </p:nvSpPr>
          <p:spPr>
            <a:xfrm>
              <a:off x="2677226" y="327788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6" name="任意多边形 265"/>
            <p:cNvSpPr/>
            <p:nvPr/>
          </p:nvSpPr>
          <p:spPr>
            <a:xfrm>
              <a:off x="3268399" y="3274549"/>
              <a:ext cx="591175"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7" name="任意多边形 266"/>
            <p:cNvSpPr/>
            <p:nvPr/>
          </p:nvSpPr>
          <p:spPr>
            <a:xfrm>
              <a:off x="1795475" y="3661974"/>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68" name="任意多边形 267"/>
            <p:cNvSpPr/>
            <p:nvPr/>
          </p:nvSpPr>
          <p:spPr>
            <a:xfrm>
              <a:off x="2964463" y="3655294"/>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9" name="任意多边形 268"/>
            <p:cNvSpPr/>
            <p:nvPr/>
          </p:nvSpPr>
          <p:spPr>
            <a:xfrm>
              <a:off x="2657186" y="403603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0" name="任意多边形 269"/>
            <p:cNvSpPr/>
            <p:nvPr/>
          </p:nvSpPr>
          <p:spPr>
            <a:xfrm>
              <a:off x="3255039" y="4026017"/>
              <a:ext cx="591175"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1" name="任意多边形 270"/>
            <p:cNvSpPr/>
            <p:nvPr/>
          </p:nvSpPr>
          <p:spPr>
            <a:xfrm>
              <a:off x="2951103" y="4406762"/>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2" name="任意多边形 271"/>
            <p:cNvSpPr/>
            <p:nvPr/>
          </p:nvSpPr>
          <p:spPr>
            <a:xfrm>
              <a:off x="1461478" y="4774147"/>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3" name="任意多边形 272"/>
            <p:cNvSpPr/>
            <p:nvPr/>
          </p:nvSpPr>
          <p:spPr>
            <a:xfrm>
              <a:off x="2653845" y="4777488"/>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4" name="任意多边形 273"/>
            <p:cNvSpPr/>
            <p:nvPr/>
          </p:nvSpPr>
          <p:spPr>
            <a:xfrm>
              <a:off x="1738694" y="5161571"/>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5" name="任意多边形 274"/>
            <p:cNvSpPr/>
            <p:nvPr/>
          </p:nvSpPr>
          <p:spPr>
            <a:xfrm>
              <a:off x="2333208" y="5164912"/>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6" name="任意多边形 275"/>
            <p:cNvSpPr/>
            <p:nvPr/>
          </p:nvSpPr>
          <p:spPr>
            <a:xfrm>
              <a:off x="2924384" y="517493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7" name="任意多边形 276"/>
            <p:cNvSpPr/>
            <p:nvPr/>
          </p:nvSpPr>
          <p:spPr>
            <a:xfrm>
              <a:off x="1424737" y="5535635"/>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8" name="任意多边形 277"/>
            <p:cNvSpPr/>
            <p:nvPr/>
          </p:nvSpPr>
          <p:spPr>
            <a:xfrm>
              <a:off x="2025931" y="5535635"/>
              <a:ext cx="591175"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9" name="任意多边形 278"/>
            <p:cNvSpPr/>
            <p:nvPr/>
          </p:nvSpPr>
          <p:spPr>
            <a:xfrm>
              <a:off x="2630466" y="5545656"/>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0" name="任意多边形 279"/>
            <p:cNvSpPr/>
            <p:nvPr/>
          </p:nvSpPr>
          <p:spPr>
            <a:xfrm>
              <a:off x="1110781" y="5909700"/>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1" name="任意多边形 280"/>
            <p:cNvSpPr/>
            <p:nvPr/>
          </p:nvSpPr>
          <p:spPr>
            <a:xfrm>
              <a:off x="1715316" y="5916380"/>
              <a:ext cx="591173"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2" name="任意多边形 281"/>
            <p:cNvSpPr/>
            <p:nvPr/>
          </p:nvSpPr>
          <p:spPr>
            <a:xfrm>
              <a:off x="2336549" y="6310483"/>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3" name="任意多边形 282"/>
            <p:cNvSpPr/>
            <p:nvPr/>
          </p:nvSpPr>
          <p:spPr>
            <a:xfrm>
              <a:off x="1401359" y="62904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4" name="任意多边形 283"/>
            <p:cNvSpPr/>
            <p:nvPr/>
          </p:nvSpPr>
          <p:spPr>
            <a:xfrm>
              <a:off x="2657186" y="6313824"/>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5" name="任意多边形 284"/>
            <p:cNvSpPr/>
            <p:nvPr/>
          </p:nvSpPr>
          <p:spPr>
            <a:xfrm>
              <a:off x="1227681" y="2526420"/>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6" name="任意多边形 285"/>
            <p:cNvSpPr/>
            <p:nvPr/>
          </p:nvSpPr>
          <p:spPr>
            <a:xfrm>
              <a:off x="1528278" y="2523079"/>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7" name="任意多边形 286"/>
            <p:cNvSpPr/>
            <p:nvPr/>
          </p:nvSpPr>
          <p:spPr>
            <a:xfrm>
              <a:off x="633166" y="2526420"/>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8" name="任意多边形 287"/>
            <p:cNvSpPr/>
            <p:nvPr/>
          </p:nvSpPr>
          <p:spPr>
            <a:xfrm>
              <a:off x="1231019" y="2897144"/>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0E567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9" name="任意多边形 288"/>
            <p:cNvSpPr/>
            <p:nvPr/>
          </p:nvSpPr>
          <p:spPr>
            <a:xfrm>
              <a:off x="1798814" y="3277888"/>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1F6BA5"/>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0" name="任意多边形 289"/>
            <p:cNvSpPr/>
            <p:nvPr/>
          </p:nvSpPr>
          <p:spPr>
            <a:xfrm>
              <a:off x="1514918" y="3277888"/>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solidFill>
              <a:srgbClr val="349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1" name="任意多边形 290"/>
            <p:cNvSpPr/>
            <p:nvPr/>
          </p:nvSpPr>
          <p:spPr>
            <a:xfrm>
              <a:off x="3231660" y="5933080"/>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2" name="任意多边形 291"/>
            <p:cNvSpPr/>
            <p:nvPr/>
          </p:nvSpPr>
          <p:spPr>
            <a:xfrm>
              <a:off x="3515557" y="6320504"/>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3" name="任意多边形 292"/>
            <p:cNvSpPr/>
            <p:nvPr/>
          </p:nvSpPr>
          <p:spPr>
            <a:xfrm>
              <a:off x="1818854" y="2526420"/>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rgbClr val="40AB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4" name="任意多边形 293"/>
            <p:cNvSpPr/>
            <p:nvPr/>
          </p:nvSpPr>
          <p:spPr>
            <a:xfrm>
              <a:off x="2390610" y="2896006"/>
              <a:ext cx="593583" cy="38875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rgbClr val="4F7C87"/>
              </a:solidFill>
              <a:prstDash val="sysDash"/>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5" name="任意多边形 294"/>
            <p:cNvSpPr/>
            <p:nvPr/>
          </p:nvSpPr>
          <p:spPr>
            <a:xfrm>
              <a:off x="646526" y="1350789"/>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6" name="任意多边形 295"/>
            <p:cNvSpPr/>
            <p:nvPr/>
          </p:nvSpPr>
          <p:spPr>
            <a:xfrm>
              <a:off x="332569" y="1748231"/>
              <a:ext cx="594514"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7" name="任意多边形 296"/>
            <p:cNvSpPr/>
            <p:nvPr/>
          </p:nvSpPr>
          <p:spPr>
            <a:xfrm>
              <a:off x="623146" y="2145676"/>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8" name="任意多边形 297"/>
            <p:cNvSpPr/>
            <p:nvPr/>
          </p:nvSpPr>
          <p:spPr>
            <a:xfrm>
              <a:off x="1221001" y="2145676"/>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9" name="任意多边形 298"/>
            <p:cNvSpPr/>
            <p:nvPr/>
          </p:nvSpPr>
          <p:spPr>
            <a:xfrm>
              <a:off x="603106" y="2927204"/>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0" name="任意多边形 299"/>
            <p:cNvSpPr/>
            <p:nvPr/>
          </p:nvSpPr>
          <p:spPr>
            <a:xfrm>
              <a:off x="282469" y="3341347"/>
              <a:ext cx="594514"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1" name="任意多边形 300"/>
            <p:cNvSpPr/>
            <p:nvPr/>
          </p:nvSpPr>
          <p:spPr>
            <a:xfrm>
              <a:off x="579727" y="3738789"/>
              <a:ext cx="597853"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2" name="任意多边形 301"/>
            <p:cNvSpPr/>
            <p:nvPr/>
          </p:nvSpPr>
          <p:spPr>
            <a:xfrm>
              <a:off x="589746" y="6514216"/>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3" name="任意多边形 302"/>
            <p:cNvSpPr/>
            <p:nvPr/>
          </p:nvSpPr>
          <p:spPr>
            <a:xfrm>
              <a:off x="1184260" y="6514216"/>
              <a:ext cx="597855"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4" name="任意多边形 303"/>
            <p:cNvSpPr/>
            <p:nvPr/>
          </p:nvSpPr>
          <p:spPr>
            <a:xfrm>
              <a:off x="352609" y="1344109"/>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5" name="任意多边形 304"/>
            <p:cNvSpPr/>
            <p:nvPr/>
          </p:nvSpPr>
          <p:spPr>
            <a:xfrm>
              <a:off x="960483" y="134076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6" name="任意多边形 305"/>
            <p:cNvSpPr/>
            <p:nvPr/>
          </p:nvSpPr>
          <p:spPr>
            <a:xfrm>
              <a:off x="646526" y="1738213"/>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7" name="任意多边形 306"/>
            <p:cNvSpPr/>
            <p:nvPr/>
          </p:nvSpPr>
          <p:spPr>
            <a:xfrm>
              <a:off x="937102" y="2135655"/>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8" name="任意多边形 307"/>
            <p:cNvSpPr/>
            <p:nvPr/>
          </p:nvSpPr>
          <p:spPr>
            <a:xfrm>
              <a:off x="937102" y="2533100"/>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9" name="任意多边形 308"/>
            <p:cNvSpPr/>
            <p:nvPr/>
          </p:nvSpPr>
          <p:spPr>
            <a:xfrm>
              <a:off x="907044" y="2903824"/>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0" name="任意多边形 309"/>
            <p:cNvSpPr/>
            <p:nvPr/>
          </p:nvSpPr>
          <p:spPr>
            <a:xfrm>
              <a:off x="596426" y="3331326"/>
              <a:ext cx="591175"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1" name="任意多边形 310"/>
            <p:cNvSpPr/>
            <p:nvPr/>
          </p:nvSpPr>
          <p:spPr>
            <a:xfrm>
              <a:off x="285810" y="3728771"/>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2" name="任意多边形 311"/>
            <p:cNvSpPr/>
            <p:nvPr/>
          </p:nvSpPr>
          <p:spPr>
            <a:xfrm>
              <a:off x="583066" y="4122875"/>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3" name="任意多边形 312"/>
            <p:cNvSpPr/>
            <p:nvPr/>
          </p:nvSpPr>
          <p:spPr>
            <a:xfrm>
              <a:off x="279130" y="4516978"/>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4" name="任意多边形 313"/>
            <p:cNvSpPr/>
            <p:nvPr/>
          </p:nvSpPr>
          <p:spPr>
            <a:xfrm>
              <a:off x="355948" y="4914421"/>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5" name="任意多边形 314"/>
            <p:cNvSpPr/>
            <p:nvPr/>
          </p:nvSpPr>
          <p:spPr>
            <a:xfrm>
              <a:off x="960483" y="4914421"/>
              <a:ext cx="594514" cy="390765"/>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6" name="任意多边形 315"/>
            <p:cNvSpPr/>
            <p:nvPr/>
          </p:nvSpPr>
          <p:spPr>
            <a:xfrm>
              <a:off x="636505" y="5311866"/>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7" name="任意多边形 316"/>
            <p:cNvSpPr/>
            <p:nvPr/>
          </p:nvSpPr>
          <p:spPr>
            <a:xfrm>
              <a:off x="1244379" y="5311866"/>
              <a:ext cx="591175"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8" name="任意多边形 317"/>
            <p:cNvSpPr/>
            <p:nvPr/>
          </p:nvSpPr>
          <p:spPr>
            <a:xfrm>
              <a:off x="329228" y="5705969"/>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9" name="任意多边形 318"/>
            <p:cNvSpPr/>
            <p:nvPr/>
          </p:nvSpPr>
          <p:spPr>
            <a:xfrm>
              <a:off x="930422" y="5709308"/>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0" name="任意多边形 319"/>
            <p:cNvSpPr/>
            <p:nvPr/>
          </p:nvSpPr>
          <p:spPr>
            <a:xfrm>
              <a:off x="613127" y="6100073"/>
              <a:ext cx="594514"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1" name="任意多边形 320"/>
            <p:cNvSpPr/>
            <p:nvPr/>
          </p:nvSpPr>
          <p:spPr>
            <a:xfrm>
              <a:off x="893684" y="6504195"/>
              <a:ext cx="591173" cy="387424"/>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2" name="任意多边形 321"/>
            <p:cNvSpPr/>
            <p:nvPr/>
          </p:nvSpPr>
          <p:spPr>
            <a:xfrm>
              <a:off x="1498217" y="6494177"/>
              <a:ext cx="594514" cy="390763"/>
            </a:xfrm>
            <a:custGeom>
              <a:avLst/>
              <a:gdLst>
                <a:gd name="connsiteX0" fmla="*/ 350520 w 721360"/>
                <a:gd name="connsiteY0" fmla="*/ 472440 h 472440"/>
                <a:gd name="connsiteX1" fmla="*/ 721360 w 721360"/>
                <a:gd name="connsiteY1" fmla="*/ 10160 h 472440"/>
                <a:gd name="connsiteX2" fmla="*/ 0 w 721360"/>
                <a:gd name="connsiteY2" fmla="*/ 0 h 472440"/>
                <a:gd name="connsiteX3" fmla="*/ 350520 w 721360"/>
                <a:gd name="connsiteY3" fmla="*/ 472440 h 472440"/>
              </a:gdLst>
              <a:ahLst/>
              <a:cxnLst>
                <a:cxn ang="0">
                  <a:pos x="connsiteX0" y="connsiteY0"/>
                </a:cxn>
                <a:cxn ang="0">
                  <a:pos x="connsiteX1" y="connsiteY1"/>
                </a:cxn>
                <a:cxn ang="0">
                  <a:pos x="connsiteX2" y="connsiteY2"/>
                </a:cxn>
                <a:cxn ang="0">
                  <a:pos x="connsiteX3" y="connsiteY3"/>
                </a:cxn>
              </a:cxnLst>
              <a:rect l="l" t="t" r="r" b="b"/>
              <a:pathLst>
                <a:path w="721360" h="472440">
                  <a:moveTo>
                    <a:pt x="350520" y="472440"/>
                  </a:moveTo>
                  <a:lnTo>
                    <a:pt x="721360" y="10160"/>
                  </a:lnTo>
                  <a:lnTo>
                    <a:pt x="0" y="0"/>
                  </a:lnTo>
                  <a:lnTo>
                    <a:pt x="350520" y="47244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3" name="任意多边形 322"/>
            <p:cNvSpPr/>
            <p:nvPr/>
          </p:nvSpPr>
          <p:spPr>
            <a:xfrm>
              <a:off x="1501558" y="6100073"/>
              <a:ext cx="597853" cy="390763"/>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noFill/>
            <a:ln>
              <a:solidFill>
                <a:schemeClr val="tx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4" name="任意多边形 323"/>
            <p:cNvSpPr/>
            <p:nvPr/>
          </p:nvSpPr>
          <p:spPr>
            <a:xfrm>
              <a:off x="4778064" y="6310483"/>
              <a:ext cx="597855" cy="390765"/>
            </a:xfrm>
            <a:custGeom>
              <a:avLst/>
              <a:gdLst>
                <a:gd name="connsiteX0" fmla="*/ 377952 w 725424"/>
                <a:gd name="connsiteY0" fmla="*/ 0 h 475488"/>
                <a:gd name="connsiteX1" fmla="*/ 0 w 725424"/>
                <a:gd name="connsiteY1" fmla="*/ 475488 h 475488"/>
                <a:gd name="connsiteX2" fmla="*/ 725424 w 725424"/>
                <a:gd name="connsiteY2" fmla="*/ 469392 h 475488"/>
                <a:gd name="connsiteX3" fmla="*/ 377952 w 725424"/>
                <a:gd name="connsiteY3" fmla="*/ 0 h 475488"/>
              </a:gdLst>
              <a:ahLst/>
              <a:cxnLst>
                <a:cxn ang="0">
                  <a:pos x="connsiteX0" y="connsiteY0"/>
                </a:cxn>
                <a:cxn ang="0">
                  <a:pos x="connsiteX1" y="connsiteY1"/>
                </a:cxn>
                <a:cxn ang="0">
                  <a:pos x="connsiteX2" y="connsiteY2"/>
                </a:cxn>
                <a:cxn ang="0">
                  <a:pos x="connsiteX3" y="connsiteY3"/>
                </a:cxn>
              </a:cxnLst>
              <a:rect l="l" t="t" r="r" b="b"/>
              <a:pathLst>
                <a:path w="725424" h="475488">
                  <a:moveTo>
                    <a:pt x="377952" y="0"/>
                  </a:moveTo>
                  <a:lnTo>
                    <a:pt x="0" y="475488"/>
                  </a:lnTo>
                  <a:lnTo>
                    <a:pt x="725424" y="469392"/>
                  </a:lnTo>
                  <a:lnTo>
                    <a:pt x="3779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7042" name="文本框 4"/>
          <p:cNvSpPr txBox="1">
            <a:spLocks noChangeArrowheads="1"/>
          </p:cNvSpPr>
          <p:nvPr/>
        </p:nvSpPr>
        <p:spPr bwMode="auto">
          <a:xfrm>
            <a:off x="4400550" y="2417763"/>
            <a:ext cx="4479925" cy="1006475"/>
          </a:xfrm>
          <a:prstGeom prst="rect">
            <a:avLst/>
          </a:prstGeom>
          <a:noFill/>
          <a:ln w="9525">
            <a:noFill/>
            <a:miter lim="800000"/>
          </a:ln>
        </p:spPr>
        <p:txBody>
          <a:bodyPr anchor="ctr">
            <a:spAutoFit/>
          </a:bodyPr>
          <a:lstStyle/>
          <a:p>
            <a:r>
              <a:rPr lang="zh-CN" altLang="en-US" sz="6000" b="1">
                <a:solidFill>
                  <a:srgbClr val="0E5671"/>
                </a:solidFill>
                <a:latin typeface="方正美黑简体"/>
                <a:ea typeface="方正美黑简体"/>
                <a:cs typeface="方正美黑简体"/>
              </a:rPr>
              <a:t>谢谢观赏！</a:t>
            </a:r>
            <a:endParaRPr lang="zh-CN" altLang="en-US" sz="6000" b="1">
              <a:solidFill>
                <a:srgbClr val="0E5671"/>
              </a:solidFill>
              <a:latin typeface="方正美黑简体"/>
              <a:ea typeface="方正美黑简体"/>
              <a:cs typeface="方正美黑简体"/>
            </a:endParaRPr>
          </a:p>
        </p:txBody>
      </p:sp>
      <p:sp>
        <p:nvSpPr>
          <p:cNvPr id="119" name="直角三角形 118"/>
          <p:cNvSpPr/>
          <p:nvPr/>
        </p:nvSpPr>
        <p:spPr>
          <a:xfrm flipV="1">
            <a:off x="0" y="0"/>
            <a:ext cx="8040688" cy="981075"/>
          </a:xfrm>
          <a:prstGeom prst="rtTriangl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Click="0" advTm="300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18790"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18791" name="组合 66"/>
          <p:cNvGrpSpPr/>
          <p:nvPr/>
        </p:nvGrpSpPr>
        <p:grpSpPr bwMode="auto">
          <a:xfrm>
            <a:off x="0" y="0"/>
            <a:ext cx="11234738" cy="1220788"/>
            <a:chOff x="0" y="-8"/>
            <a:chExt cx="8040216" cy="980733"/>
          </a:xfrm>
        </p:grpSpPr>
        <p:sp>
          <p:nvSpPr>
            <p:cNvPr id="118792"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18793"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
        <p:nvSpPr>
          <p:cNvPr id="118796" name="Rectangle 12"/>
          <p:cNvSpPr>
            <a:spLocks noChangeArrowheads="1"/>
          </p:cNvSpPr>
          <p:nvPr/>
        </p:nvSpPr>
        <p:spPr bwMode="auto">
          <a:xfrm>
            <a:off x="184150" y="1287463"/>
            <a:ext cx="3332163" cy="457200"/>
          </a:xfrm>
          <a:prstGeom prst="rect">
            <a:avLst/>
          </a:prstGeom>
          <a:noFill/>
          <a:ln w="9525">
            <a:noFill/>
            <a:miter lim="800000"/>
          </a:ln>
          <a:effectLst/>
        </p:spPr>
        <p:txBody>
          <a:bodyPr wrap="none" anchor="ctr">
            <a:spAutoFit/>
          </a:bodyPr>
          <a:lstStyle/>
          <a:p>
            <a:r>
              <a:rPr lang="zh-CN" altLang="en-US" sz="2400" b="1">
                <a:solidFill>
                  <a:schemeClr val="bg2"/>
                </a:solidFill>
              </a:rPr>
              <a:t>一、认识营养和营养素</a:t>
            </a:r>
            <a:r>
              <a:rPr lang="zh-CN" altLang="en-US" sz="2400">
                <a:solidFill>
                  <a:schemeClr val="bg2"/>
                </a:solidFill>
              </a:rPr>
              <a:t> </a:t>
            </a:r>
            <a:endParaRPr lang="zh-CN" altLang="en-US" sz="2400">
              <a:solidFill>
                <a:schemeClr val="bg2"/>
              </a:solidFill>
            </a:endParaRPr>
          </a:p>
        </p:txBody>
      </p:sp>
      <p:pic>
        <p:nvPicPr>
          <p:cNvPr id="118797" name="Picture 13"/>
          <p:cNvPicPr>
            <a:picLocks noChangeAspect="1" noChangeArrowheads="1"/>
          </p:cNvPicPr>
          <p:nvPr/>
        </p:nvPicPr>
        <p:blipFill>
          <a:blip r:embed="rId1"/>
          <a:srcRect/>
          <a:stretch>
            <a:fillRect/>
          </a:stretch>
        </p:blipFill>
        <p:spPr bwMode="auto">
          <a:xfrm>
            <a:off x="6975475" y="1441450"/>
            <a:ext cx="4970463" cy="4846638"/>
          </a:xfrm>
          <a:prstGeom prst="rect">
            <a:avLst/>
          </a:prstGeom>
          <a:noFill/>
          <a:ln w="9525">
            <a:noFill/>
            <a:miter lim="800000"/>
            <a:headEnd/>
            <a:tailEnd/>
          </a:ln>
          <a:effectLst/>
        </p:spPr>
      </p:pic>
      <p:sp>
        <p:nvSpPr>
          <p:cNvPr id="118798" name="Rectangle 14"/>
          <p:cNvSpPr>
            <a:spLocks noChangeArrowheads="1"/>
          </p:cNvSpPr>
          <p:nvPr/>
        </p:nvSpPr>
        <p:spPr bwMode="auto">
          <a:xfrm>
            <a:off x="233363" y="1862138"/>
            <a:ext cx="6708775" cy="4473575"/>
          </a:xfrm>
          <a:prstGeom prst="rect">
            <a:avLst/>
          </a:prstGeom>
          <a:noFill/>
          <a:ln w="9525">
            <a:noFill/>
            <a:miter lim="800000"/>
          </a:ln>
          <a:effectLst/>
        </p:spPr>
        <p:txBody>
          <a:bodyPr anchor="ctr">
            <a:spAutoFit/>
          </a:bodyPr>
          <a:lstStyle/>
          <a:p>
            <a:r>
              <a:rPr lang="en-US" altLang="zh-CN" sz="2400">
                <a:solidFill>
                  <a:schemeClr val="bg2"/>
                </a:solidFill>
              </a:rPr>
              <a:t>1 </a:t>
            </a:r>
            <a:r>
              <a:rPr lang="zh-CN" altLang="en-US" sz="2400">
                <a:solidFill>
                  <a:schemeClr val="bg2"/>
                </a:solidFill>
              </a:rPr>
              <a:t>营养 </a:t>
            </a:r>
            <a:endParaRPr lang="zh-CN" altLang="en-US" sz="2400">
              <a:solidFill>
                <a:schemeClr val="bg2"/>
              </a:solidFill>
            </a:endParaRPr>
          </a:p>
          <a:p>
            <a:r>
              <a:rPr lang="zh-CN" altLang="en-US" sz="2400">
                <a:solidFill>
                  <a:schemeClr val="bg2"/>
                </a:solidFill>
              </a:rPr>
              <a:t>        从字面上看，“营”为经营、谋求，“养” 为养生，</a:t>
            </a:r>
            <a:r>
              <a:rPr lang="zh-CN" altLang="en-US" sz="2400">
                <a:solidFill>
                  <a:srgbClr val="EF401D"/>
                </a:solidFill>
              </a:rPr>
              <a:t>营养就是谋求养生的意思。</a:t>
            </a:r>
            <a:r>
              <a:rPr lang="zh-CN" altLang="en-US" sz="2400">
                <a:solidFill>
                  <a:schemeClr val="bg2"/>
                </a:solidFill>
              </a:rPr>
              <a:t>具体而言， 营养是</a:t>
            </a:r>
            <a:r>
              <a:rPr lang="zh-CN" altLang="en-US" sz="2400">
                <a:solidFill>
                  <a:srgbClr val="EF401D"/>
                </a:solidFill>
              </a:rPr>
              <a:t>指机体摄取、消化、吸收和利用食物中对 身体有益的物质以维持生命活动的整个过程</a:t>
            </a:r>
            <a:r>
              <a:rPr lang="zh-CN" altLang="en-US" sz="2400">
                <a:solidFill>
                  <a:schemeClr val="bg2"/>
                </a:solidFill>
              </a:rPr>
              <a:t>，是 一个动态的、复杂的生理生化过程。</a:t>
            </a:r>
            <a:endParaRPr lang="zh-CN" altLang="en-US" sz="2400">
              <a:solidFill>
                <a:schemeClr val="bg2"/>
              </a:solidFill>
            </a:endParaRPr>
          </a:p>
          <a:p>
            <a:endParaRPr lang="zh-CN" altLang="en-US" sz="2400">
              <a:solidFill>
                <a:schemeClr val="bg2"/>
              </a:solidFill>
            </a:endParaRPr>
          </a:p>
          <a:p>
            <a:r>
              <a:rPr lang="zh-CN" altLang="en-US" sz="2400">
                <a:solidFill>
                  <a:schemeClr val="bg2"/>
                </a:solidFill>
              </a:rPr>
              <a:t> </a:t>
            </a:r>
            <a:r>
              <a:rPr lang="en-US" altLang="zh-CN" sz="2400">
                <a:solidFill>
                  <a:schemeClr val="bg2"/>
                </a:solidFill>
              </a:rPr>
              <a:t>2 </a:t>
            </a:r>
            <a:r>
              <a:rPr lang="zh-CN" altLang="en-US" sz="2400">
                <a:solidFill>
                  <a:schemeClr val="bg2"/>
                </a:solidFill>
              </a:rPr>
              <a:t>营养素 </a:t>
            </a:r>
            <a:endParaRPr lang="zh-CN" altLang="en-US" sz="2400">
              <a:solidFill>
                <a:schemeClr val="bg2"/>
              </a:solidFill>
            </a:endParaRPr>
          </a:p>
          <a:p>
            <a:r>
              <a:rPr lang="zh-CN" altLang="en-US" sz="2400">
                <a:solidFill>
                  <a:schemeClr val="bg2"/>
                </a:solidFill>
              </a:rPr>
              <a:t>        营养素是指食物中</a:t>
            </a:r>
            <a:r>
              <a:rPr lang="zh-CN" altLang="en-US" sz="2400">
                <a:solidFill>
                  <a:srgbClr val="EF401D"/>
                </a:solidFill>
              </a:rPr>
              <a:t>所含有的、能维持生命、 促进正常生长发育和机体新陈代谢的化学物质</a:t>
            </a:r>
            <a:r>
              <a:rPr lang="zh-CN" altLang="en-US" sz="2400">
                <a:solidFill>
                  <a:schemeClr val="bg2"/>
                </a:solidFill>
              </a:rPr>
              <a:t>。 营养素主要的生理功能是提供能量、构成机体、 修复组织、调节生理功能等。</a:t>
            </a:r>
            <a:r>
              <a:rPr lang="zh-CN" altLang="en-US" sz="2000">
                <a:solidFill>
                  <a:schemeClr val="bg2"/>
                </a:solidFill>
              </a:rPr>
              <a:t> </a:t>
            </a:r>
            <a:endParaRPr lang="zh-CN" altLang="en-US" sz="2000">
              <a:solidFill>
                <a:schemeClr val="bg2"/>
              </a:solidFill>
            </a:endParaRPr>
          </a:p>
        </p:txBody>
      </p:sp>
    </p:spTree>
  </p:cSld>
  <p:clrMapOvr>
    <a:masterClrMapping/>
  </p:clrMapOvr>
  <p:transition spd="slow" advClick="0" advTm="300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4"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20838"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20839" name="组合 66"/>
          <p:cNvGrpSpPr/>
          <p:nvPr/>
        </p:nvGrpSpPr>
        <p:grpSpPr bwMode="auto">
          <a:xfrm>
            <a:off x="0" y="0"/>
            <a:ext cx="11234738" cy="1220788"/>
            <a:chOff x="0" y="-8"/>
            <a:chExt cx="8040216" cy="980733"/>
          </a:xfrm>
        </p:grpSpPr>
        <p:sp>
          <p:nvSpPr>
            <p:cNvPr id="120840"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20841"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
        <p:nvSpPr>
          <p:cNvPr id="120842" name="Rectangle 10"/>
          <p:cNvSpPr>
            <a:spLocks noChangeArrowheads="1"/>
          </p:cNvSpPr>
          <p:nvPr/>
        </p:nvSpPr>
        <p:spPr bwMode="auto">
          <a:xfrm>
            <a:off x="184150" y="1287463"/>
            <a:ext cx="4248150" cy="457200"/>
          </a:xfrm>
          <a:prstGeom prst="rect">
            <a:avLst/>
          </a:prstGeom>
          <a:noFill/>
          <a:ln w="9525">
            <a:noFill/>
            <a:miter lim="800000"/>
          </a:ln>
          <a:effectLst/>
        </p:spPr>
        <p:txBody>
          <a:bodyPr wrap="none" anchor="ctr">
            <a:spAutoFit/>
          </a:bodyPr>
          <a:lstStyle/>
          <a:p>
            <a:r>
              <a:rPr lang="zh-CN" altLang="en-US" sz="2400" b="1">
                <a:solidFill>
                  <a:schemeClr val="bg2"/>
                </a:solidFill>
              </a:rPr>
              <a:t>二、营养素的分类</a:t>
            </a:r>
            <a:r>
              <a:rPr lang="en-US" altLang="zh-CN" sz="2400" b="1">
                <a:solidFill>
                  <a:schemeClr val="bg2"/>
                </a:solidFill>
              </a:rPr>
              <a:t>——</a:t>
            </a:r>
            <a:r>
              <a:rPr lang="zh-CN" altLang="en-US" sz="2400" b="1">
                <a:solidFill>
                  <a:schemeClr val="bg2"/>
                </a:solidFill>
              </a:rPr>
              <a:t>蛋白质</a:t>
            </a:r>
            <a:r>
              <a:rPr lang="zh-CN" altLang="en-US" sz="2400">
                <a:solidFill>
                  <a:schemeClr val="bg2"/>
                </a:solidFill>
              </a:rPr>
              <a:t> </a:t>
            </a:r>
            <a:endParaRPr lang="zh-CN" altLang="en-US" sz="2400">
              <a:solidFill>
                <a:schemeClr val="bg2"/>
              </a:solidFill>
            </a:endParaRPr>
          </a:p>
        </p:txBody>
      </p:sp>
      <p:sp>
        <p:nvSpPr>
          <p:cNvPr id="120844" name="Rectangle 12"/>
          <p:cNvSpPr>
            <a:spLocks noChangeArrowheads="1"/>
          </p:cNvSpPr>
          <p:nvPr/>
        </p:nvSpPr>
        <p:spPr bwMode="auto">
          <a:xfrm>
            <a:off x="219075" y="1833563"/>
            <a:ext cx="10917238" cy="4838700"/>
          </a:xfrm>
          <a:prstGeom prst="rect">
            <a:avLst/>
          </a:prstGeom>
          <a:noFill/>
          <a:ln w="9525">
            <a:noFill/>
            <a:miter lim="800000"/>
          </a:ln>
          <a:effectLst/>
        </p:spPr>
        <p:txBody>
          <a:bodyPr anchor="ctr">
            <a:spAutoFit/>
          </a:bodyPr>
          <a:lstStyle/>
          <a:p>
            <a:r>
              <a:rPr lang="zh-CN" altLang="en-US" sz="2400">
                <a:solidFill>
                  <a:schemeClr val="bg2"/>
                </a:solidFill>
              </a:rPr>
              <a:t>        含蛋白质较为丰富的食物有</a:t>
            </a:r>
            <a:r>
              <a:rPr lang="zh-CN" altLang="en-US" sz="2400">
                <a:solidFill>
                  <a:srgbClr val="EF401D"/>
                </a:solidFill>
              </a:rPr>
              <a:t>乳类、鱼虾水产类、蛋类、瘦肉、动物内脏</a:t>
            </a:r>
            <a:r>
              <a:rPr lang="zh-CN" altLang="en-US" sz="2400">
                <a:solidFill>
                  <a:schemeClr val="bg2"/>
                </a:solidFill>
              </a:rPr>
              <a:t>等动物性食物， </a:t>
            </a:r>
            <a:r>
              <a:rPr lang="zh-CN" altLang="en-US" sz="2400">
                <a:solidFill>
                  <a:srgbClr val="EF401D"/>
                </a:solidFill>
              </a:rPr>
              <a:t>豆类</a:t>
            </a:r>
            <a:r>
              <a:rPr lang="zh-CN" altLang="en-US" sz="2400">
                <a:solidFill>
                  <a:schemeClr val="bg2"/>
                </a:solidFill>
              </a:rPr>
              <a:t>及其制品等植物性食物。</a:t>
            </a:r>
            <a:r>
              <a:rPr lang="zh-CN" altLang="en-US"/>
              <a:t> </a:t>
            </a:r>
            <a:r>
              <a:rPr lang="zh-CN" altLang="en-US" sz="2400">
                <a:solidFill>
                  <a:schemeClr val="bg2"/>
                </a:solidFill>
              </a:rPr>
              <a:t>。</a:t>
            </a:r>
            <a:endParaRPr lang="zh-CN" altLang="en-US" sz="2400">
              <a:solidFill>
                <a:schemeClr val="bg2"/>
              </a:solidFill>
            </a:endParaRPr>
          </a:p>
          <a:p>
            <a:endParaRPr lang="zh-CN" altLang="en-US" sz="2400">
              <a:solidFill>
                <a:schemeClr val="bg2"/>
              </a:solidFill>
            </a:endParaRPr>
          </a:p>
          <a:p>
            <a:r>
              <a:rPr lang="zh-CN" altLang="en-US" sz="2400">
                <a:solidFill>
                  <a:schemeClr val="bg2"/>
                </a:solidFill>
              </a:rPr>
              <a:t> </a:t>
            </a:r>
            <a:r>
              <a:rPr lang="en-US" altLang="zh-CN" sz="2400">
                <a:solidFill>
                  <a:schemeClr val="bg2"/>
                </a:solidFill>
              </a:rPr>
              <a:t>1. </a:t>
            </a:r>
            <a:r>
              <a:rPr lang="zh-CN" altLang="en-US" sz="2400">
                <a:solidFill>
                  <a:schemeClr val="bg2"/>
                </a:solidFill>
              </a:rPr>
              <a:t>功能 </a:t>
            </a:r>
            <a:endParaRPr lang="zh-CN" altLang="en-US" sz="2400">
              <a:solidFill>
                <a:schemeClr val="bg2"/>
              </a:solidFill>
            </a:endParaRPr>
          </a:p>
          <a:p>
            <a:r>
              <a:rPr lang="zh-CN" altLang="en-US" sz="2400">
                <a:solidFill>
                  <a:schemeClr val="bg2"/>
                </a:solidFill>
              </a:rPr>
              <a:t>        ① 构成、更新和修复机体组织。   ② 调节生理功能。 </a:t>
            </a:r>
            <a:endParaRPr lang="zh-CN" altLang="en-US" sz="2400">
              <a:solidFill>
                <a:schemeClr val="bg2"/>
              </a:solidFill>
            </a:endParaRPr>
          </a:p>
          <a:p>
            <a:r>
              <a:rPr lang="zh-CN" altLang="en-US" sz="2400">
                <a:solidFill>
                  <a:schemeClr val="bg2"/>
                </a:solidFill>
              </a:rPr>
              <a:t>        ③产生机体的抵抗力。                   ④ 提供热能。 </a:t>
            </a:r>
            <a:endParaRPr lang="zh-CN" altLang="en-US" sz="2400">
              <a:solidFill>
                <a:schemeClr val="bg2"/>
              </a:solidFill>
            </a:endParaRPr>
          </a:p>
          <a:p>
            <a:r>
              <a:rPr lang="zh-CN" altLang="en-US" sz="2400">
                <a:solidFill>
                  <a:schemeClr val="bg2"/>
                </a:solidFill>
              </a:rPr>
              <a:t>        ⑤ 提供必需氨基酸和机体氮源。 </a:t>
            </a:r>
            <a:endParaRPr lang="zh-CN" altLang="en-US" sz="2400">
              <a:solidFill>
                <a:schemeClr val="bg2"/>
              </a:solidFill>
            </a:endParaRPr>
          </a:p>
          <a:p>
            <a:endParaRPr lang="zh-CN" altLang="en-US" sz="2400">
              <a:solidFill>
                <a:schemeClr val="bg2"/>
              </a:solidFill>
            </a:endParaRPr>
          </a:p>
          <a:p>
            <a:r>
              <a:rPr lang="en-US" altLang="zh-CN" sz="2400">
                <a:solidFill>
                  <a:schemeClr val="bg2"/>
                </a:solidFill>
              </a:rPr>
              <a:t>2.</a:t>
            </a:r>
            <a:r>
              <a:rPr lang="zh-CN" altLang="en-US" sz="2400">
                <a:solidFill>
                  <a:schemeClr val="bg2"/>
                </a:solidFill>
              </a:rPr>
              <a:t>组成及营养价值</a:t>
            </a:r>
            <a:endParaRPr lang="zh-CN" altLang="en-US" sz="2400">
              <a:solidFill>
                <a:schemeClr val="bg2"/>
              </a:solidFill>
            </a:endParaRPr>
          </a:p>
          <a:p>
            <a:r>
              <a:rPr lang="zh-CN" altLang="en-US" sz="2400">
                <a:solidFill>
                  <a:schemeClr val="bg2"/>
                </a:solidFill>
              </a:rPr>
              <a:t>         蛋白质是由氨基酸组成的，迄今为止，人类发现有 </a:t>
            </a:r>
            <a:r>
              <a:rPr lang="en-US" altLang="zh-CN" sz="2400">
                <a:solidFill>
                  <a:schemeClr val="bg2"/>
                </a:solidFill>
              </a:rPr>
              <a:t>20 </a:t>
            </a:r>
            <a:r>
              <a:rPr lang="zh-CN" altLang="en-US" sz="2400">
                <a:solidFill>
                  <a:schemeClr val="bg2"/>
                </a:solidFill>
              </a:rPr>
              <a:t>余种氨基酸。其中，亮氨酸、异 亮氨酸、赖氨酸（离氨酸）、甲硫氨酸（蛋氨酸）、苯丙氨酸、苏氨酸、色氨酸、缬氨酸、 组氨酸 </a:t>
            </a:r>
            <a:r>
              <a:rPr lang="en-US" altLang="zh-CN" sz="2400">
                <a:solidFill>
                  <a:schemeClr val="bg2"/>
                </a:solidFill>
              </a:rPr>
              <a:t>9 </a:t>
            </a:r>
            <a:r>
              <a:rPr lang="zh-CN" altLang="en-US" sz="2400">
                <a:solidFill>
                  <a:schemeClr val="bg2"/>
                </a:solidFill>
              </a:rPr>
              <a:t>种氨基酸是必需氨基酸，人体自身无法合成，需通过食物补充。 </a:t>
            </a:r>
            <a:endParaRPr lang="zh-CN" altLang="en-US" sz="2400">
              <a:solidFill>
                <a:schemeClr val="bg2"/>
              </a:solidFill>
            </a:endParaRPr>
          </a:p>
        </p:txBody>
      </p:sp>
    </p:spTree>
  </p:cSld>
  <p:clrMapOvr>
    <a:masterClrMapping/>
  </p:clrMapOvr>
  <p:transition spd="slow" advClick="0" advTm="30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Grp="1" noChangeAspect="1" noChangeArrowheads="1"/>
          </p:cNvPicPr>
          <p:nvPr>
            <p:ph type="title"/>
          </p:nvPr>
        </p:nvPicPr>
        <p:blipFill>
          <a:blip r:embed="rId1"/>
          <a:srcRect/>
          <a:stretch>
            <a:fillRect/>
          </a:stretch>
        </p:blipFill>
        <p:spPr bwMode="auto">
          <a:xfrm>
            <a:off x="609600" y="274638"/>
            <a:ext cx="10972800" cy="2608262"/>
          </a:xfrm>
          <a:noFill/>
          <a:ln>
            <a:miter lim="800000"/>
            <a:headEnd/>
            <a:tailEnd/>
          </a:ln>
        </p:spPr>
      </p:pic>
      <p:pic>
        <p:nvPicPr>
          <p:cNvPr id="122884" name="Picture 6" descr="2006116122923280">
            <a:hlinkClick r:id="rId2"/>
          </p:cNvPr>
          <p:cNvPicPr>
            <a:picLocks noChangeAspect="1" noChangeArrowheads="1"/>
          </p:cNvPicPr>
          <p:nvPr/>
        </p:nvPicPr>
        <p:blipFill>
          <a:blip r:embed="rId3"/>
          <a:srcRect/>
          <a:stretch>
            <a:fillRect/>
          </a:stretch>
        </p:blipFill>
        <p:spPr bwMode="auto">
          <a:xfrm>
            <a:off x="593725" y="3333750"/>
            <a:ext cx="2762250" cy="1806575"/>
          </a:xfrm>
          <a:prstGeom prst="rect">
            <a:avLst/>
          </a:prstGeom>
          <a:noFill/>
          <a:ln w="9525">
            <a:noFill/>
            <a:miter lim="800000"/>
            <a:headEnd/>
            <a:tailEnd/>
          </a:ln>
        </p:spPr>
      </p:pic>
      <p:pic>
        <p:nvPicPr>
          <p:cNvPr id="122885" name="Picture 7" descr="media_2006122115619">
            <a:hlinkClick r:id="rId4"/>
          </p:cNvPr>
          <p:cNvPicPr>
            <a:picLocks noChangeAspect="1" noChangeArrowheads="1"/>
          </p:cNvPicPr>
          <p:nvPr/>
        </p:nvPicPr>
        <p:blipFill>
          <a:blip r:embed="rId5"/>
          <a:srcRect/>
          <a:stretch>
            <a:fillRect/>
          </a:stretch>
        </p:blipFill>
        <p:spPr bwMode="auto">
          <a:xfrm>
            <a:off x="3375025" y="3351213"/>
            <a:ext cx="3448050" cy="1800225"/>
          </a:xfrm>
          <a:prstGeom prst="rect">
            <a:avLst/>
          </a:prstGeom>
          <a:noFill/>
          <a:ln w="9525">
            <a:noFill/>
            <a:miter lim="800000"/>
            <a:headEnd/>
            <a:tailEnd/>
          </a:ln>
        </p:spPr>
      </p:pic>
      <p:pic>
        <p:nvPicPr>
          <p:cNvPr id="122886" name="Picture 8" descr="CIMG0006">
            <a:hlinkClick r:id="rId6"/>
          </p:cNvPr>
          <p:cNvPicPr>
            <a:picLocks noChangeAspect="1" noChangeArrowheads="1"/>
          </p:cNvPicPr>
          <p:nvPr/>
        </p:nvPicPr>
        <p:blipFill>
          <a:blip r:embed="rId7"/>
          <a:srcRect/>
          <a:stretch>
            <a:fillRect/>
          </a:stretch>
        </p:blipFill>
        <p:spPr bwMode="auto">
          <a:xfrm>
            <a:off x="6804025" y="3362325"/>
            <a:ext cx="2933700" cy="1774825"/>
          </a:xfrm>
          <a:prstGeom prst="rect">
            <a:avLst/>
          </a:prstGeom>
          <a:noFill/>
          <a:ln w="9525">
            <a:noFill/>
            <a:miter lim="800000"/>
            <a:headEnd/>
            <a:tailEnd/>
          </a:ln>
        </p:spPr>
      </p:pic>
      <p:pic>
        <p:nvPicPr>
          <p:cNvPr id="122887" name="Picture 9" descr="W020061225526501710904">
            <a:hlinkClick r:id="rId8"/>
          </p:cNvPr>
          <p:cNvPicPr>
            <a:picLocks noChangeAspect="1" noChangeArrowheads="1"/>
          </p:cNvPicPr>
          <p:nvPr/>
        </p:nvPicPr>
        <p:blipFill>
          <a:blip r:embed="rId9"/>
          <a:srcRect/>
          <a:stretch>
            <a:fillRect/>
          </a:stretch>
        </p:blipFill>
        <p:spPr bwMode="auto">
          <a:xfrm>
            <a:off x="593725" y="5121275"/>
            <a:ext cx="2733675" cy="1736725"/>
          </a:xfrm>
          <a:prstGeom prst="rect">
            <a:avLst/>
          </a:prstGeom>
          <a:noFill/>
          <a:ln w="9525">
            <a:noFill/>
            <a:miter lim="800000"/>
            <a:headEnd/>
            <a:tailEnd/>
          </a:ln>
        </p:spPr>
      </p:pic>
      <p:pic>
        <p:nvPicPr>
          <p:cNvPr id="122888" name="Picture 10" descr="3j001-pogtp8-esg0i382-1-esgvsc33-2fr">
            <a:hlinkClick r:id="rId10"/>
          </p:cNvPr>
          <p:cNvPicPr>
            <a:picLocks noChangeAspect="1" noChangeArrowheads="1"/>
          </p:cNvPicPr>
          <p:nvPr/>
        </p:nvPicPr>
        <p:blipFill>
          <a:blip r:embed="rId11"/>
          <a:srcRect/>
          <a:stretch>
            <a:fillRect/>
          </a:stretch>
        </p:blipFill>
        <p:spPr bwMode="auto">
          <a:xfrm>
            <a:off x="3327400" y="5105400"/>
            <a:ext cx="3495675" cy="1752600"/>
          </a:xfrm>
          <a:prstGeom prst="rect">
            <a:avLst/>
          </a:prstGeom>
          <a:noFill/>
          <a:ln w="9525">
            <a:noFill/>
            <a:miter lim="800000"/>
            <a:headEnd/>
            <a:tailEnd/>
          </a:ln>
        </p:spPr>
      </p:pic>
      <p:pic>
        <p:nvPicPr>
          <p:cNvPr id="122889" name="Picture 11" descr="3j001-pogtp8-esg0i382-1-esgvs7ig-2dd">
            <a:hlinkClick r:id="rId12"/>
          </p:cNvPr>
          <p:cNvPicPr>
            <a:picLocks noChangeAspect="1" noChangeArrowheads="1"/>
          </p:cNvPicPr>
          <p:nvPr/>
        </p:nvPicPr>
        <p:blipFill>
          <a:blip r:embed="rId13"/>
          <a:srcRect/>
          <a:stretch>
            <a:fillRect/>
          </a:stretch>
        </p:blipFill>
        <p:spPr bwMode="auto">
          <a:xfrm>
            <a:off x="6792913" y="5105400"/>
            <a:ext cx="2944812"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4"/>
                                        </p:tgtEl>
                                        <p:attrNameLst>
                                          <p:attrName>style.visibility</p:attrName>
                                        </p:attrNameLst>
                                      </p:cBhvr>
                                      <p:to>
                                        <p:strVal val="visible"/>
                                      </p:to>
                                    </p:set>
                                    <p:anim calcmode="lin" valueType="num">
                                      <p:cBhvr additive="base">
                                        <p:cTn id="7" dur="500" fill="hold"/>
                                        <p:tgtEl>
                                          <p:spTgt spid="122884"/>
                                        </p:tgtEl>
                                        <p:attrNameLst>
                                          <p:attrName>ppt_x</p:attrName>
                                        </p:attrNameLst>
                                      </p:cBhvr>
                                      <p:tavLst>
                                        <p:tav tm="0">
                                          <p:val>
                                            <p:strVal val="#ppt_x"/>
                                          </p:val>
                                        </p:tav>
                                        <p:tav tm="100000">
                                          <p:val>
                                            <p:strVal val="#ppt_x"/>
                                          </p:val>
                                        </p:tav>
                                      </p:tavLst>
                                    </p:anim>
                                    <p:anim calcmode="lin" valueType="num">
                                      <p:cBhvr additive="base">
                                        <p:cTn id="8" dur="500" fill="hold"/>
                                        <p:tgtEl>
                                          <p:spTgt spid="1228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885"/>
                                        </p:tgtEl>
                                        <p:attrNameLst>
                                          <p:attrName>style.visibility</p:attrName>
                                        </p:attrNameLst>
                                      </p:cBhvr>
                                      <p:to>
                                        <p:strVal val="visible"/>
                                      </p:to>
                                    </p:set>
                                    <p:anim calcmode="lin" valueType="num">
                                      <p:cBhvr additive="base">
                                        <p:cTn id="13" dur="500" fill="hold"/>
                                        <p:tgtEl>
                                          <p:spTgt spid="122885"/>
                                        </p:tgtEl>
                                        <p:attrNameLst>
                                          <p:attrName>ppt_x</p:attrName>
                                        </p:attrNameLst>
                                      </p:cBhvr>
                                      <p:tavLst>
                                        <p:tav tm="0">
                                          <p:val>
                                            <p:strVal val="#ppt_x"/>
                                          </p:val>
                                        </p:tav>
                                        <p:tav tm="100000">
                                          <p:val>
                                            <p:strVal val="#ppt_x"/>
                                          </p:val>
                                        </p:tav>
                                      </p:tavLst>
                                    </p:anim>
                                    <p:anim calcmode="lin" valueType="num">
                                      <p:cBhvr additive="base">
                                        <p:cTn id="14" dur="500" fill="hold"/>
                                        <p:tgtEl>
                                          <p:spTgt spid="1228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22886"/>
                                        </p:tgtEl>
                                        <p:attrNameLst>
                                          <p:attrName>style.visibility</p:attrName>
                                        </p:attrNameLst>
                                      </p:cBhvr>
                                      <p:to>
                                        <p:strVal val="visible"/>
                                      </p:to>
                                    </p:set>
                                    <p:animEffect transition="in" filter="dissolve">
                                      <p:cBhvr>
                                        <p:cTn id="19" dur="500"/>
                                        <p:tgtEl>
                                          <p:spTgt spid="12288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22887"/>
                                        </p:tgtEl>
                                        <p:attrNameLst>
                                          <p:attrName>style.visibility</p:attrName>
                                        </p:attrNameLst>
                                      </p:cBhvr>
                                      <p:to>
                                        <p:strVal val="visible"/>
                                      </p:to>
                                    </p:set>
                                    <p:anim calcmode="lin" valueType="num">
                                      <p:cBhvr>
                                        <p:cTn id="24" dur="1000" fill="hold"/>
                                        <p:tgtEl>
                                          <p:spTgt spid="122887"/>
                                        </p:tgtEl>
                                        <p:attrNameLst>
                                          <p:attrName>ppt_w</p:attrName>
                                        </p:attrNameLst>
                                      </p:cBhvr>
                                      <p:tavLst>
                                        <p:tav tm="0">
                                          <p:val>
                                            <p:strVal val="#ppt_w*0.70"/>
                                          </p:val>
                                        </p:tav>
                                        <p:tav tm="100000">
                                          <p:val>
                                            <p:strVal val="#ppt_w"/>
                                          </p:val>
                                        </p:tav>
                                      </p:tavLst>
                                    </p:anim>
                                    <p:anim calcmode="lin" valueType="num">
                                      <p:cBhvr>
                                        <p:cTn id="25" dur="1000" fill="hold"/>
                                        <p:tgtEl>
                                          <p:spTgt spid="122887"/>
                                        </p:tgtEl>
                                        <p:attrNameLst>
                                          <p:attrName>ppt_h</p:attrName>
                                        </p:attrNameLst>
                                      </p:cBhvr>
                                      <p:tavLst>
                                        <p:tav tm="0">
                                          <p:val>
                                            <p:strVal val="#ppt_h"/>
                                          </p:val>
                                        </p:tav>
                                        <p:tav tm="100000">
                                          <p:val>
                                            <p:strVal val="#ppt_h"/>
                                          </p:val>
                                        </p:tav>
                                      </p:tavLst>
                                    </p:anim>
                                    <p:animEffect transition="in" filter="fade">
                                      <p:cBhvr>
                                        <p:cTn id="26" dur="1000"/>
                                        <p:tgtEl>
                                          <p:spTgt spid="12288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122888"/>
                                        </p:tgtEl>
                                        <p:attrNameLst>
                                          <p:attrName>style.visibility</p:attrName>
                                        </p:attrNameLst>
                                      </p:cBhvr>
                                      <p:to>
                                        <p:strVal val="visible"/>
                                      </p:to>
                                    </p:set>
                                    <p:animEffect transition="in" filter="wheel(4)">
                                      <p:cBhvr>
                                        <p:cTn id="31" dur="2000"/>
                                        <p:tgtEl>
                                          <p:spTgt spid="12288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2889"/>
                                        </p:tgtEl>
                                        <p:attrNameLst>
                                          <p:attrName>style.visibility</p:attrName>
                                        </p:attrNameLst>
                                      </p:cBhvr>
                                      <p:to>
                                        <p:strVal val="visible"/>
                                      </p:to>
                                    </p:set>
                                    <p:animEffect transition="in" filter="circle(in)">
                                      <p:cBhvr>
                                        <p:cTn id="36" dur="2000"/>
                                        <p:tgtEl>
                                          <p:spTgt spid="122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6"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23910"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grpSp>
        <p:nvGrpSpPr>
          <p:cNvPr id="123911" name="组合 66"/>
          <p:cNvGrpSpPr/>
          <p:nvPr/>
        </p:nvGrpSpPr>
        <p:grpSpPr bwMode="auto">
          <a:xfrm>
            <a:off x="0" y="0"/>
            <a:ext cx="11234738" cy="1220788"/>
            <a:chOff x="0" y="-8"/>
            <a:chExt cx="8040216" cy="980733"/>
          </a:xfrm>
        </p:grpSpPr>
        <p:sp>
          <p:nvSpPr>
            <p:cNvPr id="123912" name="直角三角形 67"/>
            <p:cNvSpPr>
              <a:spLocks noChangeArrowheads="1"/>
            </p:cNvSpPr>
            <p:nvPr/>
          </p:nvSpPr>
          <p:spPr bwMode="auto">
            <a:xfrm flipV="1">
              <a:off x="0" y="-8"/>
              <a:ext cx="8040216" cy="980733"/>
            </a:xfrm>
            <a:prstGeom prst="rtTriangle">
              <a:avLst/>
            </a:prstGeom>
            <a:solidFill>
              <a:srgbClr val="404040"/>
            </a:solidFill>
            <a:ln w="15875" cap="rnd" algn="ctr">
              <a:solidFill>
                <a:srgbClr val="032E45"/>
              </a:solidFill>
              <a:miter lim="800000"/>
            </a:ln>
          </p:spPr>
          <p:txBody>
            <a:bodyPr rot="10800000" anchor="ctr"/>
            <a:lstStyle/>
            <a:p>
              <a:pPr algn="ctr"/>
              <a:endParaRPr lang="zh-CN" altLang="en-US">
                <a:solidFill>
                  <a:srgbClr val="FFFFFF"/>
                </a:solidFill>
                <a:latin typeface="Century Gothic"/>
                <a:ea typeface="幼圆"/>
              </a:endParaRPr>
            </a:p>
          </p:txBody>
        </p:sp>
        <p:sp>
          <p:nvSpPr>
            <p:cNvPr id="123913" name="文本框 68"/>
            <p:cNvSpPr txBox="1">
              <a:spLocks noChangeArrowheads="1"/>
            </p:cNvSpPr>
            <p:nvPr/>
          </p:nvSpPr>
          <p:spPr bwMode="auto">
            <a:xfrm>
              <a:off x="84072" y="108396"/>
              <a:ext cx="6113381" cy="468813"/>
            </a:xfrm>
            <a:prstGeom prst="rect">
              <a:avLst/>
            </a:prstGeom>
            <a:noFill/>
            <a:ln w="9525">
              <a:noFill/>
              <a:miter lim="800000"/>
            </a:ln>
          </p:spPr>
          <p:txBody>
            <a:bodyPr>
              <a:spAutoFit/>
            </a:bodyPr>
            <a:lstStyle/>
            <a:p>
              <a:pPr marL="457200" indent="-457200"/>
              <a:r>
                <a:rPr lang="zh-CN" altLang="en-US" sz="3200" b="1">
                  <a:latin typeface="宋体" panose="02010600030101010101" pitchFamily="2" charset="-122"/>
                  <a:cs typeface="华文琥珀"/>
                </a:rPr>
                <a:t>探寻</a:t>
              </a:r>
              <a:r>
                <a:rPr lang="en-US" altLang="zh-CN" sz="3200" b="1">
                  <a:latin typeface="宋体" panose="02010600030101010101" pitchFamily="2" charset="-122"/>
                  <a:cs typeface="华文琥珀"/>
                </a:rPr>
                <a:t>1  </a:t>
              </a:r>
              <a:r>
                <a:rPr lang="zh-CN" altLang="en-US" sz="3200" b="1">
                  <a:latin typeface="宋体" panose="02010600030101010101" pitchFamily="2" charset="-122"/>
                  <a:cs typeface="华文琥珀"/>
                </a:rPr>
                <a:t>营养学基础知识</a:t>
              </a:r>
              <a:endParaRPr lang="zh-CN" altLang="en-US" sz="3200" b="1">
                <a:latin typeface="宋体" panose="02010600030101010101" pitchFamily="2" charset="-122"/>
                <a:cs typeface="华文琥珀"/>
              </a:endParaRPr>
            </a:p>
          </p:txBody>
        </p:sp>
      </p:grpSp>
      <p:sp>
        <p:nvSpPr>
          <p:cNvPr id="123914" name="Rectangle 10"/>
          <p:cNvSpPr>
            <a:spLocks noChangeArrowheads="1"/>
          </p:cNvSpPr>
          <p:nvPr/>
        </p:nvSpPr>
        <p:spPr bwMode="auto">
          <a:xfrm>
            <a:off x="184150" y="1287463"/>
            <a:ext cx="3941763" cy="457200"/>
          </a:xfrm>
          <a:prstGeom prst="rect">
            <a:avLst/>
          </a:prstGeom>
          <a:noFill/>
          <a:ln w="9525">
            <a:noFill/>
            <a:miter lim="800000"/>
          </a:ln>
          <a:effectLst/>
        </p:spPr>
        <p:txBody>
          <a:bodyPr wrap="none" anchor="ctr">
            <a:spAutoFit/>
          </a:bodyPr>
          <a:lstStyle/>
          <a:p>
            <a:r>
              <a:rPr lang="zh-CN" altLang="en-US" sz="2400" b="1">
                <a:solidFill>
                  <a:schemeClr val="bg2"/>
                </a:solidFill>
              </a:rPr>
              <a:t>二、营养素的分类</a:t>
            </a:r>
            <a:r>
              <a:rPr lang="en-US" altLang="zh-CN" sz="2400" b="1">
                <a:solidFill>
                  <a:schemeClr val="bg2"/>
                </a:solidFill>
              </a:rPr>
              <a:t>——</a:t>
            </a:r>
            <a:r>
              <a:rPr lang="zh-CN" altLang="en-US" sz="2400" b="1">
                <a:solidFill>
                  <a:schemeClr val="bg2"/>
                </a:solidFill>
              </a:rPr>
              <a:t>脂肪</a:t>
            </a:r>
            <a:r>
              <a:rPr lang="zh-CN" altLang="en-US" sz="2400">
                <a:solidFill>
                  <a:schemeClr val="bg2"/>
                </a:solidFill>
              </a:rPr>
              <a:t> </a:t>
            </a:r>
            <a:endParaRPr lang="zh-CN" altLang="en-US" sz="2400">
              <a:solidFill>
                <a:schemeClr val="bg2"/>
              </a:solidFill>
            </a:endParaRPr>
          </a:p>
        </p:txBody>
      </p:sp>
      <p:sp>
        <p:nvSpPr>
          <p:cNvPr id="123915" name="Rectangle 11"/>
          <p:cNvSpPr>
            <a:spLocks noChangeArrowheads="1"/>
          </p:cNvSpPr>
          <p:nvPr/>
        </p:nvSpPr>
        <p:spPr bwMode="auto">
          <a:xfrm>
            <a:off x="219075" y="1833563"/>
            <a:ext cx="10917238" cy="4838700"/>
          </a:xfrm>
          <a:prstGeom prst="rect">
            <a:avLst/>
          </a:prstGeom>
          <a:noFill/>
          <a:ln w="9525">
            <a:noFill/>
            <a:miter lim="800000"/>
          </a:ln>
          <a:effectLst/>
        </p:spPr>
        <p:txBody>
          <a:bodyPr anchor="ctr">
            <a:spAutoFit/>
          </a:bodyPr>
          <a:lstStyle/>
          <a:p>
            <a:r>
              <a:rPr lang="zh-CN" altLang="en-US" sz="2400">
                <a:solidFill>
                  <a:schemeClr val="bg2"/>
                </a:solidFill>
              </a:rPr>
              <a:t>    脂肪主要来源于</a:t>
            </a:r>
            <a:r>
              <a:rPr lang="zh-CN" altLang="en-US" sz="2400">
                <a:solidFill>
                  <a:srgbClr val="EF401D"/>
                </a:solidFill>
              </a:rPr>
              <a:t>植物和动物油脂</a:t>
            </a:r>
            <a:r>
              <a:rPr lang="zh-CN" altLang="en-US" sz="2400">
                <a:solidFill>
                  <a:schemeClr val="bg2"/>
                </a:solidFill>
              </a:rPr>
              <a:t>。人体所需的脂肪应以植物性油脂为主，如葵花籽油、 豆油、花生油、芝麻油、菜籽油等。</a:t>
            </a:r>
            <a:r>
              <a:rPr lang="zh-CN" altLang="en-US"/>
              <a:t> </a:t>
            </a:r>
            <a:endParaRPr lang="zh-CN" altLang="en-US" sz="2400">
              <a:solidFill>
                <a:schemeClr val="bg2"/>
              </a:solidFill>
            </a:endParaRPr>
          </a:p>
          <a:p>
            <a:endParaRPr lang="zh-CN" altLang="en-US" sz="2400">
              <a:solidFill>
                <a:schemeClr val="bg2"/>
              </a:solidFill>
            </a:endParaRPr>
          </a:p>
          <a:p>
            <a:r>
              <a:rPr lang="zh-CN" altLang="en-US" sz="2400">
                <a:solidFill>
                  <a:schemeClr val="bg2"/>
                </a:solidFill>
              </a:rPr>
              <a:t> </a:t>
            </a:r>
            <a:r>
              <a:rPr lang="en-US" altLang="zh-CN" sz="2400">
                <a:solidFill>
                  <a:schemeClr val="bg2"/>
                </a:solidFill>
              </a:rPr>
              <a:t>1. </a:t>
            </a:r>
            <a:r>
              <a:rPr lang="zh-CN" altLang="en-US" sz="2400">
                <a:solidFill>
                  <a:schemeClr val="bg2"/>
                </a:solidFill>
              </a:rPr>
              <a:t>功能 </a:t>
            </a:r>
            <a:endParaRPr lang="zh-CN" altLang="en-US" sz="2400">
              <a:solidFill>
                <a:schemeClr val="bg2"/>
              </a:solidFill>
            </a:endParaRPr>
          </a:p>
          <a:p>
            <a:r>
              <a:rPr lang="zh-CN" altLang="en-US" sz="2400">
                <a:solidFill>
                  <a:schemeClr val="bg2"/>
                </a:solidFill>
              </a:rPr>
              <a:t>        ① </a:t>
            </a:r>
            <a:r>
              <a:rPr lang="zh-CN" altLang="en-US"/>
              <a:t> </a:t>
            </a:r>
            <a:r>
              <a:rPr lang="zh-CN" altLang="en-US" sz="2400">
                <a:solidFill>
                  <a:schemeClr val="bg2"/>
                </a:solidFill>
              </a:rPr>
              <a:t>是人体热能的重要来源之一</a:t>
            </a:r>
            <a:r>
              <a:rPr lang="zh-CN" altLang="en-US"/>
              <a:t> </a:t>
            </a:r>
            <a:r>
              <a:rPr lang="zh-CN" altLang="en-US" sz="2400">
                <a:solidFill>
                  <a:schemeClr val="bg2"/>
                </a:solidFill>
              </a:rPr>
              <a:t>。   ②是构成人体细胞和组织的重要成分</a:t>
            </a:r>
            <a:r>
              <a:rPr lang="zh-CN" altLang="en-US"/>
              <a:t> </a:t>
            </a:r>
            <a:r>
              <a:rPr lang="zh-CN" altLang="en-US" sz="2400">
                <a:solidFill>
                  <a:schemeClr val="bg2"/>
                </a:solidFill>
              </a:rPr>
              <a:t>。 </a:t>
            </a:r>
            <a:endParaRPr lang="zh-CN" altLang="en-US" sz="2400">
              <a:solidFill>
                <a:schemeClr val="bg2"/>
              </a:solidFill>
            </a:endParaRPr>
          </a:p>
          <a:p>
            <a:r>
              <a:rPr lang="zh-CN" altLang="en-US" sz="2400">
                <a:solidFill>
                  <a:schemeClr val="bg2"/>
                </a:solidFill>
              </a:rPr>
              <a:t>        ③脏器周围的脂肪能减少运动造成的摩擦，起着固定、保护内脏的作用</a:t>
            </a:r>
            <a:r>
              <a:rPr lang="zh-CN" altLang="en-US"/>
              <a:t> </a:t>
            </a:r>
            <a:r>
              <a:rPr lang="zh-CN" altLang="en-US" sz="2400">
                <a:solidFill>
                  <a:schemeClr val="bg2"/>
                </a:solidFill>
              </a:rPr>
              <a:t>。  </a:t>
            </a:r>
            <a:endParaRPr lang="zh-CN" altLang="en-US" sz="2400">
              <a:solidFill>
                <a:schemeClr val="bg2"/>
              </a:solidFill>
            </a:endParaRPr>
          </a:p>
          <a:p>
            <a:r>
              <a:rPr lang="zh-CN" altLang="en-US" sz="2400">
                <a:solidFill>
                  <a:schemeClr val="bg2"/>
                </a:solidFill>
              </a:rPr>
              <a:t>        ④脂肪中的必需脂肪酸具有维持人体正常生理机能的作用 。 </a:t>
            </a:r>
            <a:endParaRPr lang="zh-CN" altLang="en-US" sz="2400">
              <a:solidFill>
                <a:schemeClr val="bg2"/>
              </a:solidFill>
            </a:endParaRPr>
          </a:p>
          <a:p>
            <a:r>
              <a:rPr lang="zh-CN" altLang="en-US" sz="2400">
                <a:solidFill>
                  <a:schemeClr val="bg2"/>
                </a:solidFill>
              </a:rPr>
              <a:t>        ⑤脂肪可促进脂溶性维生素，如维生素 </a:t>
            </a:r>
            <a:r>
              <a:rPr lang="en-US" altLang="zh-CN" sz="2400">
                <a:solidFill>
                  <a:schemeClr val="bg2"/>
                </a:solidFill>
              </a:rPr>
              <a:t>A</a:t>
            </a:r>
            <a:r>
              <a:rPr lang="zh-CN" altLang="en-US" sz="2400">
                <a:solidFill>
                  <a:schemeClr val="bg2"/>
                </a:solidFill>
              </a:rPr>
              <a:t>、维生素 </a:t>
            </a:r>
            <a:r>
              <a:rPr lang="en-US" altLang="zh-CN" sz="2400">
                <a:solidFill>
                  <a:schemeClr val="bg2"/>
                </a:solidFill>
              </a:rPr>
              <a:t>D</a:t>
            </a:r>
            <a:r>
              <a:rPr lang="zh-CN" altLang="en-US" sz="2400">
                <a:solidFill>
                  <a:schemeClr val="bg2"/>
                </a:solidFill>
              </a:rPr>
              <a:t>、维生素 </a:t>
            </a:r>
            <a:r>
              <a:rPr lang="en-US" altLang="zh-CN" sz="2400">
                <a:solidFill>
                  <a:schemeClr val="bg2"/>
                </a:solidFill>
              </a:rPr>
              <a:t>E</a:t>
            </a:r>
            <a:r>
              <a:rPr lang="zh-CN" altLang="en-US" sz="2400">
                <a:solidFill>
                  <a:schemeClr val="bg2"/>
                </a:solidFill>
              </a:rPr>
              <a:t>、维生素 </a:t>
            </a:r>
            <a:r>
              <a:rPr lang="en-US" altLang="zh-CN" sz="2400">
                <a:solidFill>
                  <a:schemeClr val="bg2"/>
                </a:solidFill>
              </a:rPr>
              <a:t>K </a:t>
            </a:r>
            <a:r>
              <a:rPr lang="zh-CN" altLang="en-US" sz="2400">
                <a:solidFill>
                  <a:schemeClr val="bg2"/>
                </a:solidFill>
              </a:rPr>
              <a:t>的吸收 。</a:t>
            </a:r>
            <a:endParaRPr lang="zh-CN" altLang="en-US" sz="2400">
              <a:solidFill>
                <a:schemeClr val="bg2"/>
              </a:solidFill>
            </a:endParaRPr>
          </a:p>
          <a:p>
            <a:endParaRPr lang="zh-CN" altLang="en-US" sz="2400">
              <a:solidFill>
                <a:schemeClr val="bg2"/>
              </a:solidFill>
            </a:endParaRPr>
          </a:p>
          <a:p>
            <a:r>
              <a:rPr lang="zh-CN" altLang="en-US" sz="2400">
                <a:solidFill>
                  <a:schemeClr val="bg2"/>
                </a:solidFill>
              </a:rPr>
              <a:t>注意：</a:t>
            </a:r>
            <a:r>
              <a:rPr lang="zh-CN" altLang="en-US" sz="2400">
                <a:solidFill>
                  <a:srgbClr val="EF401D"/>
                </a:solidFill>
              </a:rPr>
              <a:t>幼儿应适量摄取脂肪，若脂肪摄入不足，可使幼儿体重下降，易引发脂溶性维生素缺乏 症；若脂肪的摄入过量，超过机体的消耗，则会在体内堆积，造成肥胖。  </a:t>
            </a:r>
            <a:endParaRPr lang="zh-CN" altLang="en-US" sz="2400">
              <a:solidFill>
                <a:srgbClr val="EF401D"/>
              </a:solidFill>
            </a:endParaRPr>
          </a:p>
        </p:txBody>
      </p:sp>
    </p:spTree>
  </p:cSld>
  <p:clrMapOvr>
    <a:masterClrMapping/>
  </p:clrMapOvr>
  <p:transition spd="slow" advClick="0" advTm="300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组合 697"/>
          <p:cNvGrpSpPr/>
          <p:nvPr/>
        </p:nvGrpSpPr>
        <p:grpSpPr bwMode="auto">
          <a:xfrm>
            <a:off x="13800138" y="1316038"/>
            <a:ext cx="1965325" cy="2206625"/>
            <a:chOff x="1074420" y="1325880"/>
            <a:chExt cx="2428875" cy="3634740"/>
          </a:xfrm>
        </p:grpSpPr>
        <p:sp>
          <p:nvSpPr>
            <p:cNvPr id="699" name="流程图: 决策 698"/>
            <p:cNvSpPr/>
            <p:nvPr/>
          </p:nvSpPr>
          <p:spPr>
            <a:xfrm>
              <a:off x="1074420" y="1325880"/>
              <a:ext cx="2010982" cy="3634740"/>
            </a:xfrm>
            <a:prstGeom prst="flowChartDecision">
              <a:avLst/>
            </a:pr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0" name="任意多边形 699"/>
            <p:cNvSpPr/>
            <p:nvPr/>
          </p:nvSpPr>
          <p:spPr>
            <a:xfrm>
              <a:off x="1531550" y="1576912"/>
              <a:ext cx="1971745" cy="2424031"/>
            </a:xfrm>
            <a:custGeom>
              <a:avLst/>
              <a:gdLst>
                <a:gd name="connsiteX0" fmla="*/ 0 w 1828800"/>
                <a:gd name="connsiteY0" fmla="*/ 2423160 h 2423160"/>
                <a:gd name="connsiteX1" fmla="*/ 1508760 w 1828800"/>
                <a:gd name="connsiteY1" fmla="*/ 0 h 2423160"/>
                <a:gd name="connsiteX2" fmla="*/ 1828800 w 1828800"/>
                <a:gd name="connsiteY2" fmla="*/ 594360 h 2423160"/>
                <a:gd name="connsiteX3" fmla="*/ 22860 w 1828800"/>
                <a:gd name="connsiteY3" fmla="*/ 685800 h 2423160"/>
                <a:gd name="connsiteX4" fmla="*/ 1143000 w 1828800"/>
                <a:gd name="connsiteY4" fmla="*/ 2377440 h 2423160"/>
                <a:gd name="connsiteX5" fmla="*/ 0 w 1828800"/>
                <a:gd name="connsiteY5" fmla="*/ 2423160 h 2423160"/>
                <a:gd name="connsiteX0-1" fmla="*/ 0 w 1971675"/>
                <a:gd name="connsiteY0-2" fmla="*/ 2423160 h 2423160"/>
                <a:gd name="connsiteX1-3" fmla="*/ 1508760 w 1971675"/>
                <a:gd name="connsiteY1-4" fmla="*/ 0 h 2423160"/>
                <a:gd name="connsiteX2-5" fmla="*/ 1971675 w 1971675"/>
                <a:gd name="connsiteY2-6" fmla="*/ 722947 h 2423160"/>
                <a:gd name="connsiteX3-7" fmla="*/ 22860 w 1971675"/>
                <a:gd name="connsiteY3-8" fmla="*/ 685800 h 2423160"/>
                <a:gd name="connsiteX4-9" fmla="*/ 1143000 w 1971675"/>
                <a:gd name="connsiteY4-10" fmla="*/ 2377440 h 2423160"/>
                <a:gd name="connsiteX5-11" fmla="*/ 0 w 1971675"/>
                <a:gd name="connsiteY5-12" fmla="*/ 2423160 h 2423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71675" h="2423160">
                  <a:moveTo>
                    <a:pt x="0" y="2423160"/>
                  </a:moveTo>
                  <a:lnTo>
                    <a:pt x="1508760" y="0"/>
                  </a:lnTo>
                  <a:lnTo>
                    <a:pt x="1971675" y="722947"/>
                  </a:lnTo>
                  <a:lnTo>
                    <a:pt x="22860" y="685800"/>
                  </a:lnTo>
                  <a:lnTo>
                    <a:pt x="1143000" y="2377440"/>
                  </a:lnTo>
                  <a:lnTo>
                    <a:pt x="0" y="2423160"/>
                  </a:lnTo>
                  <a:close/>
                </a:path>
              </a:pathLst>
            </a:custGeom>
            <a:noFill/>
            <a:ln>
              <a:solidFill>
                <a:schemeClr val="accent1">
                  <a:alpha val="31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01" name="直接连接符 700"/>
            <p:cNvCxnSpPr>
              <a:stCxn id="699" idx="3"/>
              <a:endCxn id="699" idx="1"/>
            </p:cNvCxnSpPr>
            <p:nvPr/>
          </p:nvCxnSpPr>
          <p:spPr>
            <a:xfrm flipH="1">
              <a:off x="1074420" y="3143249"/>
              <a:ext cx="2010982" cy="0"/>
            </a:xfrm>
            <a:prstGeom prst="line">
              <a:avLst/>
            </a:prstGeom>
            <a:ln>
              <a:solidFill>
                <a:schemeClr val="accent1">
                  <a:alpha val="31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125958" name="Line 38"/>
          <p:cNvSpPr>
            <a:spLocks noChangeShapeType="1"/>
          </p:cNvSpPr>
          <p:nvPr/>
        </p:nvSpPr>
        <p:spPr bwMode="auto">
          <a:xfrm>
            <a:off x="425450" y="6178550"/>
            <a:ext cx="8216900" cy="0"/>
          </a:xfrm>
          <a:prstGeom prst="line">
            <a:avLst/>
          </a:prstGeom>
          <a:noFill/>
          <a:ln w="12700">
            <a:solidFill>
              <a:srgbClr val="FFFFFF"/>
            </a:solidFill>
            <a:prstDash val="sysDot"/>
            <a:round/>
          </a:ln>
        </p:spPr>
        <p:txBody>
          <a:bodyPr wrap="none" anchor="ctr"/>
          <a:lstStyle/>
          <a:p>
            <a:endParaRPr lang="zh-CN" altLang="en-US"/>
          </a:p>
        </p:txBody>
      </p:sp>
      <p:pic>
        <p:nvPicPr>
          <p:cNvPr id="125964" name="Picture 14" descr="1259846948_1_big">
            <a:hlinkClick r:id="rId1"/>
          </p:cNvPr>
          <p:cNvPicPr>
            <a:picLocks noChangeAspect="1" noChangeArrowheads="1"/>
          </p:cNvPicPr>
          <p:nvPr/>
        </p:nvPicPr>
        <p:blipFill>
          <a:blip r:embed="rId2"/>
          <a:srcRect/>
          <a:stretch>
            <a:fillRect/>
          </a:stretch>
        </p:blipFill>
        <p:spPr bwMode="auto">
          <a:xfrm>
            <a:off x="271463" y="400050"/>
            <a:ext cx="3727450" cy="3006725"/>
          </a:xfrm>
          <a:prstGeom prst="rect">
            <a:avLst/>
          </a:prstGeom>
          <a:noFill/>
          <a:ln w="9525">
            <a:noFill/>
            <a:miter lim="800000"/>
            <a:headEnd/>
            <a:tailEnd/>
          </a:ln>
        </p:spPr>
      </p:pic>
      <p:pic>
        <p:nvPicPr>
          <p:cNvPr id="125965" name="Picture 15" descr="379895">
            <a:hlinkClick r:id="rId3"/>
          </p:cNvPr>
          <p:cNvPicPr>
            <a:picLocks noChangeAspect="1" noChangeArrowheads="1"/>
          </p:cNvPicPr>
          <p:nvPr/>
        </p:nvPicPr>
        <p:blipFill>
          <a:blip r:embed="rId4"/>
          <a:srcRect/>
          <a:stretch>
            <a:fillRect/>
          </a:stretch>
        </p:blipFill>
        <p:spPr bwMode="auto">
          <a:xfrm>
            <a:off x="4541838" y="400050"/>
            <a:ext cx="3925887" cy="2989263"/>
          </a:xfrm>
          <a:prstGeom prst="rect">
            <a:avLst/>
          </a:prstGeom>
          <a:noFill/>
          <a:ln w="9525">
            <a:noFill/>
            <a:miter lim="800000"/>
            <a:headEnd/>
            <a:tailEnd/>
          </a:ln>
        </p:spPr>
      </p:pic>
      <p:pic>
        <p:nvPicPr>
          <p:cNvPr id="125966" name="Picture 14"/>
          <p:cNvPicPr>
            <a:picLocks noChangeAspect="1" noChangeArrowheads="1"/>
          </p:cNvPicPr>
          <p:nvPr/>
        </p:nvPicPr>
        <p:blipFill>
          <a:blip r:embed="rId5"/>
          <a:srcRect/>
          <a:stretch>
            <a:fillRect/>
          </a:stretch>
        </p:blipFill>
        <p:spPr bwMode="auto">
          <a:xfrm>
            <a:off x="862013" y="3587750"/>
            <a:ext cx="4056062" cy="2811463"/>
          </a:xfrm>
          <a:prstGeom prst="rect">
            <a:avLst/>
          </a:prstGeom>
          <a:noFill/>
          <a:ln w="9525">
            <a:noFill/>
            <a:miter lim="800000"/>
            <a:headEnd/>
            <a:tailEnd/>
          </a:ln>
          <a:effectLst/>
        </p:spPr>
      </p:pic>
      <p:pic>
        <p:nvPicPr>
          <p:cNvPr id="125967" name="Picture 15"/>
          <p:cNvPicPr>
            <a:picLocks noChangeAspect="1" noChangeArrowheads="1"/>
          </p:cNvPicPr>
          <p:nvPr/>
        </p:nvPicPr>
        <p:blipFill>
          <a:blip r:embed="rId6"/>
          <a:srcRect/>
          <a:stretch>
            <a:fillRect/>
          </a:stretch>
        </p:blipFill>
        <p:spPr bwMode="auto">
          <a:xfrm>
            <a:off x="5499100" y="3578225"/>
            <a:ext cx="4270375" cy="2800350"/>
          </a:xfrm>
          <a:prstGeom prst="rect">
            <a:avLst/>
          </a:prstGeom>
          <a:noFill/>
          <a:ln w="9525">
            <a:noFill/>
            <a:miter lim="800000"/>
            <a:headEnd/>
            <a:tailEnd/>
          </a:ln>
          <a:effectLst/>
        </p:spPr>
      </p:pic>
      <p:sp>
        <p:nvSpPr>
          <p:cNvPr id="125968" name="Rectangle 16"/>
          <p:cNvSpPr>
            <a:spLocks noChangeArrowheads="1"/>
          </p:cNvSpPr>
          <p:nvPr/>
        </p:nvSpPr>
        <p:spPr bwMode="auto">
          <a:xfrm>
            <a:off x="9258300" y="1489075"/>
            <a:ext cx="2097088" cy="457200"/>
          </a:xfrm>
          <a:prstGeom prst="rect">
            <a:avLst/>
          </a:prstGeom>
          <a:noFill/>
          <a:ln w="9525">
            <a:noFill/>
            <a:miter lim="800000"/>
          </a:ln>
          <a:effectLst/>
        </p:spPr>
        <p:txBody>
          <a:bodyPr wrap="none" anchor="ctr">
            <a:spAutoFit/>
          </a:bodyPr>
          <a:lstStyle/>
          <a:p>
            <a:r>
              <a:rPr lang="zh-CN" altLang="en-US" sz="2400">
                <a:solidFill>
                  <a:schemeClr val="bg2"/>
                </a:solidFill>
              </a:rPr>
              <a:t>常见脂肪类型 </a:t>
            </a:r>
            <a:endParaRPr lang="zh-CN" altLang="en-US" sz="2400">
              <a:solidFill>
                <a:schemeClr val="bg2"/>
              </a:solidFill>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25964"/>
                                        </p:tgtEl>
                                        <p:attrNameLst>
                                          <p:attrName>style.visibility</p:attrName>
                                        </p:attrNameLst>
                                      </p:cBhvr>
                                      <p:to>
                                        <p:strVal val="visible"/>
                                      </p:to>
                                    </p:set>
                                    <p:anim calcmode="lin" valueType="num">
                                      <p:cBhvr>
                                        <p:cTn id="7" dur="500" fill="hold"/>
                                        <p:tgtEl>
                                          <p:spTgt spid="125964"/>
                                        </p:tgtEl>
                                        <p:attrNameLst>
                                          <p:attrName>ppt_w</p:attrName>
                                        </p:attrNameLst>
                                      </p:cBhvr>
                                      <p:tavLst>
                                        <p:tav tm="0">
                                          <p:val>
                                            <p:fltVal val="0"/>
                                          </p:val>
                                        </p:tav>
                                        <p:tav tm="100000">
                                          <p:val>
                                            <p:strVal val="#ppt_w"/>
                                          </p:val>
                                        </p:tav>
                                      </p:tavLst>
                                    </p:anim>
                                    <p:anim calcmode="lin" valueType="num">
                                      <p:cBhvr>
                                        <p:cTn id="8" dur="500" fill="hold"/>
                                        <p:tgtEl>
                                          <p:spTgt spid="125964"/>
                                        </p:tgtEl>
                                        <p:attrNameLst>
                                          <p:attrName>ppt_h</p:attrName>
                                        </p:attrNameLst>
                                      </p:cBhvr>
                                      <p:tavLst>
                                        <p:tav tm="0">
                                          <p:val>
                                            <p:fltVal val="0"/>
                                          </p:val>
                                        </p:tav>
                                        <p:tav tm="100000">
                                          <p:val>
                                            <p:strVal val="#ppt_h"/>
                                          </p:val>
                                        </p:tav>
                                      </p:tavLst>
                                    </p:anim>
                                    <p:anim calcmode="lin" valueType="num">
                                      <p:cBhvr>
                                        <p:cTn id="9" dur="500" fill="hold"/>
                                        <p:tgtEl>
                                          <p:spTgt spid="125964"/>
                                        </p:tgtEl>
                                        <p:attrNameLst>
                                          <p:attrName>style.rotation</p:attrName>
                                        </p:attrNameLst>
                                      </p:cBhvr>
                                      <p:tavLst>
                                        <p:tav tm="0">
                                          <p:val>
                                            <p:fltVal val="360"/>
                                          </p:val>
                                        </p:tav>
                                        <p:tav tm="100000">
                                          <p:val>
                                            <p:fltVal val="0"/>
                                          </p:val>
                                        </p:tav>
                                      </p:tavLst>
                                    </p:anim>
                                    <p:animEffect transition="in" filter="fade">
                                      <p:cBhvr>
                                        <p:cTn id="10" dur="500"/>
                                        <p:tgtEl>
                                          <p:spTgt spid="12596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25965"/>
                                        </p:tgtEl>
                                        <p:attrNameLst>
                                          <p:attrName>style.visibility</p:attrName>
                                        </p:attrNameLst>
                                      </p:cBhvr>
                                      <p:to>
                                        <p:strVal val="visible"/>
                                      </p:to>
                                    </p:set>
                                    <p:animEffect transition="in" filter="wipe(down)">
                                      <p:cBhvr>
                                        <p:cTn id="15" dur="580">
                                          <p:stCondLst>
                                            <p:cond delay="0"/>
                                          </p:stCondLst>
                                        </p:cTn>
                                        <p:tgtEl>
                                          <p:spTgt spid="125965"/>
                                        </p:tgtEl>
                                      </p:cBhvr>
                                    </p:animEffect>
                                    <p:anim calcmode="lin" valueType="num">
                                      <p:cBhvr>
                                        <p:cTn id="16" dur="1822" tmFilter="0,0; 0.14,0.36; 0.43,0.73; 0.71,0.91; 1.0,1.0">
                                          <p:stCondLst>
                                            <p:cond delay="0"/>
                                          </p:stCondLst>
                                        </p:cTn>
                                        <p:tgtEl>
                                          <p:spTgt spid="12596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2596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2596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2596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25965"/>
                                        </p:tgtEl>
                                        <p:attrNameLst>
                                          <p:attrName>ppt_y</p:attrName>
                                        </p:attrNameLst>
                                      </p:cBhvr>
                                      <p:tavLst>
                                        <p:tav tm="0" fmla="#ppt_y-sin(pi*$)/81">
                                          <p:val>
                                            <p:fltVal val="0"/>
                                          </p:val>
                                        </p:tav>
                                        <p:tav tm="100000">
                                          <p:val>
                                            <p:fltVal val="1"/>
                                          </p:val>
                                        </p:tav>
                                      </p:tavLst>
                                    </p:anim>
                                    <p:animScale>
                                      <p:cBhvr>
                                        <p:cTn id="21" dur="26">
                                          <p:stCondLst>
                                            <p:cond delay="650"/>
                                          </p:stCondLst>
                                        </p:cTn>
                                        <p:tgtEl>
                                          <p:spTgt spid="125965"/>
                                        </p:tgtEl>
                                      </p:cBhvr>
                                      <p:to x="100000" y="60000"/>
                                    </p:animScale>
                                    <p:animScale>
                                      <p:cBhvr>
                                        <p:cTn id="22" dur="166" decel="50000">
                                          <p:stCondLst>
                                            <p:cond delay="676"/>
                                          </p:stCondLst>
                                        </p:cTn>
                                        <p:tgtEl>
                                          <p:spTgt spid="125965"/>
                                        </p:tgtEl>
                                      </p:cBhvr>
                                      <p:to x="100000" y="100000"/>
                                    </p:animScale>
                                    <p:animScale>
                                      <p:cBhvr>
                                        <p:cTn id="23" dur="26">
                                          <p:stCondLst>
                                            <p:cond delay="1312"/>
                                          </p:stCondLst>
                                        </p:cTn>
                                        <p:tgtEl>
                                          <p:spTgt spid="125965"/>
                                        </p:tgtEl>
                                      </p:cBhvr>
                                      <p:to x="100000" y="80000"/>
                                    </p:animScale>
                                    <p:animScale>
                                      <p:cBhvr>
                                        <p:cTn id="24" dur="166" decel="50000">
                                          <p:stCondLst>
                                            <p:cond delay="1338"/>
                                          </p:stCondLst>
                                        </p:cTn>
                                        <p:tgtEl>
                                          <p:spTgt spid="125965"/>
                                        </p:tgtEl>
                                      </p:cBhvr>
                                      <p:to x="100000" y="100000"/>
                                    </p:animScale>
                                    <p:animScale>
                                      <p:cBhvr>
                                        <p:cTn id="25" dur="26">
                                          <p:stCondLst>
                                            <p:cond delay="1642"/>
                                          </p:stCondLst>
                                        </p:cTn>
                                        <p:tgtEl>
                                          <p:spTgt spid="125965"/>
                                        </p:tgtEl>
                                      </p:cBhvr>
                                      <p:to x="100000" y="90000"/>
                                    </p:animScale>
                                    <p:animScale>
                                      <p:cBhvr>
                                        <p:cTn id="26" dur="166" decel="50000">
                                          <p:stCondLst>
                                            <p:cond delay="1668"/>
                                          </p:stCondLst>
                                        </p:cTn>
                                        <p:tgtEl>
                                          <p:spTgt spid="125965"/>
                                        </p:tgtEl>
                                      </p:cBhvr>
                                      <p:to x="100000" y="100000"/>
                                    </p:animScale>
                                    <p:animScale>
                                      <p:cBhvr>
                                        <p:cTn id="27" dur="26">
                                          <p:stCondLst>
                                            <p:cond delay="1808"/>
                                          </p:stCondLst>
                                        </p:cTn>
                                        <p:tgtEl>
                                          <p:spTgt spid="125965"/>
                                        </p:tgtEl>
                                      </p:cBhvr>
                                      <p:to x="100000" y="95000"/>
                                    </p:animScale>
                                    <p:animScale>
                                      <p:cBhvr>
                                        <p:cTn id="28" dur="166" decel="50000">
                                          <p:stCondLst>
                                            <p:cond delay="1834"/>
                                          </p:stCondLst>
                                        </p:cTn>
                                        <p:tgtEl>
                                          <p:spTgt spid="1259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spDef>
      <a:spPr>
        <a:solidFill>
          <a:srgbClr val="0E5671"/>
        </a:solidFill>
        <a:ln>
          <a:noFill/>
        </a:ln>
      </a:spPr>
      <a:bodyPr rtlCol="0" anchor="ctr"/>
      <a:lstStyle>
        <a:defPPr marL="457200" indent="-457200">
          <a:buFont typeface="Wingdings" panose="05000000000000000000" pitchFamily="2" charset="2"/>
          <a:buChar char="l"/>
          <a:defRPr sz="3200" dirty="0">
            <a:latin typeface="华文琥珀" panose="02010800040101010101" pitchFamily="2" charset="-122"/>
            <a:ea typeface="华文琥珀" panose="02010800040101010101"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经营管理部">
  <a:themeElements>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fontScheme name="1_经营管理部">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1_经营管理部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经营管理部">
  <a:themeElements>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fontScheme name="1_经营管理部">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2"/>
        </a:solidFill>
        <a:ln>
          <a:noFill/>
        </a:ln>
      </a:spPr>
      <a:bodyPr vert="horz" wrap="square" lIns="91440" tIns="45720" rIns="91440" bIns="45720" numCol="1" anchor="t" anchorCtr="0" compatLnSpc="1">
        <a:spAutoFit/>
      </a:bodyPr>
      <a:lstStyle>
        <a:defPPr marL="0" marR="0" indent="0" algn="l" defTabSz="952500" rtl="0" eaLnBrk="1" fontAlgn="base" latinLnBrk="0" hangingPunct="1">
          <a:lnSpc>
            <a:spcPct val="100000"/>
          </a:lnSpc>
          <a:spcBef>
            <a:spcPct val="50000"/>
          </a:spcBef>
          <a:spcAft>
            <a:spcPct val="0"/>
          </a:spcAft>
          <a:buClrTx/>
          <a:buSzTx/>
          <a:buFontTx/>
          <a:buNone/>
          <a:defRPr kumimoji="0" 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经营管理部 1">
        <a:dk1>
          <a:srgbClr val="000000"/>
        </a:dk1>
        <a:lt1>
          <a:srgbClr val="FFFFFF"/>
        </a:lt1>
        <a:dk2>
          <a:srgbClr val="000000"/>
        </a:dk2>
        <a:lt2>
          <a:srgbClr val="003F56"/>
        </a:lt2>
        <a:accent1>
          <a:srgbClr val="FFFFFF"/>
        </a:accent1>
        <a:accent2>
          <a:srgbClr val="B2D2DE"/>
        </a:accent2>
        <a:accent3>
          <a:srgbClr val="FFFFFF"/>
        </a:accent3>
        <a:accent4>
          <a:srgbClr val="000000"/>
        </a:accent4>
        <a:accent5>
          <a:srgbClr val="FFFFFF"/>
        </a:accent5>
        <a:accent6>
          <a:srgbClr val="A1BEC9"/>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2">
        <a:dk1>
          <a:srgbClr val="000000"/>
        </a:dk1>
        <a:lt1>
          <a:srgbClr val="D6CBC2"/>
        </a:lt1>
        <a:dk2>
          <a:srgbClr val="000000"/>
        </a:dk2>
        <a:lt2>
          <a:srgbClr val="09BAFF"/>
        </a:lt2>
        <a:accent1>
          <a:srgbClr val="FFFFFF"/>
        </a:accent1>
        <a:accent2>
          <a:srgbClr val="003F56"/>
        </a:accent2>
        <a:accent3>
          <a:srgbClr val="E8E2DD"/>
        </a:accent3>
        <a:accent4>
          <a:srgbClr val="000000"/>
        </a:accent4>
        <a:accent5>
          <a:srgbClr val="FFFFFF"/>
        </a:accent5>
        <a:accent6>
          <a:srgbClr val="00384D"/>
        </a:accent6>
        <a:hlink>
          <a:srgbClr val="256885"/>
        </a:hlink>
        <a:folHlink>
          <a:srgbClr val="6CAAC0"/>
        </a:folHlink>
      </a:clrScheme>
      <a:clrMap bg1="lt1" tx1="dk1" bg2="lt2" tx2="dk2" accent1="accent1" accent2="accent2" accent3="accent3" accent4="accent4" accent5="accent5" accent6="accent6" hlink="hlink" folHlink="folHlink"/>
    </a:extraClrScheme>
    <a:extraClrScheme>
      <a:clrScheme name="1_经营管理部 3">
        <a:dk1>
          <a:srgbClr val="09BAFF"/>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
      <a:clrScheme name="1_经营管理部 4">
        <a:dk1>
          <a:srgbClr val="FF960C"/>
        </a:dk1>
        <a:lt1>
          <a:srgbClr val="FFFFFF"/>
        </a:lt1>
        <a:dk2>
          <a:srgbClr val="003F56"/>
        </a:dk2>
        <a:lt2>
          <a:srgbClr val="FFFFFF"/>
        </a:lt2>
        <a:accent1>
          <a:srgbClr val="FFFFFF"/>
        </a:accent1>
        <a:accent2>
          <a:srgbClr val="B2D2DE"/>
        </a:accent2>
        <a:accent3>
          <a:srgbClr val="AAAFB4"/>
        </a:accent3>
        <a:accent4>
          <a:srgbClr val="DADADA"/>
        </a:accent4>
        <a:accent5>
          <a:srgbClr val="FFFFFF"/>
        </a:accent5>
        <a:accent6>
          <a:srgbClr val="A1BEC9"/>
        </a:accent6>
        <a:hlink>
          <a:srgbClr val="6CAAC0"/>
        </a:hlink>
        <a:folHlink>
          <a:srgbClr val="2568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8409</Words>
  <Application>WPS 演示</Application>
  <PresentationFormat>自定义</PresentationFormat>
  <Paragraphs>552</Paragraphs>
  <Slides>48</Slides>
  <Notes>28</Notes>
  <HiddenSlides>0</HiddenSlides>
  <MMClips>0</MMClips>
  <ScaleCrop>false</ScaleCrop>
  <HeadingPairs>
    <vt:vector size="8" baseType="variant">
      <vt:variant>
        <vt:lpstr>已用的字体</vt:lpstr>
      </vt:variant>
      <vt:variant>
        <vt:i4>23</vt:i4>
      </vt:variant>
      <vt:variant>
        <vt:lpstr>主题</vt:lpstr>
      </vt:variant>
      <vt:variant>
        <vt:i4>3</vt:i4>
      </vt:variant>
      <vt:variant>
        <vt:lpstr>嵌入 OLE 服务器</vt:lpstr>
      </vt:variant>
      <vt:variant>
        <vt:i4>2</vt:i4>
      </vt:variant>
      <vt:variant>
        <vt:lpstr>幻灯片标题</vt:lpstr>
      </vt:variant>
      <vt:variant>
        <vt:i4>48</vt:i4>
      </vt:variant>
    </vt:vector>
  </HeadingPairs>
  <TitlesOfParts>
    <vt:vector size="76" baseType="lpstr">
      <vt:lpstr>Arial</vt:lpstr>
      <vt:lpstr>宋体</vt:lpstr>
      <vt:lpstr>Wingdings</vt:lpstr>
      <vt:lpstr>幼圆</vt:lpstr>
      <vt:lpstr>华文琥珀</vt:lpstr>
      <vt:lpstr>Century Gothic</vt:lpstr>
      <vt:lpstr>Wingdings 3</vt:lpstr>
      <vt:lpstr>Times New Roman</vt:lpstr>
      <vt:lpstr>微软雅黑</vt:lpstr>
      <vt:lpstr>Arial Black</vt:lpstr>
      <vt:lpstr>华文新魏</vt:lpstr>
      <vt:lpstr>Arial Narrow</vt:lpstr>
      <vt:lpstr>华文琥珀</vt:lpstr>
      <vt:lpstr>Calibri</vt:lpstr>
      <vt:lpstr>华文楷体</vt:lpstr>
      <vt:lpstr>Segoe Print</vt:lpstr>
      <vt:lpstr>Arial Unicode MS</vt:lpstr>
      <vt:lpstr>楷体_GB2312</vt:lpstr>
      <vt:lpstr>Kozuka Gothic Pr6N M</vt:lpstr>
      <vt:lpstr>方正美黑简体</vt:lpstr>
      <vt:lpstr>新宋体</vt:lpstr>
      <vt:lpstr>MS Mincho</vt:lpstr>
      <vt:lpstr>黑体</vt:lpstr>
      <vt:lpstr>第一PPT，www.1ppt.com</vt:lpstr>
      <vt:lpstr>1_经营管理部</vt:lpstr>
      <vt:lpstr>2_经营管理部</vt:lpstr>
      <vt:lpstr>MS_ClipArt_Gallery.2</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钙的食物来源</vt:lpstr>
      <vt:lpstr>铁的食物来源</vt:lpstr>
      <vt:lpstr>锌的食物来源</vt:lpstr>
      <vt:lpstr>碘的食物来源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《中国居民 膳食营养素参考摄入量》中建议婴儿能量和营养素的摄入量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keywords>www.1ppt.com</cp:keywords>
  <cp:lastModifiedBy>Administrator</cp:lastModifiedBy>
  <cp:revision>400</cp:revision>
  <dcterms:created xsi:type="dcterms:W3CDTF">2015-01-15T01:21:00Z</dcterms:created>
  <dcterms:modified xsi:type="dcterms:W3CDTF">2017-07-05T17:14:26Z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