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5" r:id="rId4"/>
  </p:sldMasterIdLst>
  <p:notesMasterIdLst>
    <p:notesMasterId r:id="rId6"/>
  </p:notesMasterIdLst>
  <p:handoutMasterIdLst>
    <p:handoutMasterId r:id="rId29"/>
  </p:handoutMasterIdLst>
  <p:sldIdLst>
    <p:sldId id="295" r:id="rId5"/>
    <p:sldId id="1030" r:id="rId7"/>
    <p:sldId id="929" r:id="rId8"/>
    <p:sldId id="980" r:id="rId9"/>
    <p:sldId id="1010" r:id="rId10"/>
    <p:sldId id="1011" r:id="rId11"/>
    <p:sldId id="1013" r:id="rId12"/>
    <p:sldId id="1012" r:id="rId13"/>
    <p:sldId id="1014" r:id="rId14"/>
    <p:sldId id="1015" r:id="rId15"/>
    <p:sldId id="1016" r:id="rId16"/>
    <p:sldId id="1017" r:id="rId17"/>
    <p:sldId id="1018" r:id="rId18"/>
    <p:sldId id="963" r:id="rId19"/>
    <p:sldId id="982" r:id="rId20"/>
    <p:sldId id="1019" r:id="rId21"/>
    <p:sldId id="1020" r:id="rId22"/>
    <p:sldId id="1021" r:id="rId23"/>
    <p:sldId id="1022" r:id="rId24"/>
    <p:sldId id="1027" r:id="rId25"/>
    <p:sldId id="1028" r:id="rId26"/>
    <p:sldId id="1051" r:id="rId27"/>
    <p:sldId id="916" r:id="rId28"/>
  </p:sldIdLst>
  <p:sldSz cx="9144000" cy="6858000" type="screen4x3"/>
  <p:notesSz cx="6858000" cy="9144000"/>
  <p:custShowLst>
    <p:custShow name="自定义放映 1" id="0">
      <p:sldLst/>
    </p:custShow>
  </p:custShowLst>
  <p:custDataLst>
    <p:tags r:id="rId34"/>
  </p:custDataLst>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600"/>
    <a:srgbClr val="CCFFFF"/>
    <a:srgbClr val="FFFF66"/>
    <a:srgbClr val="00CC00"/>
    <a:srgbClr val="99FF33"/>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836"/>
    <p:restoredTop sz="99141"/>
  </p:normalViewPr>
  <p:slideViewPr>
    <p:cSldViewPr showGuides="1">
      <p:cViewPr varScale="1">
        <p:scale>
          <a:sx n="97" d="100"/>
          <a:sy n="97" d="100"/>
        </p:scale>
        <p:origin x="606" y="39"/>
      </p:cViewPr>
      <p:guideLst>
        <p:guide orient="horz" pos="2120"/>
        <p:guide pos="2869"/>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9561"/>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4" Type="http://schemas.openxmlformats.org/officeDocument/2006/relationships/tags" Target="tags/tag49.xml"/><Relationship Id="rId33" Type="http://schemas.openxmlformats.org/officeDocument/2006/relationships/commentAuthors" Target="commentAuthors.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handoutMaster" Target="handoutMasters/handoutMaster1.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FE42C02-1497-4FF8-B1AD-6F1BEC64EB53}"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3C1DE58-35C0-4EC5-8D9E-BBFC167C65FB}"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7E959B6-B801-4D57-A719-3ABE4143F72F}"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60ABA66-D441-4233-A18F-47F7F1A81B01}"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a:ln>
            <a:solidFill>
              <a:srgbClr val="000000">
                <a:alpha val="100000"/>
              </a:srgbClr>
            </a:solidFill>
            <a:miter lim="800000"/>
          </a:ln>
        </p:spPr>
      </p:sp>
      <p:sp>
        <p:nvSpPr>
          <p:cNvPr id="6147" name="备注占位符 2"/>
          <p:cNvSpPr>
            <a:spLocks noGrp="1"/>
          </p:cNvSpPr>
          <p:nvPr>
            <p:ph type="body" idx="1"/>
          </p:nvPr>
        </p:nvSpPr>
        <p:spPr>
          <a:noFill/>
          <a:ln>
            <a:noFill/>
          </a:ln>
        </p:spPr>
        <p:txBody>
          <a:bodyPr wrap="square" lIns="91440" tIns="45720" rIns="91440" bIns="45720" anchor="t"/>
          <a:lstStyle/>
          <a:p>
            <a:pPr lvl="0" eaLnBrk="1" hangingPunct="1">
              <a:spcBef>
                <a:spcPct val="0"/>
              </a:spcBef>
            </a:pPr>
            <a:endParaRPr lang="zh-CN" altLang="en-US" dirty="0">
              <a:ea typeface="宋体" panose="02010600030101010101" pitchFamily="2" charset="-122"/>
            </a:endParaRPr>
          </a:p>
        </p:txBody>
      </p:sp>
      <p:sp>
        <p:nvSpPr>
          <p:cNvPr id="6148"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spcBef>
                <a:spcPct val="0"/>
              </a:spcBef>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lvl="0" algn="r"/>
            <a:fld id="{9A0DB2DC-4C9A-4742-B13C-FB6460FD3503}" type="slidenum">
              <a:rPr lang="zh-CN" altLang="en-US" sz="1200" smtClean="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jpeg"/><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4.xml"/><Relationship Id="rId8" Type="http://schemas.openxmlformats.org/officeDocument/2006/relationships/slideLayout" Target="../slideLayouts/slideLayout33.xml"/><Relationship Id="rId7" Type="http://schemas.openxmlformats.org/officeDocument/2006/relationships/slideLayout" Target="../slideLayouts/slideLayout32.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3" Type="http://schemas.openxmlformats.org/officeDocument/2006/relationships/slideLayout" Target="../slideLayouts/slideLayout28.xml"/><Relationship Id="rId2" Type="http://schemas.openxmlformats.org/officeDocument/2006/relationships/slideLayout" Target="../slideLayouts/slideLayout27.xml"/><Relationship Id="rId17" Type="http://schemas.openxmlformats.org/officeDocument/2006/relationships/theme" Target="../theme/theme3.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39.xml"/><Relationship Id="rId13" Type="http://schemas.openxmlformats.org/officeDocument/2006/relationships/slideLayout" Target="../slideLayouts/slideLayout38.xml"/><Relationship Id="rId12" Type="http://schemas.openxmlformats.org/officeDocument/2006/relationships/slideLayout" Target="../slideLayouts/slideLayout37.xml"/><Relationship Id="rId11" Type="http://schemas.openxmlformats.org/officeDocument/2006/relationships/slideLayout" Target="../slideLayouts/slideLayout36.xml"/><Relationship Id="rId10" Type="http://schemas.openxmlformats.org/officeDocument/2006/relationships/slideLayout" Target="../slideLayouts/slideLayout35.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7"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9"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ln>
        </p:spPr>
      </p:pic>
      <p:pic>
        <p:nvPicPr>
          <p:cNvPr id="1030" name="Picture 12" descr="封面 封底副本1"/>
          <p:cNvPicPr>
            <a:picLocks noChangeAspect="1"/>
          </p:cNvPicPr>
          <p:nvPr userDrawn="1"/>
        </p:nvPicPr>
        <p:blipFill>
          <a:blip r:embed="rId14"/>
          <a:stretch>
            <a:fillRect/>
          </a:stretch>
        </p:blipFill>
        <p:spPr>
          <a:xfrm>
            <a:off x="0" y="-1587"/>
            <a:ext cx="9144000" cy="6872287"/>
          </a:xfrm>
          <a:prstGeom prst="rect">
            <a:avLst/>
          </a:prstGeom>
          <a:noFill/>
          <a:ln w="9525">
            <a:noFill/>
          </a:ln>
        </p:spPr>
      </p:pic>
      <p:sp>
        <p:nvSpPr>
          <p:cNvPr id="103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103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4"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5"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13.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1" Type="http://schemas.openxmlformats.org/officeDocument/2006/relationships/slideLayout" Target="../slideLayouts/slideLayout13.xml"/><Relationship Id="rId10" Type="http://schemas.openxmlformats.org/officeDocument/2006/relationships/tags" Target="../tags/tag43.xml"/><Relationship Id="rId1" Type="http://schemas.openxmlformats.org/officeDocument/2006/relationships/tags" Target="../tags/tag3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6.xml"/><Relationship Id="rId1" Type="http://schemas.openxmlformats.org/officeDocument/2006/relationships/tags" Target="../tags/tag4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13.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tags" Target="../tags/tag14.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4" Type="http://schemas.openxmlformats.org/officeDocument/2006/relationships/slideLayout" Target="../slideLayouts/slideLayout13.xml"/><Relationship Id="rId13" Type="http://schemas.openxmlformats.org/officeDocument/2006/relationships/tags" Target="../tags/tag19.xml"/><Relationship Id="rId12" Type="http://schemas.openxmlformats.org/officeDocument/2006/relationships/tags" Target="../tags/tag18.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9" Type="http://schemas.openxmlformats.org/officeDocument/2006/relationships/image" Target="../media/image5.png"/><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1" Type="http://schemas.openxmlformats.org/officeDocument/2006/relationships/slideLayout" Target="../slideLayouts/slideLayout13.xml"/><Relationship Id="rId10" Type="http://schemas.openxmlformats.org/officeDocument/2006/relationships/image" Target="../media/image1.svg"/><Relationship Id="rId1" Type="http://schemas.openxmlformats.org/officeDocument/2006/relationships/tags" Target="../tags/tag20.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3.xml"/><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a:xfrm>
            <a:off x="0" y="0"/>
            <a:ext cx="8820150" cy="576263"/>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t> </a:t>
            </a:r>
            <a:b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br>
            <a:endParaRPr kumimoji="0" lang="zh-CN" altLang="zh-CN" sz="4000" b="1" i="1" u="sng"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endParaRPr>
          </a:p>
        </p:txBody>
      </p:sp>
      <p:sp>
        <p:nvSpPr>
          <p:cNvPr id="5124" name="Text Box 5"/>
          <p:cNvSpPr txBox="1"/>
          <p:nvPr/>
        </p:nvSpPr>
        <p:spPr>
          <a:xfrm>
            <a:off x="207010" y="2308860"/>
            <a:ext cx="8785860" cy="1198880"/>
          </a:xfrm>
          <a:prstGeom prst="rect">
            <a:avLst/>
          </a:prstGeom>
          <a:noFill/>
          <a:ln w="9525">
            <a:noFill/>
          </a:ln>
          <a:effectLst>
            <a:prstShdw prst="shdw12" dir="16200000">
              <a:schemeClr val="bg2">
                <a:alpha val="50000"/>
              </a:schemeClr>
            </a:prstShdw>
          </a:effectLst>
        </p:spPr>
        <p:txBody>
          <a:bodyPr wrap="square">
            <a:spAutoFit/>
          </a:bodyPr>
          <a:lstStyle/>
          <a:p>
            <a:pPr algn="l" eaLnBrk="1" hangingPunct="1"/>
            <a:r>
              <a:rPr lang="zh-CN" altLang="en-US" sz="7200" b="1" dirty="0">
                <a:solidFill>
                  <a:srgbClr val="114F1D"/>
                </a:solidFill>
                <a:latin typeface="Arial" panose="020B0604020202020204" pitchFamily="34" charset="0"/>
                <a:ea typeface="黑体" panose="02010609060101010101" pitchFamily="49" charset="-122"/>
              </a:rPr>
              <a:t>感觉运动游戏及指导</a:t>
            </a:r>
            <a:endParaRPr lang="zh-CN" altLang="en-US" sz="7200" b="1" dirty="0">
              <a:solidFill>
                <a:srgbClr val="114F1D"/>
              </a:solidFill>
              <a:latin typeface="Arial" panose="020B0604020202020204" pitchFamily="34" charset="0"/>
              <a:ea typeface="黑体" panose="02010609060101010101" pitchFamily="49" charset="-122"/>
            </a:endParaRPr>
          </a:p>
        </p:txBody>
      </p:sp>
      <p:sp>
        <p:nvSpPr>
          <p:cNvPr id="2" name="文本框 1"/>
          <p:cNvSpPr txBox="1"/>
          <p:nvPr/>
        </p:nvSpPr>
        <p:spPr>
          <a:xfrm>
            <a:off x="207010" y="138430"/>
            <a:ext cx="4584065" cy="706755"/>
          </a:xfrm>
          <a:prstGeom prst="rect">
            <a:avLst/>
          </a:prstGeom>
          <a:noFill/>
        </p:spPr>
        <p:txBody>
          <a:bodyPr wrap="none" rtlCol="0">
            <a:spAutoFit/>
          </a:bodyPr>
          <a:lstStyle/>
          <a:p>
            <a:r>
              <a:rPr lang="zh-CN" altLang="en-US" sz="2400" b="1" i="1"/>
              <a:t>学</a:t>
            </a:r>
            <a:r>
              <a:rPr lang="zh-CN" altLang="en-US" sz="2400" b="1" i="1"/>
              <a:t>前儿童游戏教程   主编  翟理红</a:t>
            </a:r>
            <a:r>
              <a:rPr lang="zh-CN" altLang="en-US" sz="4000" b="1" i="1"/>
              <a:t> </a:t>
            </a:r>
            <a:r>
              <a:rPr lang="zh-CN" altLang="en-US" sz="3600" b="1" i="1"/>
              <a:t> </a:t>
            </a:r>
            <a:endParaRPr lang="zh-CN" altLang="en-US" sz="3600" b="1" i="1"/>
          </a:p>
        </p:txBody>
      </p:sp>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txBox="1">
            <a:spLocks noGrp="1"/>
          </p:cNvSpPr>
          <p:nvPr>
            <p:ph type="title"/>
          </p:nvPr>
        </p:nvSpPr>
        <p:spPr>
          <a:xfrm>
            <a:off x="351790" y="297498"/>
            <a:ext cx="6215063" cy="645160"/>
          </a:xfrm>
          <a:noFill/>
          <a:ln w="9525">
            <a:noFill/>
          </a:ln>
        </p:spPr>
        <p:txBody>
          <a:bodyPr wrap="square" rtlCol="0" anchor="t">
            <a:spAutoFit/>
          </a:bodyPr>
          <a:lst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a:lstStyle>
          <a:p>
            <a:pPr lvl="0" algn="l" defTabSz="914400">
              <a:buClrTx/>
              <a:buSzTx/>
              <a:buFontTx/>
            </a:pPr>
            <a:r>
              <a:rPr lang="zh-CN" altLang="en-US" sz="3600" b="1" kern="1200" dirty="0">
                <a:solidFill>
                  <a:schemeClr val="tx1"/>
                </a:solidFill>
                <a:latin typeface="+mn-ea"/>
                <a:ea typeface="+mn-ea"/>
                <a:cs typeface="+mn-cs"/>
                <a:sym typeface="+mn-ea"/>
              </a:rPr>
              <a:t>（二）组织原则</a:t>
            </a:r>
            <a:endParaRPr lang="zh-CN" altLang="en-US" sz="3600" b="1" kern="1200" dirty="0">
              <a:solidFill>
                <a:schemeClr val="tx1"/>
              </a:solidFill>
              <a:latin typeface="+mn-ea"/>
              <a:ea typeface="+mn-ea"/>
              <a:cs typeface="+mn-cs"/>
              <a:sym typeface="+mn-ea"/>
            </a:endParaRPr>
          </a:p>
        </p:txBody>
      </p:sp>
      <p:sp>
        <p:nvSpPr>
          <p:cNvPr id="25" name="文本框 24"/>
          <p:cNvSpPr txBox="1"/>
          <p:nvPr>
            <p:custDataLst>
              <p:tags r:id="rId1"/>
            </p:custDataLst>
          </p:nvPr>
        </p:nvSpPr>
        <p:spPr>
          <a:xfrm>
            <a:off x="3053080" y="4492625"/>
            <a:ext cx="3038475" cy="880745"/>
          </a:xfrm>
          <a:prstGeom prst="rect">
            <a:avLst/>
          </a:prstGeom>
          <a:noFill/>
        </p:spPr>
        <p:txBody>
          <a:bodyPr wrap="square" rtlCol="0">
            <a:noAutofit/>
          </a:bodyPr>
          <a:p>
            <a:pPr algn="ctr"/>
            <a:r>
              <a:rPr lang="zh-CN" altLang="en-US" sz="3200" b="1" dirty="0">
                <a:latin typeface="仿宋_GB2312" panose="02010609030101010101" charset="-122"/>
                <a:ea typeface="仿宋_GB2312" panose="02010609030101010101" charset="-122"/>
                <a:sym typeface="Arial" panose="020B0604020202020204" pitchFamily="34" charset="0"/>
              </a:rPr>
              <a:t>重复性原则</a:t>
            </a:r>
            <a:endParaRPr lang="zh-CN" altLang="en-US" sz="3200" b="1" dirty="0">
              <a:latin typeface="仿宋_GB2312" panose="02010609030101010101" charset="-122"/>
              <a:ea typeface="仿宋_GB2312" panose="02010609030101010101" charset="-122"/>
              <a:sym typeface="Arial" panose="020B0604020202020204" pitchFamily="34" charset="0"/>
            </a:endParaRPr>
          </a:p>
        </p:txBody>
      </p:sp>
      <p:sp>
        <p:nvSpPr>
          <p:cNvPr id="27" name="文本框 26"/>
          <p:cNvSpPr txBox="1"/>
          <p:nvPr>
            <p:custDataLst>
              <p:tags r:id="rId2"/>
            </p:custDataLst>
          </p:nvPr>
        </p:nvSpPr>
        <p:spPr>
          <a:xfrm>
            <a:off x="894080" y="2554605"/>
            <a:ext cx="2680335" cy="944880"/>
          </a:xfrm>
          <a:prstGeom prst="rect">
            <a:avLst/>
          </a:prstGeom>
          <a:noFill/>
        </p:spPr>
        <p:txBody>
          <a:bodyPr wrap="square" rtlCol="0">
            <a:noAutofit/>
          </a:bodyPr>
          <a:p>
            <a:pPr algn="r"/>
            <a:r>
              <a:rPr lang="zh-CN" altLang="en-US" sz="3200" b="1" dirty="0">
                <a:latin typeface="仿宋_GB2312" panose="02010609030101010101" charset="-122"/>
                <a:ea typeface="仿宋_GB2312" panose="02010609030101010101" charset="-122"/>
                <a:sym typeface="Arial" panose="020B0604020202020204" pitchFamily="34" charset="0"/>
              </a:rPr>
              <a:t>游戏性原则</a:t>
            </a:r>
            <a:endParaRPr lang="zh-CN" altLang="en-US" sz="3200" b="1" dirty="0">
              <a:latin typeface="仿宋_GB2312" panose="02010609030101010101" charset="-122"/>
              <a:ea typeface="仿宋_GB2312" panose="02010609030101010101" charset="-122"/>
              <a:sym typeface="Arial" panose="020B0604020202020204" pitchFamily="34" charset="0"/>
            </a:endParaRPr>
          </a:p>
        </p:txBody>
      </p:sp>
      <p:sp>
        <p:nvSpPr>
          <p:cNvPr id="29" name="文本框 28"/>
          <p:cNvSpPr txBox="1"/>
          <p:nvPr>
            <p:custDataLst>
              <p:tags r:id="rId3"/>
            </p:custDataLst>
          </p:nvPr>
        </p:nvSpPr>
        <p:spPr>
          <a:xfrm>
            <a:off x="5557520" y="2554605"/>
            <a:ext cx="2984500" cy="944880"/>
          </a:xfrm>
          <a:prstGeom prst="rect">
            <a:avLst/>
          </a:prstGeom>
          <a:noFill/>
        </p:spPr>
        <p:txBody>
          <a:bodyPr wrap="square" rtlCol="0">
            <a:noAutofit/>
          </a:bodyPr>
          <a:p>
            <a:r>
              <a:rPr lang="zh-CN" altLang="en-US" sz="3200" b="1" dirty="0">
                <a:latin typeface="仿宋_GB2312" panose="02010609030101010101" charset="-122"/>
                <a:ea typeface="仿宋_GB2312" panose="02010609030101010101" charset="-122"/>
                <a:sym typeface="Arial" panose="020B0604020202020204" pitchFamily="34" charset="0"/>
              </a:rPr>
              <a:t>整体性原则</a:t>
            </a:r>
            <a:endParaRPr lang="zh-CN" altLang="en-US" sz="3200" b="1" dirty="0">
              <a:latin typeface="仿宋_GB2312" panose="02010609030101010101" charset="-122"/>
              <a:ea typeface="仿宋_GB2312" panose="02010609030101010101" charset="-122"/>
              <a:sym typeface="Arial" panose="020B0604020202020204" pitchFamily="34" charset="0"/>
            </a:endParaRPr>
          </a:p>
        </p:txBody>
      </p:sp>
      <p:sp>
        <p:nvSpPr>
          <p:cNvPr id="17" name="任意多边形 16"/>
          <p:cNvSpPr/>
          <p:nvPr>
            <p:custDataLst>
              <p:tags r:id="rId4"/>
            </p:custDataLst>
          </p:nvPr>
        </p:nvSpPr>
        <p:spPr>
          <a:xfrm>
            <a:off x="3331844" y="3499394"/>
            <a:ext cx="2480312" cy="720330"/>
          </a:xfrm>
          <a:custGeom>
            <a:avLst/>
            <a:gdLst>
              <a:gd name="connsiteX0" fmla="*/ 1585913 w 3181350"/>
              <a:gd name="connsiteY0" fmla="*/ 0 h 923925"/>
              <a:gd name="connsiteX1" fmla="*/ 3181350 w 3181350"/>
              <a:gd name="connsiteY1" fmla="*/ 919163 h 923925"/>
              <a:gd name="connsiteX2" fmla="*/ 0 w 3181350"/>
              <a:gd name="connsiteY2" fmla="*/ 923925 h 923925"/>
              <a:gd name="connsiteX3" fmla="*/ 1585913 w 3181350"/>
              <a:gd name="connsiteY3" fmla="*/ 0 h 923925"/>
            </a:gdLst>
            <a:ahLst/>
            <a:cxnLst>
              <a:cxn ang="0">
                <a:pos x="connsiteX0" y="connsiteY0"/>
              </a:cxn>
              <a:cxn ang="0">
                <a:pos x="connsiteX1" y="connsiteY1"/>
              </a:cxn>
              <a:cxn ang="0">
                <a:pos x="connsiteX2" y="connsiteY2"/>
              </a:cxn>
              <a:cxn ang="0">
                <a:pos x="connsiteX3" y="connsiteY3"/>
              </a:cxn>
            </a:cxnLst>
            <a:rect l="l" t="t" r="r" b="b"/>
            <a:pathLst>
              <a:path w="3181350" h="923925">
                <a:moveTo>
                  <a:pt x="1585913" y="0"/>
                </a:moveTo>
                <a:lnTo>
                  <a:pt x="3181350" y="919163"/>
                </a:lnTo>
                <a:lnTo>
                  <a:pt x="0" y="923925"/>
                </a:lnTo>
                <a:lnTo>
                  <a:pt x="1585913" y="0"/>
                </a:lnTo>
                <a:close/>
              </a:path>
            </a:pathLst>
          </a:custGeom>
          <a:solidFill>
            <a:srgbClr val="F49213"/>
          </a:solidFill>
          <a:ln w="12700" cap="flat" cmpd="sng" algn="ctr">
            <a:noFill/>
            <a:prstDash val="solid"/>
            <a:miter lim="800000"/>
          </a:ln>
          <a:effectLst/>
        </p:spPr>
        <p:txBody>
          <a:bodyPr rtlCol="0" anchor="ctr">
            <a:normAutofit/>
          </a:bodyPr>
          <a:p>
            <a:pPr algn="ctr"/>
            <a:endParaRPr lang="zh-CN" altLang="en-US" sz="1350">
              <a:sym typeface="Arial" panose="020B0604020202020204" pitchFamily="34" charset="0"/>
            </a:endParaRPr>
          </a:p>
        </p:txBody>
      </p:sp>
      <p:sp>
        <p:nvSpPr>
          <p:cNvPr id="18" name="任意多边形 17"/>
          <p:cNvSpPr/>
          <p:nvPr>
            <p:custDataLst>
              <p:tags r:id="rId5"/>
            </p:custDataLst>
          </p:nvPr>
        </p:nvSpPr>
        <p:spPr>
          <a:xfrm rot="14400000">
            <a:off x="3690035" y="2878318"/>
            <a:ext cx="2480311" cy="720330"/>
          </a:xfrm>
          <a:custGeom>
            <a:avLst/>
            <a:gdLst>
              <a:gd name="connsiteX0" fmla="*/ 1585913 w 3181350"/>
              <a:gd name="connsiteY0" fmla="*/ 0 h 923925"/>
              <a:gd name="connsiteX1" fmla="*/ 3181350 w 3181350"/>
              <a:gd name="connsiteY1" fmla="*/ 919163 h 923925"/>
              <a:gd name="connsiteX2" fmla="*/ 0 w 3181350"/>
              <a:gd name="connsiteY2" fmla="*/ 923925 h 923925"/>
              <a:gd name="connsiteX3" fmla="*/ 1585913 w 3181350"/>
              <a:gd name="connsiteY3" fmla="*/ 0 h 923925"/>
            </a:gdLst>
            <a:ahLst/>
            <a:cxnLst>
              <a:cxn ang="0">
                <a:pos x="connsiteX0" y="connsiteY0"/>
              </a:cxn>
              <a:cxn ang="0">
                <a:pos x="connsiteX1" y="connsiteY1"/>
              </a:cxn>
              <a:cxn ang="0">
                <a:pos x="connsiteX2" y="connsiteY2"/>
              </a:cxn>
              <a:cxn ang="0">
                <a:pos x="connsiteX3" y="connsiteY3"/>
              </a:cxn>
            </a:cxnLst>
            <a:rect l="l" t="t" r="r" b="b"/>
            <a:pathLst>
              <a:path w="3181350" h="923925">
                <a:moveTo>
                  <a:pt x="1585913" y="0"/>
                </a:moveTo>
                <a:lnTo>
                  <a:pt x="3181350" y="919163"/>
                </a:lnTo>
                <a:lnTo>
                  <a:pt x="0" y="923925"/>
                </a:lnTo>
                <a:lnTo>
                  <a:pt x="1585913" y="0"/>
                </a:lnTo>
                <a:close/>
              </a:path>
            </a:pathLst>
          </a:custGeom>
          <a:solidFill>
            <a:srgbClr val="0EA490"/>
          </a:solidFill>
          <a:ln w="12700" cap="flat" cmpd="sng" algn="ctr">
            <a:noFill/>
            <a:prstDash val="solid"/>
            <a:miter lim="800000"/>
          </a:ln>
          <a:effectLst/>
        </p:spPr>
        <p:txBody>
          <a:bodyPr rtlCol="0" anchor="ctr">
            <a:normAutofit/>
          </a:bodyPr>
          <a:p>
            <a:pPr algn="ctr"/>
            <a:endParaRPr lang="zh-CN" altLang="en-US" sz="1350">
              <a:sym typeface="Arial" panose="020B0604020202020204" pitchFamily="34" charset="0"/>
            </a:endParaRPr>
          </a:p>
        </p:txBody>
      </p:sp>
      <p:sp>
        <p:nvSpPr>
          <p:cNvPr id="19" name="任意多边形 18"/>
          <p:cNvSpPr/>
          <p:nvPr>
            <p:custDataLst>
              <p:tags r:id="rId6"/>
            </p:custDataLst>
          </p:nvPr>
        </p:nvSpPr>
        <p:spPr>
          <a:xfrm rot="7200000">
            <a:off x="2973656" y="2878319"/>
            <a:ext cx="2480311" cy="720330"/>
          </a:xfrm>
          <a:custGeom>
            <a:avLst/>
            <a:gdLst>
              <a:gd name="connsiteX0" fmla="*/ 1585913 w 3181350"/>
              <a:gd name="connsiteY0" fmla="*/ 0 h 923925"/>
              <a:gd name="connsiteX1" fmla="*/ 3181350 w 3181350"/>
              <a:gd name="connsiteY1" fmla="*/ 919163 h 923925"/>
              <a:gd name="connsiteX2" fmla="*/ 0 w 3181350"/>
              <a:gd name="connsiteY2" fmla="*/ 923925 h 923925"/>
              <a:gd name="connsiteX3" fmla="*/ 1585913 w 3181350"/>
              <a:gd name="connsiteY3" fmla="*/ 0 h 923925"/>
            </a:gdLst>
            <a:ahLst/>
            <a:cxnLst>
              <a:cxn ang="0">
                <a:pos x="connsiteX0" y="connsiteY0"/>
              </a:cxn>
              <a:cxn ang="0">
                <a:pos x="connsiteX1" y="connsiteY1"/>
              </a:cxn>
              <a:cxn ang="0">
                <a:pos x="connsiteX2" y="connsiteY2"/>
              </a:cxn>
              <a:cxn ang="0">
                <a:pos x="connsiteX3" y="connsiteY3"/>
              </a:cxn>
            </a:cxnLst>
            <a:rect l="l" t="t" r="r" b="b"/>
            <a:pathLst>
              <a:path w="3181350" h="923925">
                <a:moveTo>
                  <a:pt x="1585913" y="0"/>
                </a:moveTo>
                <a:lnTo>
                  <a:pt x="3181350" y="919163"/>
                </a:lnTo>
                <a:lnTo>
                  <a:pt x="0" y="923925"/>
                </a:lnTo>
                <a:lnTo>
                  <a:pt x="1585913" y="0"/>
                </a:lnTo>
                <a:close/>
              </a:path>
            </a:pathLst>
          </a:custGeom>
          <a:solidFill>
            <a:srgbClr val="9EBD05"/>
          </a:solidFill>
          <a:ln w="12700" cap="flat" cmpd="sng" algn="ctr">
            <a:noFill/>
            <a:prstDash val="solid"/>
            <a:miter lim="800000"/>
          </a:ln>
          <a:effectLst/>
        </p:spPr>
        <p:txBody>
          <a:bodyPr rtlCol="0" anchor="ctr">
            <a:normAutofit/>
          </a:bodyPr>
          <a:p>
            <a:pPr algn="ctr"/>
            <a:endParaRPr lang="zh-CN" altLang="en-US" sz="1350">
              <a:sym typeface="Arial" panose="020B0604020202020204" pitchFamily="34" charset="0"/>
            </a:endParaRPr>
          </a:p>
        </p:txBody>
      </p:sp>
    </p:spTree>
  </p:cSld>
  <p:clrMapOvr>
    <a:masterClrMapping/>
  </p:clrMapOvr>
  <p:transition>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txBox="1">
            <a:spLocks noGrp="1"/>
          </p:cNvSpPr>
          <p:nvPr>
            <p:ph type="title"/>
          </p:nvPr>
        </p:nvSpPr>
        <p:spPr>
          <a:xfrm>
            <a:off x="457200" y="372428"/>
            <a:ext cx="6215063" cy="645160"/>
          </a:xfrm>
          <a:noFill/>
          <a:ln w="9525">
            <a:noFill/>
          </a:ln>
        </p:spPr>
        <p:txBody>
          <a:bodyPr vert="horz" wrap="square" rtlCol="0" anchor="t">
            <a:spAutoFit/>
          </a:bodyPr>
          <a:lst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a:lstStyle>
          <a:p>
            <a:pPr lvl="0" algn="l" defTabSz="914400">
              <a:buClrTx/>
              <a:buSzTx/>
              <a:buFontTx/>
            </a:pPr>
            <a:r>
              <a:rPr lang="zh-CN" altLang="en-US" sz="3600" b="1" kern="1200" dirty="0">
                <a:solidFill>
                  <a:schemeClr val="tx1"/>
                </a:solidFill>
                <a:latin typeface="+mn-ea"/>
                <a:ea typeface="+mn-ea"/>
                <a:cs typeface="+mn-cs"/>
                <a:sym typeface="+mn-ea"/>
              </a:rPr>
              <a:t>（三）玩具配置</a:t>
            </a:r>
            <a:endParaRPr lang="zh-CN" altLang="en-US" sz="3600" b="1" kern="1200" dirty="0">
              <a:solidFill>
                <a:schemeClr val="tx1"/>
              </a:solidFill>
              <a:latin typeface="+mn-ea"/>
              <a:ea typeface="+mn-ea"/>
              <a:cs typeface="+mn-cs"/>
              <a:sym typeface="+mn-ea"/>
            </a:endParaRPr>
          </a:p>
        </p:txBody>
      </p:sp>
      <p:graphicFrame>
        <p:nvGraphicFramePr>
          <p:cNvPr id="4" name="表格 3"/>
          <p:cNvGraphicFramePr/>
          <p:nvPr/>
        </p:nvGraphicFramePr>
        <p:xfrm>
          <a:off x="175895" y="1164590"/>
          <a:ext cx="8397240" cy="4528820"/>
        </p:xfrm>
        <a:graphic>
          <a:graphicData uri="http://schemas.openxmlformats.org/drawingml/2006/table">
            <a:tbl>
              <a:tblPr firstRow="1" bandRow="1">
                <a:tableStyleId>{5940675A-B579-460E-94D1-54222C63F5DA}</a:tableStyleId>
              </a:tblPr>
              <a:tblGrid>
                <a:gridCol w="1285875"/>
                <a:gridCol w="1435100"/>
                <a:gridCol w="5676265"/>
              </a:tblGrid>
              <a:tr h="410845">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年龄</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玩具</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建议</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179830">
                <a:tc rowSpan="4">
                  <a:txBody>
                    <a:bodyPr/>
                    <a:p>
                      <a:pPr indent="0" algn="ctr">
                        <a:buNone/>
                      </a:pPr>
                      <a:r>
                        <a:rPr lang="en-US" sz="2400" b="1">
                          <a:solidFill>
                            <a:srgbClr val="000000"/>
                          </a:solidFill>
                          <a:latin typeface="仿宋_GB2312" panose="02010609030101010101" charset="-122"/>
                          <a:ea typeface="仿宋_GB2312" panose="02010609030101010101" charset="-122"/>
                          <a:cs typeface="仿宋_GB2312" panose="02010609030101010101" charset="-122"/>
                        </a:rPr>
                        <a:t>0-1岁</a:t>
                      </a:r>
                      <a:endParaRPr lang="en-US" sz="2400" b="1">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旋转吊饰</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buNone/>
                      </a:pPr>
                      <a:r>
                        <a:rPr lang="en-US" sz="2400" b="0">
                          <a:solidFill>
                            <a:srgbClr val="000000"/>
                          </a:solidFill>
                          <a:latin typeface="仿宋_GB2312" panose="02010609030101010101" charset="-122"/>
                          <a:ea typeface="仿宋_GB2312" panose="02010609030101010101" charset="-122"/>
                          <a:cs typeface="仿宋_GB2312" panose="02010609030101010101" charset="-122"/>
                        </a:rPr>
                        <a:t>颜色对比强烈的黑白格子、圆圈的布艺图案；彩色图案等；3个月以内挂在距离眼睛35cm地方</a:t>
                      </a:r>
                      <a:endParaRPr lang="en-US" altLang="en-US" sz="2400" b="0">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972185">
                <a:tc vMerge="1">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镜子</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buNone/>
                      </a:pPr>
                      <a:r>
                        <a:rPr lang="en-US" sz="2400" b="0">
                          <a:solidFill>
                            <a:srgbClr val="000000"/>
                          </a:solidFill>
                          <a:latin typeface="仿宋_GB2312" panose="02010609030101010101" charset="-122"/>
                          <a:ea typeface="仿宋_GB2312" panose="02010609030101010101" charset="-122"/>
                          <a:cs typeface="仿宋_GB2312" panose="02010609030101010101" charset="-122"/>
                        </a:rPr>
                        <a:t>2个月开始对镜子有兴趣；在婴儿经常活动的范围，放置稳固不会破的镜子</a:t>
                      </a:r>
                      <a:endParaRPr lang="en-US" altLang="en-US" sz="2400" b="0">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2">
                        <a:lumMod val="20000"/>
                        <a:lumOff val="80000"/>
                      </a:schemeClr>
                    </a:solidFill>
                  </a:tcPr>
                </a:tc>
              </a:tr>
              <a:tr h="786765">
                <a:tc vMerge="1">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可以搂抱玩具</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buNone/>
                      </a:pPr>
                      <a:r>
                        <a:rPr lang="en-US" sz="2400" b="0">
                          <a:solidFill>
                            <a:srgbClr val="000000"/>
                          </a:solidFill>
                          <a:latin typeface="仿宋_GB2312" panose="02010609030101010101" charset="-122"/>
                          <a:ea typeface="仿宋_GB2312" panose="02010609030101010101" charset="-122"/>
                          <a:cs typeface="宋体" panose="02010600030101010101" pitchFamily="2" charset="-122"/>
                        </a:rPr>
                        <a:t>布偶、手偶、毛绒、柔软的动物玩具，颜色鲜艳，易于清洁</a:t>
                      </a:r>
                      <a:endParaRPr lang="en-US" altLang="en-US" sz="2400" b="0">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2">
                        <a:lumMod val="20000"/>
                        <a:lumOff val="80000"/>
                      </a:schemeClr>
                    </a:solidFill>
                  </a:tcPr>
                </a:tc>
              </a:tr>
              <a:tr h="1179195">
                <a:tc vMerge="1">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抓握玩具</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1">
                        <a:lumMod val="20000"/>
                        <a:lumOff val="80000"/>
                      </a:schemeClr>
                    </a:solidFill>
                  </a:tcPr>
                </a:tc>
                <a:tc>
                  <a:txBody>
                    <a:bodyPr/>
                    <a:p>
                      <a:pPr indent="0">
                        <a:buNone/>
                      </a:pPr>
                      <a:r>
                        <a:rPr lang="en-US" sz="2400" b="0">
                          <a:solidFill>
                            <a:srgbClr val="000000"/>
                          </a:solidFill>
                          <a:latin typeface="仿宋_GB2312" panose="02010609030101010101" charset="-122"/>
                          <a:ea typeface="仿宋_GB2312" panose="02010609030101010101" charset="-122"/>
                          <a:cs typeface="宋体" panose="02010600030101010101" pitchFamily="2" charset="-122"/>
                        </a:rPr>
                        <a:t>三个月喜欢抓取、把玩身边的物品，玩耍方式是摇晃、啃咬和放手坠落，可提供各种摇铃、磨牙胶玩具等</a:t>
                      </a:r>
                      <a:endParaRPr lang="en-US" altLang="en-US" sz="2400" b="0">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2">
                        <a:lumMod val="20000"/>
                        <a:lumOff val="80000"/>
                      </a:schemeClr>
                    </a:solidFill>
                  </a:tcPr>
                </a:tc>
              </a:tr>
            </a:tbl>
          </a:graphicData>
        </a:graphic>
      </p:graphicFrame>
    </p:spTree>
  </p:cSld>
  <p:clrMapOvr>
    <a:masterClrMapping/>
  </p:clrMapOvr>
  <p:transition>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3" name="表格 2"/>
          <p:cNvGraphicFramePr/>
          <p:nvPr/>
        </p:nvGraphicFramePr>
        <p:xfrm>
          <a:off x="5715" y="48895"/>
          <a:ext cx="9098915" cy="6633845"/>
        </p:xfrm>
        <a:graphic>
          <a:graphicData uri="http://schemas.openxmlformats.org/drawingml/2006/table">
            <a:tbl>
              <a:tblPr firstRow="1" bandRow="1">
                <a:tableStyleId>{5940675A-B579-460E-94D1-54222C63F5DA}</a:tableStyleId>
              </a:tblPr>
              <a:tblGrid>
                <a:gridCol w="389890"/>
                <a:gridCol w="866775"/>
                <a:gridCol w="7842250"/>
              </a:tblGrid>
              <a:tr h="821055">
                <a:tc rowSpan="5">
                  <a:txBody>
                    <a:bodyPr/>
                    <a:p>
                      <a:pPr indent="0" algn="ctr">
                        <a:buNone/>
                      </a:pPr>
                      <a:r>
                        <a:rPr lang="en-US" sz="2400" b="1">
                          <a:solidFill>
                            <a:srgbClr val="000000"/>
                          </a:solidFill>
                          <a:latin typeface="仿宋_GB2312" panose="02010609030101010101" charset="-122"/>
                          <a:ea typeface="仿宋_GB2312" panose="02010609030101010101" charset="-122"/>
                          <a:cs typeface="仿宋_GB2312" panose="02010609030101010101" charset="-122"/>
                        </a:rPr>
                        <a:t>1-3岁</a:t>
                      </a:r>
                      <a:endParaRPr lang="en-US" altLang="en-US" sz="2400" b="1">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球</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l">
                        <a:buNone/>
                      </a:pPr>
                      <a:r>
                        <a:rPr lang="en-US" sz="2400" b="0">
                          <a:solidFill>
                            <a:srgbClr val="000000"/>
                          </a:solidFill>
                          <a:latin typeface="仿宋_GB2312" panose="02010609030101010101" charset="-122"/>
                          <a:ea typeface="仿宋_GB2312" panose="02010609030101010101" charset="-122"/>
                          <a:cs typeface="宋体" panose="02010600030101010101" pitchFamily="2" charset="-122"/>
                        </a:rPr>
                        <a:t>婴儿很喜欢球，尤其好抓住的布球、充气的塑料球（有铃铛）、毛线球、可以滚的球、形状奇特的球</a:t>
                      </a:r>
                      <a:endParaRPr lang="en-US" altLang="en-US" sz="2400" b="0">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23126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拼图</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l">
                        <a:buNone/>
                      </a:pPr>
                      <a:r>
                        <a:rPr lang="en-US" sz="2400" b="0">
                          <a:solidFill>
                            <a:srgbClr val="000000"/>
                          </a:solidFill>
                          <a:latin typeface="仿宋_GB2312" panose="02010609030101010101" charset="-122"/>
                          <a:ea typeface="仿宋_GB2312" panose="02010609030101010101" charset="-122"/>
                          <a:cs typeface="仿宋_GB2312" panose="02010609030101010101" charset="-122"/>
                        </a:rPr>
                        <a:t>熟悉的动物、植物、用品的拼图，初期一般不超过3片，有把手最好，后期可以5-12片或更多，有无把手均可；还可以增加配对</a:t>
                      </a:r>
                      <a:endParaRPr lang="en-US" altLang="en-US" sz="2400" b="0">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6414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积木</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l">
                        <a:buNone/>
                      </a:pPr>
                      <a:r>
                        <a:rPr lang="en-US" sz="2400" b="0">
                          <a:solidFill>
                            <a:srgbClr val="000000"/>
                          </a:solidFill>
                          <a:latin typeface="仿宋_GB2312" panose="02010609030101010101" charset="-122"/>
                          <a:ea typeface="仿宋_GB2312" panose="02010609030101010101" charset="-122"/>
                          <a:cs typeface="仿宋_GB2312" panose="02010609030101010101" charset="-122"/>
                        </a:rPr>
                        <a:t>初期玩泡沫或布做的；后期可以是木制的。玩具以立方体为主，2岁通常是5-10cm,易于抓握，一般25-25块就够玩了。3岁积木形状可以增加特殊形状，有40-60块基本够玩；还可以配空心积木、较大的彩色泡沫塑料积木，每个幼儿20-30块；</a:t>
                      </a:r>
                      <a:endParaRPr lang="en-US" altLang="en-US" sz="2400" b="0">
                        <a:solidFill>
                          <a:srgbClr val="000000"/>
                        </a:solidFill>
                        <a:latin typeface="仿宋_GB2312" panose="02010609030101010101" charset="-122"/>
                        <a:ea typeface="仿宋_GB2312" panose="02010609030101010101" charset="-122"/>
                        <a:cs typeface="仿宋_GB2312" panose="0201060903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11125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活动用的</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l">
                        <a:buNone/>
                      </a:pPr>
                      <a:r>
                        <a:rPr lang="en-US" sz="2400" b="0">
                          <a:solidFill>
                            <a:srgbClr val="000000"/>
                          </a:solidFill>
                          <a:latin typeface="仿宋_GB2312" panose="02010609030101010101" charset="-122"/>
                          <a:ea typeface="仿宋_GB2312" panose="02010609030101010101" charset="-122"/>
                          <a:cs typeface="宋体" panose="02010600030101010101" pitchFamily="2" charset="-122"/>
                        </a:rPr>
                        <a:t>套圈、套杯、形状分类玩具、推拉玩具、运输玩具、装扮类玩具、吹泡泡玩具、图画类、玩沙玩水、奇妙口袋、生活自理类</a:t>
                      </a:r>
                      <a:endParaRPr lang="en-US" altLang="en-US" sz="2400" b="0">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r h="16414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2400" b="1">
                          <a:solidFill>
                            <a:srgbClr val="000000"/>
                          </a:solidFill>
                          <a:latin typeface="仿宋_GB2312" panose="02010609030101010101" charset="-122"/>
                          <a:ea typeface="仿宋_GB2312" panose="02010609030101010101" charset="-122"/>
                          <a:cs typeface="宋体" panose="02010600030101010101" pitchFamily="2" charset="-122"/>
                        </a:rPr>
                        <a:t>运动用的</a:t>
                      </a:r>
                      <a:endParaRPr lang="en-US" altLang="en-US" sz="2400" b="1">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tx2">
                        <a:lumMod val="20000"/>
                        <a:lumOff val="80000"/>
                      </a:schemeClr>
                    </a:solidFill>
                  </a:tcPr>
                </a:tc>
                <a:tc>
                  <a:txBody>
                    <a:bodyPr/>
                    <a:p>
                      <a:pPr indent="0" algn="l">
                        <a:buNone/>
                      </a:pPr>
                      <a:r>
                        <a:rPr lang="en-US" sz="2400" b="0">
                          <a:solidFill>
                            <a:srgbClr val="000000"/>
                          </a:solidFill>
                          <a:latin typeface="仿宋_GB2312" panose="02010609030101010101" charset="-122"/>
                          <a:ea typeface="仿宋_GB2312" panose="02010609030101010101" charset="-122"/>
                          <a:cs typeface="宋体" panose="02010600030101010101" pitchFamily="2" charset="-122"/>
                        </a:rPr>
                        <a:t>成人协助的荡秋千、可以爬行的空间、铺着垫子的攀爬架、有扶手的攀爬平台、软隧道、滑梯组合、大陀螺、平衡板、彩虹伞、各种规格的大龙球、触摸球、摇马、游泳池、障碍训练场地</a:t>
                      </a:r>
                      <a:endParaRPr lang="en-US" altLang="en-US" sz="2400" b="0">
                        <a:solidFill>
                          <a:srgbClr val="000000"/>
                        </a:solidFill>
                        <a:latin typeface="仿宋_GB2312" panose="02010609030101010101" charset="-122"/>
                        <a:ea typeface="仿宋_GB2312" panose="0201060903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6">
                        <a:lumMod val="20000"/>
                        <a:lumOff val="80000"/>
                      </a:schemeClr>
                    </a:solidFill>
                  </a:tcPr>
                </a:tc>
              </a:tr>
            </a:tbl>
          </a:graphicData>
        </a:graphic>
      </p:graphicFrame>
    </p:spTree>
  </p:cSld>
  <p:clrMapOvr>
    <a:masterClrMapping/>
  </p:clrMapOvr>
  <p:transition>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txBox="1">
            <a:spLocks noGrp="1"/>
          </p:cNvSpPr>
          <p:nvPr>
            <p:ph type="title"/>
          </p:nvPr>
        </p:nvSpPr>
        <p:spPr>
          <a:xfrm>
            <a:off x="281305" y="319723"/>
            <a:ext cx="6215063" cy="583565"/>
          </a:xfrm>
          <a:noFill/>
          <a:ln w="9525">
            <a:noFill/>
          </a:ln>
        </p:spPr>
        <p:txBody>
          <a:bodyPr vert="horz" wrap="square" rtlCol="0" anchor="t">
            <a:spAutoFit/>
          </a:bodyPr>
          <a:lst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a:lstStyle>
          <a:p>
            <a:pPr lvl="0" algn="l" defTabSz="914400">
              <a:buClrTx/>
              <a:buSzTx/>
              <a:buFontTx/>
            </a:pPr>
            <a:r>
              <a:rPr lang="zh-CN" altLang="en-US" sz="3600" b="1" kern="1200" dirty="0">
                <a:solidFill>
                  <a:schemeClr val="tx1"/>
                </a:solidFill>
                <a:latin typeface="+mn-ea"/>
                <a:ea typeface="+mn-ea"/>
                <a:cs typeface="+mn-cs"/>
                <a:sym typeface="+mn-ea"/>
              </a:rPr>
              <a:t>（四）游戏指导</a:t>
            </a:r>
            <a:endParaRPr lang="zh-CN" altLang="en-US" sz="3600" b="1" kern="1200" dirty="0">
              <a:solidFill>
                <a:schemeClr val="tx1"/>
              </a:solidFill>
              <a:latin typeface="+mn-ea"/>
              <a:ea typeface="+mn-ea"/>
              <a:cs typeface="+mn-cs"/>
              <a:sym typeface="+mn-ea"/>
            </a:endParaRPr>
          </a:p>
        </p:txBody>
      </p:sp>
      <p:sp>
        <p:nvSpPr>
          <p:cNvPr id="3" name="直接连接符 7"/>
          <p:cNvSpPr>
            <a:spLocks noChangeShapeType="1"/>
          </p:cNvSpPr>
          <p:nvPr>
            <p:custDataLst>
              <p:tags r:id="rId1"/>
            </p:custDataLst>
          </p:nvPr>
        </p:nvSpPr>
        <p:spPr bwMode="auto">
          <a:xfrm>
            <a:off x="636448" y="1517797"/>
            <a:ext cx="1" cy="4104000"/>
          </a:xfrm>
          <a:prstGeom prst="line">
            <a:avLst/>
          </a:prstGeom>
          <a:solidFill>
            <a:srgbClr val="B680DA"/>
          </a:solidFill>
          <a:ln w="6350">
            <a:solidFill>
              <a:srgbClr val="B680DA"/>
            </a:solidFill>
            <a:miter lim="800000"/>
          </a:ln>
        </p:spPr>
        <p:txBody>
          <a:bodyPr>
            <a:normAutofit fontScale="25000" lnSpcReduction="20000"/>
          </a:bodyPr>
          <a:lstStyle/>
          <a:p>
            <a:endParaRPr lang="zh-CN" altLang="en-US">
              <a:sym typeface="Arial" panose="020B0604020202020204" pitchFamily="34" charset="0"/>
            </a:endParaRPr>
          </a:p>
        </p:txBody>
      </p:sp>
      <p:grpSp>
        <p:nvGrpSpPr>
          <p:cNvPr id="14" name="组合 13"/>
          <p:cNvGrpSpPr/>
          <p:nvPr>
            <p:custDataLst>
              <p:tags r:id="rId2"/>
            </p:custDataLst>
          </p:nvPr>
        </p:nvGrpSpPr>
        <p:grpSpPr>
          <a:xfrm>
            <a:off x="507860" y="2048965"/>
            <a:ext cx="5199005" cy="726609"/>
            <a:chOff x="2217049" y="1905775"/>
            <a:chExt cx="5199005" cy="726609"/>
          </a:xfrm>
        </p:grpSpPr>
        <p:sp>
          <p:nvSpPr>
            <p:cNvPr id="5" name="椭圆 2"/>
            <p:cNvSpPr>
              <a:spLocks noChangeArrowheads="1"/>
            </p:cNvSpPr>
            <p:nvPr>
              <p:custDataLst>
                <p:tags r:id="rId3"/>
              </p:custDataLst>
            </p:nvPr>
          </p:nvSpPr>
          <p:spPr bwMode="auto">
            <a:xfrm>
              <a:off x="2217049" y="2141285"/>
              <a:ext cx="255588" cy="255588"/>
            </a:xfrm>
            <a:prstGeom prst="ellipse">
              <a:avLst/>
            </a:prstGeom>
            <a:solidFill>
              <a:srgbClr val="B680DA"/>
            </a:solidFill>
            <a:ln w="9525">
              <a:noFill/>
              <a:round/>
            </a:ln>
          </p:spPr>
          <p:txBody>
            <a:bodyPr anchor="ctr">
              <a:normAutofit/>
            </a:bodyPr>
            <a:lstStyle>
              <a:lvl1pPr>
                <a:lnSpc>
                  <a:spcPct val="90000"/>
                </a:lnSpc>
                <a:spcBef>
                  <a:spcPts val="1000"/>
                </a:spcBef>
                <a:buFont typeface="Arial" panose="020B0604020202020204" pitchFamily="34" charset="0"/>
                <a:buChar char="•"/>
                <a:defRPr sz="2800">
                  <a:solidFill>
                    <a:srgbClr val="5F5F5F"/>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rgbClr val="5F5F5F"/>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rgbClr val="5F5F5F"/>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9pPr>
            </a:lstStyle>
            <a:p>
              <a:pPr algn="ctr">
                <a:spcBef>
                  <a:spcPct val="0"/>
                </a:spcBef>
                <a:buFont typeface="Arial" panose="020B0604020202020204" pitchFamily="34" charset="0"/>
                <a:buNone/>
              </a:pPr>
              <a:endParaRPr lang="zh-CN" altLang="zh-CN" sz="3600" b="1">
                <a:solidFill>
                  <a:schemeClr val="tx1"/>
                </a:solidFill>
                <a:latin typeface="仿宋_GB2312" panose="02010609030101010101" charset="-122"/>
                <a:ea typeface="仿宋_GB2312" panose="02010609030101010101" charset="-122"/>
                <a:sym typeface="Arial" panose="020B0604020202020204" pitchFamily="34" charset="0"/>
              </a:endParaRPr>
            </a:p>
          </p:txBody>
        </p:sp>
        <p:sp>
          <p:nvSpPr>
            <p:cNvPr id="8" name="矩形 7"/>
            <p:cNvSpPr/>
            <p:nvPr>
              <p:custDataLst>
                <p:tags r:id="rId4"/>
              </p:custDataLst>
            </p:nvPr>
          </p:nvSpPr>
          <p:spPr>
            <a:xfrm>
              <a:off x="2844054" y="1905775"/>
              <a:ext cx="4572000" cy="726609"/>
            </a:xfrm>
            <a:prstGeom prst="rect">
              <a:avLst/>
            </a:prstGeom>
          </p:spPr>
          <p:txBody>
            <a:bodyPr>
              <a:noAutofit/>
            </a:bodyPr>
            <a:lstStyle/>
            <a:p>
              <a:pPr>
                <a:lnSpc>
                  <a:spcPct val="120000"/>
                </a:lnSpc>
              </a:pPr>
              <a:r>
                <a:rPr lang="en-US" altLang="zh-CN"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rPr>
                <a:t>1.</a:t>
              </a:r>
              <a:r>
                <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rPr>
                <a:t>身体运动游戏</a:t>
              </a:r>
              <a:endPar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endParaRPr>
            </a:p>
          </p:txBody>
        </p:sp>
      </p:grpSp>
      <p:grpSp>
        <p:nvGrpSpPr>
          <p:cNvPr id="15" name="组合 14"/>
          <p:cNvGrpSpPr/>
          <p:nvPr>
            <p:custDataLst>
              <p:tags r:id="rId5"/>
            </p:custDataLst>
          </p:nvPr>
        </p:nvGrpSpPr>
        <p:grpSpPr>
          <a:xfrm>
            <a:off x="507860" y="3206493"/>
            <a:ext cx="5199005" cy="726609"/>
            <a:chOff x="2217049" y="3063302"/>
            <a:chExt cx="5199005" cy="726609"/>
          </a:xfrm>
        </p:grpSpPr>
        <p:sp>
          <p:nvSpPr>
            <p:cNvPr id="6" name="矩形 5"/>
            <p:cNvSpPr/>
            <p:nvPr>
              <p:custDataLst>
                <p:tags r:id="rId6"/>
              </p:custDataLst>
            </p:nvPr>
          </p:nvSpPr>
          <p:spPr>
            <a:xfrm>
              <a:off x="2844054" y="3063302"/>
              <a:ext cx="4572000" cy="726609"/>
            </a:xfrm>
            <a:prstGeom prst="rect">
              <a:avLst/>
            </a:prstGeom>
          </p:spPr>
          <p:txBody>
            <a:bodyPr>
              <a:noAutofit/>
            </a:bodyPr>
            <a:lstStyle/>
            <a:p>
              <a:pPr>
                <a:lnSpc>
                  <a:spcPct val="120000"/>
                </a:lnSpc>
              </a:pPr>
              <a:r>
                <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rPr>
                <a:t>2.精细动作游戏</a:t>
              </a:r>
              <a:endPar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endParaRPr>
            </a:p>
          </p:txBody>
        </p:sp>
        <p:sp>
          <p:nvSpPr>
            <p:cNvPr id="7" name="椭圆 2"/>
            <p:cNvSpPr>
              <a:spLocks noChangeArrowheads="1"/>
            </p:cNvSpPr>
            <p:nvPr>
              <p:custDataLst>
                <p:tags r:id="rId7"/>
              </p:custDataLst>
            </p:nvPr>
          </p:nvSpPr>
          <p:spPr bwMode="auto">
            <a:xfrm>
              <a:off x="2217049" y="3298812"/>
              <a:ext cx="255588" cy="255588"/>
            </a:xfrm>
            <a:prstGeom prst="ellipse">
              <a:avLst/>
            </a:prstGeom>
            <a:solidFill>
              <a:srgbClr val="AD59A1"/>
            </a:solidFill>
            <a:ln w="9525">
              <a:noFill/>
              <a:round/>
            </a:ln>
          </p:spPr>
          <p:txBody>
            <a:bodyPr anchor="ctr">
              <a:normAutofit/>
            </a:bodyPr>
            <a:lstStyle>
              <a:lvl1pPr>
                <a:lnSpc>
                  <a:spcPct val="90000"/>
                </a:lnSpc>
                <a:spcBef>
                  <a:spcPts val="1000"/>
                </a:spcBef>
                <a:buFont typeface="Arial" panose="020B0604020202020204" pitchFamily="34" charset="0"/>
                <a:buChar char="•"/>
                <a:defRPr sz="2800">
                  <a:solidFill>
                    <a:srgbClr val="5F5F5F"/>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rgbClr val="5F5F5F"/>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rgbClr val="5F5F5F"/>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9pPr>
            </a:lstStyle>
            <a:p>
              <a:pPr algn="ctr">
                <a:spcBef>
                  <a:spcPct val="0"/>
                </a:spcBef>
                <a:buFont typeface="Arial" panose="020B0604020202020204" pitchFamily="34" charset="0"/>
                <a:buNone/>
              </a:pPr>
              <a:endParaRPr lang="zh-CN" altLang="zh-CN" sz="3600" b="1">
                <a:solidFill>
                  <a:schemeClr val="tx1"/>
                </a:solidFill>
                <a:latin typeface="仿宋_GB2312" panose="02010609030101010101" charset="-122"/>
                <a:ea typeface="仿宋_GB2312" panose="02010609030101010101" charset="-122"/>
                <a:sym typeface="Arial" panose="020B0604020202020204" pitchFamily="34" charset="0"/>
              </a:endParaRPr>
            </a:p>
          </p:txBody>
        </p:sp>
      </p:grpSp>
      <p:grpSp>
        <p:nvGrpSpPr>
          <p:cNvPr id="16" name="组合 15"/>
          <p:cNvGrpSpPr/>
          <p:nvPr>
            <p:custDataLst>
              <p:tags r:id="rId8"/>
            </p:custDataLst>
          </p:nvPr>
        </p:nvGrpSpPr>
        <p:grpSpPr>
          <a:xfrm>
            <a:off x="507860" y="4364020"/>
            <a:ext cx="5199005" cy="726609"/>
            <a:chOff x="2217049" y="4220830"/>
            <a:chExt cx="5199005" cy="726609"/>
          </a:xfrm>
        </p:grpSpPr>
        <p:sp>
          <p:nvSpPr>
            <p:cNvPr id="11" name="矩形 10"/>
            <p:cNvSpPr/>
            <p:nvPr>
              <p:custDataLst>
                <p:tags r:id="rId9"/>
              </p:custDataLst>
            </p:nvPr>
          </p:nvSpPr>
          <p:spPr>
            <a:xfrm>
              <a:off x="2844054" y="4220830"/>
              <a:ext cx="4572000" cy="726609"/>
            </a:xfrm>
            <a:prstGeom prst="rect">
              <a:avLst/>
            </a:prstGeom>
          </p:spPr>
          <p:txBody>
            <a:bodyPr>
              <a:noAutofit/>
            </a:bodyPr>
            <a:lstStyle/>
            <a:p>
              <a:pPr>
                <a:lnSpc>
                  <a:spcPct val="120000"/>
                </a:lnSpc>
              </a:pPr>
              <a:r>
                <a:rPr lang="en-US" altLang="zh-CN"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rPr>
                <a:t>3.</a:t>
              </a:r>
              <a:r>
                <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rPr>
                <a:t>感觉游戏</a:t>
              </a:r>
              <a:endParaRPr lang="zh-CN" altLang="en-US" sz="3600" b="1" dirty="0">
                <a:solidFill>
                  <a:schemeClr val="tx1"/>
                </a:solidFill>
                <a:latin typeface="仿宋_GB2312" panose="02010609030101010101" charset="-122"/>
                <a:ea typeface="仿宋_GB2312" panose="02010609030101010101" charset="-122"/>
                <a:cs typeface="仿宋_GB2312" panose="02010609030101010101" charset="-122"/>
                <a:sym typeface="Arial" panose="020B0604020202020204" pitchFamily="34" charset="0"/>
              </a:endParaRPr>
            </a:p>
          </p:txBody>
        </p:sp>
        <p:sp>
          <p:nvSpPr>
            <p:cNvPr id="12" name="椭圆 2"/>
            <p:cNvSpPr>
              <a:spLocks noChangeArrowheads="1"/>
            </p:cNvSpPr>
            <p:nvPr>
              <p:custDataLst>
                <p:tags r:id="rId10"/>
              </p:custDataLst>
            </p:nvPr>
          </p:nvSpPr>
          <p:spPr bwMode="auto">
            <a:xfrm>
              <a:off x="2217049" y="4456340"/>
              <a:ext cx="255588" cy="255588"/>
            </a:xfrm>
            <a:prstGeom prst="ellipse">
              <a:avLst/>
            </a:prstGeom>
            <a:solidFill>
              <a:srgbClr val="B680DA"/>
            </a:solidFill>
            <a:ln w="9525">
              <a:noFill/>
              <a:round/>
            </a:ln>
          </p:spPr>
          <p:txBody>
            <a:bodyPr anchor="ctr">
              <a:normAutofit/>
            </a:bodyPr>
            <a:lstStyle>
              <a:lvl1pPr>
                <a:lnSpc>
                  <a:spcPct val="90000"/>
                </a:lnSpc>
                <a:spcBef>
                  <a:spcPts val="1000"/>
                </a:spcBef>
                <a:buFont typeface="Arial" panose="020B0604020202020204" pitchFamily="34" charset="0"/>
                <a:buChar char="•"/>
                <a:defRPr sz="2800">
                  <a:solidFill>
                    <a:srgbClr val="5F5F5F"/>
                  </a:solidFill>
                  <a:latin typeface="Calibri" panose="020F0502020204030204" pitchFamily="34" charset="0"/>
                  <a:ea typeface="微软雅黑" panose="020B0503020204020204" pitchFamily="34"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rgbClr val="5F5F5F"/>
                  </a:solidFill>
                  <a:latin typeface="Calibri" panose="020F0502020204030204" pitchFamily="34" charset="0"/>
                  <a:ea typeface="微软雅黑" panose="020B0503020204020204" pitchFamily="34"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rgbClr val="5F5F5F"/>
                  </a:solidFill>
                  <a:latin typeface="Calibri" panose="020F0502020204030204" pitchFamily="34" charset="0"/>
                  <a:ea typeface="微软雅黑" panose="020B0503020204020204" pitchFamily="34"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rgbClr val="5F5F5F"/>
                  </a:solidFill>
                  <a:latin typeface="Calibri" panose="020F0502020204030204" pitchFamily="34" charset="0"/>
                  <a:ea typeface="微软雅黑" panose="020B0503020204020204" pitchFamily="34" charset="-122"/>
                  <a:sym typeface="Calibri" panose="020F0502020204030204" pitchFamily="34" charset="0"/>
                </a:defRPr>
              </a:lvl9pPr>
            </a:lstStyle>
            <a:p>
              <a:pPr algn="ctr">
                <a:spcBef>
                  <a:spcPct val="0"/>
                </a:spcBef>
                <a:buFont typeface="Arial" panose="020B0604020202020204" pitchFamily="34" charset="0"/>
                <a:buNone/>
              </a:pPr>
              <a:endParaRPr lang="zh-CN" altLang="zh-CN" sz="3600" b="1">
                <a:solidFill>
                  <a:schemeClr val="tx1"/>
                </a:solidFill>
                <a:latin typeface="仿宋_GB2312" panose="02010609030101010101" charset="-122"/>
                <a:ea typeface="仿宋_GB2312" panose="02010609030101010101" charset="-122"/>
                <a:sym typeface="Arial" panose="020B0604020202020204" pitchFamily="34" charset="0"/>
              </a:endParaRPr>
            </a:p>
          </p:txBody>
        </p:sp>
      </p:grpSp>
    </p:spTree>
  </p:cSld>
  <p:clrMapOvr>
    <a:masterClrMapping/>
  </p:clrMapOvr>
  <p:transition>
    <p:spli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custDataLst>
              <p:tags r:id="rId1"/>
            </p:custDataLst>
          </p:nvPr>
        </p:nvSpPr>
        <p:spPr>
          <a:xfrm>
            <a:off x="395725" y="169365"/>
            <a:ext cx="4572000" cy="726609"/>
          </a:xfrm>
          <a:prstGeom prst="rect">
            <a:avLst/>
          </a:prstGeom>
        </p:spPr>
        <p:txBody>
          <a:bodyPr>
            <a:noAutofit/>
          </a:bodyPr>
          <a:p>
            <a:pPr>
              <a:lnSpc>
                <a:spcPct val="120000"/>
              </a:lnSpc>
            </a:pPr>
            <a:r>
              <a:rPr lang="en-US" altLang="zh-CN" sz="3600" b="1" dirty="0">
                <a:solidFill>
                  <a:schemeClr val="tx1"/>
                </a:solidFill>
                <a:latin typeface="+mn-ea"/>
                <a:ea typeface="+mn-ea"/>
                <a:cs typeface="+mn-ea"/>
                <a:sym typeface="Arial" panose="020B0604020202020204" pitchFamily="34" charset="0"/>
              </a:rPr>
              <a:t>1.</a:t>
            </a:r>
            <a:r>
              <a:rPr lang="zh-CN" altLang="en-US" sz="3600" b="1" dirty="0">
                <a:solidFill>
                  <a:schemeClr val="tx1"/>
                </a:solidFill>
                <a:latin typeface="+mn-ea"/>
                <a:ea typeface="+mn-ea"/>
                <a:cs typeface="+mn-ea"/>
                <a:sym typeface="Arial" panose="020B0604020202020204" pitchFamily="34" charset="0"/>
              </a:rPr>
              <a:t>身体运动游戏</a:t>
            </a:r>
            <a:endParaRPr lang="zh-CN" altLang="en-US" sz="3600" b="1" dirty="0">
              <a:solidFill>
                <a:schemeClr val="tx1"/>
              </a:solidFill>
              <a:latin typeface="+mn-ea"/>
              <a:ea typeface="+mn-ea"/>
              <a:cs typeface="+mn-ea"/>
              <a:sym typeface="Arial" panose="020B0604020202020204" pitchFamily="34" charset="0"/>
            </a:endParaRPr>
          </a:p>
        </p:txBody>
      </p:sp>
      <p:sp>
        <p:nvSpPr>
          <p:cNvPr id="100" name="文本框 99"/>
          <p:cNvSpPr txBox="1"/>
          <p:nvPr/>
        </p:nvSpPr>
        <p:spPr>
          <a:xfrm>
            <a:off x="395605" y="1972310"/>
            <a:ext cx="8481695" cy="3969385"/>
          </a:xfrm>
          <a:prstGeom prst="rect">
            <a:avLst/>
          </a:prstGeom>
          <a:noFill/>
          <a:ln w="9525">
            <a:noFill/>
          </a:ln>
        </p:spPr>
        <p:txBody>
          <a:bodyPr wrap="square">
            <a:spAutoFit/>
          </a:bodyPr>
          <a:p>
            <a:pPr>
              <a:lnSpc>
                <a:spcPct val="150000"/>
              </a:lnSpc>
            </a:pPr>
            <a:r>
              <a:rPr lang="en-US" sz="2800">
                <a:latin typeface="仿宋_GB2312" panose="02010609030101010101" charset="-122"/>
                <a:ea typeface="仿宋_GB2312" panose="02010609030101010101" charset="-122"/>
                <a:cs typeface="仿宋_GB2312" panose="02010609030101010101" charset="-122"/>
              </a:rPr>
              <a:t>    0-1</a:t>
            </a:r>
            <a:r>
              <a:rPr lang="zh-CN" sz="2800">
                <a:latin typeface="仿宋_GB2312" panose="02010609030101010101" charset="-122"/>
                <a:ea typeface="仿宋_GB2312" panose="02010609030101010101" charset="-122"/>
                <a:cs typeface="仿宋_GB2312" panose="02010609030101010101" charset="-122"/>
              </a:rPr>
              <a:t>岁以亲子一对一游戏为主，儿童发展是一个量的积累的过程，教师或看护者需要循序渐进的为其提供适宜的刺激和练习，要有静待花开的心态。</a:t>
            </a:r>
            <a:endParaRPr lang="zh-CN" sz="2800">
              <a:latin typeface="仿宋_GB2312" panose="02010609030101010101" charset="-122"/>
              <a:ea typeface="仿宋_GB2312" panose="02010609030101010101" charset="-122"/>
              <a:cs typeface="仿宋_GB2312" panose="02010609030101010101" charset="-122"/>
            </a:endParaRPr>
          </a:p>
          <a:p>
            <a:pPr>
              <a:lnSpc>
                <a:spcPct val="150000"/>
              </a:lnSpc>
            </a:pPr>
            <a:r>
              <a:rPr lang="zh-CN" sz="2800">
                <a:latin typeface="仿宋_GB2312" panose="02010609030101010101" charset="-122"/>
                <a:ea typeface="仿宋_GB2312" panose="02010609030101010101" charset="-122"/>
                <a:cs typeface="仿宋_GB2312" panose="02010609030101010101" charset="-122"/>
              </a:rPr>
              <a:t>    婴儿从仰卧到直立行走的过程中，爬是极其关键的一步，爬是婴儿发育成长不可缺少的一步，当婴儿会爬之后要注意爬行触及范围的安全。    </a:t>
            </a:r>
            <a:endParaRPr lang="zh-CN" altLang="en-US" sz="2800">
              <a:latin typeface="仿宋_GB2312" panose="02010609030101010101" charset="-122"/>
              <a:ea typeface="仿宋_GB2312" panose="02010609030101010101" charset="-122"/>
              <a:cs typeface="仿宋_GB2312" panose="02010609030101010101" charset="-122"/>
            </a:endParaRPr>
          </a:p>
        </p:txBody>
      </p:sp>
      <p:sp>
        <p:nvSpPr>
          <p:cNvPr id="4" name="文本框 3"/>
          <p:cNvSpPr txBox="1"/>
          <p:nvPr/>
        </p:nvSpPr>
        <p:spPr>
          <a:xfrm>
            <a:off x="395605" y="1398270"/>
            <a:ext cx="2827655" cy="521970"/>
          </a:xfrm>
          <a:prstGeom prst="rect">
            <a:avLst/>
          </a:prstGeom>
          <a:noFill/>
        </p:spPr>
        <p:txBody>
          <a:bodyPr wrap="square" rtlCol="0">
            <a:spAutoFit/>
          </a:bodyPr>
          <a:p>
            <a:pPr algn="l"/>
            <a:r>
              <a:rPr lang="zh-CN" sz="2800" b="1">
                <a:solidFill>
                  <a:schemeClr val="tx1"/>
                </a:solidFill>
                <a:latin typeface="仿宋_GB2312" panose="02010609030101010101" charset="-122"/>
                <a:ea typeface="仿宋_GB2312" panose="02010609030101010101" charset="-122"/>
                <a:cs typeface="Calibri" panose="020F0502020204030204" pitchFamily="34" charset="0"/>
                <a:sym typeface="+mn-ea"/>
              </a:rPr>
              <a:t>游戏</a:t>
            </a:r>
            <a:r>
              <a:rPr lang="zh-CN" sz="2800" b="1">
                <a:solidFill>
                  <a:schemeClr val="tx1"/>
                </a:solidFill>
                <a:latin typeface="仿宋_GB2312" panose="02010609030101010101" charset="-122"/>
                <a:ea typeface="仿宋_GB2312" panose="02010609030101010101" charset="-122"/>
                <a:sym typeface="+mn-ea"/>
              </a:rPr>
              <a:t>指导</a:t>
            </a:r>
            <a:r>
              <a:rPr lang="zh-CN" sz="2800" b="1">
                <a:solidFill>
                  <a:schemeClr val="tx1"/>
                </a:solidFill>
                <a:latin typeface="仿宋_GB2312" panose="02010609030101010101" charset="-122"/>
                <a:ea typeface="仿宋_GB2312" panose="02010609030101010101" charset="-122"/>
                <a:cs typeface="Calibri" panose="020F0502020204030204" pitchFamily="34" charset="0"/>
                <a:sym typeface="+mn-ea"/>
              </a:rPr>
              <a:t>：</a:t>
            </a:r>
            <a:endParaRPr lang="zh-CN" altLang="en-US" sz="2800" b="1">
              <a:solidFill>
                <a:schemeClr val="tx1"/>
              </a:solidFill>
              <a:latin typeface="仿宋_GB2312" panose="02010609030101010101" charset="-122"/>
              <a:ea typeface="仿宋_GB2312" panose="02010609030101010101" charset="-122"/>
              <a:cs typeface="Calibri" panose="020F0502020204030204" pitchFamily="34" charset="0"/>
              <a:sym typeface="+mn-ea"/>
            </a:endParaRPr>
          </a:p>
        </p:txBody>
      </p:sp>
    </p:spTree>
  </p:cSld>
  <p:clrMapOvr>
    <a:masterClrMapping/>
  </p:clrMapOvr>
  <p:transition>
    <p:spli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custDataLst>
              <p:tags r:id="rId1"/>
            </p:custDataLst>
          </p:nvPr>
        </p:nvSpPr>
        <p:spPr>
          <a:xfrm>
            <a:off x="218560" y="169365"/>
            <a:ext cx="4572000" cy="726609"/>
          </a:xfrm>
          <a:prstGeom prst="rect">
            <a:avLst/>
          </a:prstGeom>
        </p:spPr>
        <p:txBody>
          <a:bodyPr>
            <a:noAutofit/>
          </a:bodyPr>
          <a:p>
            <a:pPr>
              <a:lnSpc>
                <a:spcPct val="120000"/>
              </a:lnSpc>
            </a:pPr>
            <a:r>
              <a:rPr lang="zh-CN" altLang="en-US" sz="3600" b="1" dirty="0">
                <a:solidFill>
                  <a:schemeClr val="tx1"/>
                </a:solidFill>
                <a:latin typeface="+mn-ea"/>
                <a:ea typeface="+mn-ea"/>
                <a:cs typeface="+mn-ea"/>
                <a:sym typeface="Arial" panose="020B0604020202020204" pitchFamily="34" charset="0"/>
              </a:rPr>
              <a:t>案例分析</a:t>
            </a:r>
            <a:endParaRPr lang="zh-CN" altLang="en-US" sz="3600" b="1" dirty="0">
              <a:solidFill>
                <a:schemeClr val="tx1"/>
              </a:solidFill>
              <a:latin typeface="+mn-ea"/>
              <a:ea typeface="+mn-ea"/>
              <a:cs typeface="+mn-ea"/>
              <a:sym typeface="Arial" panose="020B0604020202020204" pitchFamily="34" charset="0"/>
            </a:endParaRPr>
          </a:p>
        </p:txBody>
      </p:sp>
      <p:sp>
        <p:nvSpPr>
          <p:cNvPr id="3" name="内容占位符 2"/>
          <p:cNvSpPr/>
          <p:nvPr>
            <p:ph sz="quarter" idx="1"/>
          </p:nvPr>
        </p:nvSpPr>
        <p:spPr>
          <a:xfrm>
            <a:off x="218440" y="1116330"/>
            <a:ext cx="8731250" cy="5320665"/>
          </a:xfrm>
        </p:spPr>
        <p:txBody>
          <a:bodyPr/>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游戏：蹬三轮（适龄宝宝：2—6个月）</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【游戏目的】</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1</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锻炼宝宝下肢力量。</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2</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帮助宝宝练习轮流踢腿动作。</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3</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增进亲子感情。</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【游戏准备】宝宝精神状态好的时候。</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【游戏过程】</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1</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让宝宝仰卧在床上或垫子上，教师双手握住宝宝的两个膝关节。</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2</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双手帮助宝宝作轮流蹬踏状牵引动作。</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3</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配合儿歌节奏（“三轮车，跑得快，上面坐着个老太太，要五毛，给一块，你说奇怪不奇怪！”）做动作。</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a:p>
            <a:pPr marL="0" indent="0">
              <a:buNone/>
            </a:pPr>
            <a:r>
              <a:rPr lang="zh-CN" altLang="en-US">
                <a:solidFill>
                  <a:schemeClr val="tx1"/>
                </a:solidFill>
                <a:latin typeface="仿宋_GB2312" panose="02010609030101010101" charset="-122"/>
                <a:ea typeface="仿宋_GB2312" panose="02010609030101010101" charset="-122"/>
                <a:cs typeface="仿宋_GB2312" panose="02010609030101010101" charset="-122"/>
              </a:rPr>
              <a:t>4</a:t>
            </a:r>
            <a:r>
              <a:rPr lang="en-US" altLang="zh-CN">
                <a:solidFill>
                  <a:schemeClr val="tx1"/>
                </a:solidFill>
                <a:latin typeface="仿宋_GB2312" panose="02010609030101010101" charset="-122"/>
                <a:ea typeface="仿宋_GB2312" panose="02010609030101010101" charset="-122"/>
                <a:cs typeface="仿宋_GB2312" panose="02010609030101010101" charset="-122"/>
              </a:rPr>
              <a:t>.</a:t>
            </a:r>
            <a:r>
              <a:rPr lang="zh-CN" altLang="en-US">
                <a:solidFill>
                  <a:schemeClr val="tx1"/>
                </a:solidFill>
                <a:latin typeface="仿宋_GB2312" panose="02010609030101010101" charset="-122"/>
                <a:ea typeface="仿宋_GB2312" panose="02010609030101010101" charset="-122"/>
                <a:cs typeface="仿宋_GB2312" panose="02010609030101010101" charset="-122"/>
              </a:rPr>
              <a:t>家长与宝宝做游戏，教师观察指导。</a:t>
            </a:r>
            <a:endParaRPr lang="zh-CN" altLang="en-US">
              <a:solidFill>
                <a:schemeClr val="tx1"/>
              </a:solidFill>
              <a:latin typeface="仿宋_GB2312" panose="02010609030101010101" charset="-122"/>
              <a:ea typeface="仿宋_GB2312" panose="02010609030101010101" charset="-122"/>
              <a:cs typeface="仿宋_GB2312" panose="02010609030101010101" charset="-122"/>
            </a:endParaRPr>
          </a:p>
        </p:txBody>
      </p:sp>
      <p:sp>
        <p:nvSpPr>
          <p:cNvPr id="4" name="矩形 3"/>
          <p:cNvSpPr/>
          <p:nvPr>
            <p:custDataLst>
              <p:tags r:id="rId2"/>
            </p:custDataLst>
          </p:nvPr>
        </p:nvSpPr>
        <p:spPr>
          <a:xfrm>
            <a:off x="218440" y="5933440"/>
            <a:ext cx="7367905" cy="726440"/>
          </a:xfrm>
          <a:prstGeom prst="rect">
            <a:avLst/>
          </a:prstGeom>
        </p:spPr>
        <p:txBody>
          <a:bodyPr>
            <a:noAutofit/>
          </a:bodyPr>
          <a:p>
            <a:pPr>
              <a:lnSpc>
                <a:spcPct val="120000"/>
              </a:lnSpc>
            </a:pPr>
            <a:r>
              <a:rPr lang="zh-CN" altLang="en-US" sz="2800" b="1" dirty="0">
                <a:solidFill>
                  <a:schemeClr val="tx1"/>
                </a:solidFill>
                <a:latin typeface="仿宋_GB2312" panose="02010609030101010101" charset="-122"/>
                <a:ea typeface="仿宋_GB2312" panose="02010609030101010101" charset="-122"/>
                <a:cs typeface="+mn-ea"/>
                <a:sym typeface="Arial" panose="020B0604020202020204" pitchFamily="34" charset="0"/>
              </a:rPr>
              <a:t>分析案例，指出观察要点及指导要点？</a:t>
            </a:r>
            <a:endParaRPr lang="zh-CN" altLang="en-US" sz="2800" b="1" dirty="0">
              <a:solidFill>
                <a:schemeClr val="tx1"/>
              </a:solidFill>
              <a:latin typeface="仿宋_GB2312" panose="02010609030101010101" charset="-122"/>
              <a:ea typeface="仿宋_GB2312" panose="02010609030101010101" charset="-122"/>
              <a:cs typeface="+mn-ea"/>
              <a:sym typeface="Arial" panose="020B0604020202020204" pitchFamily="34" charset="0"/>
            </a:endParaRPr>
          </a:p>
        </p:txBody>
      </p:sp>
    </p:spTree>
  </p:cSld>
  <p:clrMapOvr>
    <a:masterClrMapping/>
  </p:clrMapOvr>
  <p:transition>
    <p:spli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28625" y="169863"/>
            <a:ext cx="6215063" cy="868362"/>
          </a:xfrm>
        </p:spPr>
        <p:txBody>
          <a:bodyPr>
            <a:noAutofit/>
          </a:bodyPr>
          <a:p>
            <a:pPr lvl="0" algn="l" defTabSz="914400">
              <a:lnSpc>
                <a:spcPct val="120000"/>
              </a:lnSpc>
              <a:buClrTx/>
              <a:buSzTx/>
              <a:buFontTx/>
            </a:pPr>
            <a:r>
              <a:rPr lang="en-US" altLang="zh-CN" sz="3600" b="1" kern="1200" dirty="0">
                <a:solidFill>
                  <a:schemeClr val="tx1"/>
                </a:solidFill>
                <a:latin typeface="+mn-ea"/>
                <a:ea typeface="+mn-ea"/>
                <a:cs typeface="+mn-ea"/>
                <a:sym typeface="+mn-ea"/>
              </a:rPr>
              <a:t>2.精细动作游戏</a:t>
            </a:r>
            <a:endParaRPr lang="en-US" altLang="zh-CN" sz="3600" b="1" kern="1200" dirty="0">
              <a:solidFill>
                <a:schemeClr val="tx1"/>
              </a:solidFill>
              <a:latin typeface="+mn-ea"/>
              <a:ea typeface="+mn-ea"/>
              <a:cs typeface="+mn-ea"/>
              <a:sym typeface="+mn-ea"/>
            </a:endParaRPr>
          </a:p>
        </p:txBody>
      </p:sp>
      <p:sp>
        <p:nvSpPr>
          <p:cNvPr id="100" name="文本框 99"/>
          <p:cNvSpPr txBox="1"/>
          <p:nvPr/>
        </p:nvSpPr>
        <p:spPr>
          <a:xfrm>
            <a:off x="428625" y="1860550"/>
            <a:ext cx="8439150" cy="4615815"/>
          </a:xfrm>
          <a:prstGeom prst="rect">
            <a:avLst/>
          </a:prstGeom>
          <a:noFill/>
          <a:ln w="9525">
            <a:noFill/>
          </a:ln>
        </p:spPr>
        <p:txBody>
          <a:bodyPr wrap="square">
            <a:spAutoFit/>
          </a:bodyPr>
          <a:p>
            <a:pPr>
              <a:lnSpc>
                <a:spcPct val="150000"/>
              </a:lnSpc>
            </a:pPr>
            <a:r>
              <a:rPr lang="en-US" altLang="zh-CN" sz="2800">
                <a:latin typeface="仿宋_GB2312" panose="02010609030101010101" charset="-122"/>
                <a:ea typeface="仿宋_GB2312" panose="02010609030101010101" charset="-122"/>
                <a:cs typeface="仿宋_GB2312" panose="02010609030101010101" charset="-122"/>
              </a:rPr>
              <a:t>    </a:t>
            </a:r>
            <a:r>
              <a:rPr lang="zh-CN" sz="2800">
                <a:latin typeface="仿宋_GB2312" panose="02010609030101010101" charset="-122"/>
                <a:ea typeface="仿宋_GB2312" panose="02010609030101010101" charset="-122"/>
                <a:cs typeface="仿宋_GB2312" panose="02010609030101010101" charset="-122"/>
              </a:rPr>
              <a:t>对3岁前儿童游戏重在为其提供自由和安全的游戏环境和满足其发展的各类玩具，不过每次提供的玩具不宜过多；学步期开始就要将玩具分类放置，并一一匹配标签、收纳盒和玩具架。在儿童游戏时，教师要做好观察，给予及时回应。</a:t>
            </a:r>
            <a:endParaRPr lang="zh-CN" sz="2800">
              <a:latin typeface="仿宋_GB2312" panose="02010609030101010101" charset="-122"/>
              <a:ea typeface="仿宋_GB2312" panose="02010609030101010101" charset="-122"/>
              <a:cs typeface="仿宋_GB2312" panose="02010609030101010101" charset="-122"/>
            </a:endParaRPr>
          </a:p>
          <a:p>
            <a:pPr>
              <a:lnSpc>
                <a:spcPct val="150000"/>
              </a:lnSpc>
            </a:pPr>
            <a:r>
              <a:rPr lang="zh-CN" sz="2800">
                <a:latin typeface="仿宋_GB2312" panose="02010609030101010101" charset="-122"/>
                <a:ea typeface="仿宋_GB2312" panose="02010609030101010101" charset="-122"/>
                <a:cs typeface="仿宋_GB2312" panose="02010609030101010101" charset="-122"/>
              </a:rPr>
              <a:t>    由于3岁前，尤其2岁以前儿童的教育，更强调以家庭教育为主。</a:t>
            </a:r>
            <a:endParaRPr lang="zh-CN" sz="2800">
              <a:latin typeface="仿宋_GB2312" panose="02010609030101010101" charset="-122"/>
              <a:ea typeface="仿宋_GB2312" panose="02010609030101010101" charset="-122"/>
              <a:cs typeface="仿宋_GB2312" panose="02010609030101010101" charset="-122"/>
            </a:endParaRPr>
          </a:p>
        </p:txBody>
      </p:sp>
      <p:sp>
        <p:nvSpPr>
          <p:cNvPr id="4" name="文本框 3"/>
          <p:cNvSpPr txBox="1"/>
          <p:nvPr/>
        </p:nvSpPr>
        <p:spPr>
          <a:xfrm>
            <a:off x="428625" y="1247775"/>
            <a:ext cx="2827655" cy="521970"/>
          </a:xfrm>
          <a:prstGeom prst="rect">
            <a:avLst/>
          </a:prstGeom>
          <a:noFill/>
        </p:spPr>
        <p:txBody>
          <a:bodyPr wrap="square" rtlCol="0">
            <a:spAutoFit/>
          </a:bodyPr>
          <a:p>
            <a:pPr algn="l"/>
            <a:r>
              <a:rPr lang="zh-CN" sz="2800" b="1">
                <a:solidFill>
                  <a:schemeClr val="tx1"/>
                </a:solidFill>
                <a:latin typeface="仿宋_GB2312" panose="02010609030101010101" charset="-122"/>
                <a:ea typeface="仿宋_GB2312" panose="02010609030101010101" charset="-122"/>
                <a:cs typeface="Calibri" panose="020F0502020204030204" pitchFamily="34" charset="0"/>
                <a:sym typeface="+mn-ea"/>
              </a:rPr>
              <a:t>游戏</a:t>
            </a:r>
            <a:r>
              <a:rPr lang="zh-CN" sz="2800" b="1">
                <a:solidFill>
                  <a:schemeClr val="tx1"/>
                </a:solidFill>
                <a:latin typeface="仿宋_GB2312" panose="02010609030101010101" charset="-122"/>
                <a:ea typeface="仿宋_GB2312" panose="02010609030101010101" charset="-122"/>
                <a:sym typeface="+mn-ea"/>
              </a:rPr>
              <a:t>指导</a:t>
            </a:r>
            <a:r>
              <a:rPr lang="zh-CN" sz="2800" b="1">
                <a:solidFill>
                  <a:schemeClr val="tx1"/>
                </a:solidFill>
                <a:latin typeface="仿宋_GB2312" panose="02010609030101010101" charset="-122"/>
                <a:ea typeface="仿宋_GB2312" panose="02010609030101010101" charset="-122"/>
                <a:cs typeface="Calibri" panose="020F0502020204030204" pitchFamily="34" charset="0"/>
                <a:sym typeface="+mn-ea"/>
              </a:rPr>
              <a:t>：</a:t>
            </a:r>
            <a:endParaRPr lang="zh-CN" altLang="en-US" sz="2800" b="1">
              <a:solidFill>
                <a:schemeClr val="tx1"/>
              </a:solidFill>
              <a:latin typeface="仿宋_GB2312" panose="02010609030101010101" charset="-122"/>
              <a:ea typeface="仿宋_GB2312" panose="02010609030101010101" charset="-122"/>
              <a:cs typeface="Calibri" panose="020F0502020204030204" pitchFamily="34" charset="0"/>
              <a:sym typeface="+mn-ea"/>
            </a:endParaRPr>
          </a:p>
        </p:txBody>
      </p:sp>
    </p:spTree>
  </p:cSld>
  <p:clrMapOvr>
    <a:masterClrMapping/>
  </p:clrMapOvr>
  <p:transition>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矩形 7"/>
          <p:cNvSpPr/>
          <p:nvPr>
            <p:custDataLst>
              <p:tags r:id="rId1"/>
            </p:custDataLst>
          </p:nvPr>
        </p:nvSpPr>
        <p:spPr>
          <a:xfrm>
            <a:off x="218560" y="169365"/>
            <a:ext cx="4572000" cy="726609"/>
          </a:xfrm>
          <a:prstGeom prst="rect">
            <a:avLst/>
          </a:prstGeom>
        </p:spPr>
        <p:txBody>
          <a:bodyPr>
            <a:noAutofit/>
          </a:bodyPr>
          <a:p>
            <a:pPr>
              <a:lnSpc>
                <a:spcPct val="120000"/>
              </a:lnSpc>
            </a:pPr>
            <a:r>
              <a:rPr lang="zh-CN" altLang="en-US" sz="3600" b="1" dirty="0">
                <a:solidFill>
                  <a:schemeClr val="tx1"/>
                </a:solidFill>
                <a:latin typeface="+mn-ea"/>
                <a:ea typeface="+mn-ea"/>
                <a:cs typeface="+mn-ea"/>
                <a:sym typeface="Arial" panose="020B0604020202020204" pitchFamily="34" charset="0"/>
              </a:rPr>
              <a:t>案例分析</a:t>
            </a:r>
            <a:endParaRPr lang="zh-CN" altLang="en-US" sz="3600" b="1" dirty="0">
              <a:solidFill>
                <a:schemeClr val="tx1"/>
              </a:solidFill>
              <a:latin typeface="+mn-ea"/>
              <a:ea typeface="+mn-ea"/>
              <a:cs typeface="+mn-ea"/>
              <a:sym typeface="Arial" panose="020B0604020202020204" pitchFamily="34" charset="0"/>
            </a:endParaRPr>
          </a:p>
        </p:txBody>
      </p:sp>
      <p:sp>
        <p:nvSpPr>
          <p:cNvPr id="100" name="矩形 99"/>
          <p:cNvSpPr/>
          <p:nvPr/>
        </p:nvSpPr>
        <p:spPr>
          <a:xfrm>
            <a:off x="26035" y="1030605"/>
            <a:ext cx="9014460" cy="5631180"/>
          </a:xfrm>
          <a:prstGeom prst="rect">
            <a:avLst/>
          </a:prstGeom>
          <a:noFill/>
          <a:ln w="9525">
            <a:noFill/>
          </a:ln>
        </p:spPr>
        <p:txBody>
          <a:bodyPr vert="horz" wrap="square" rtlCol="0">
            <a:normAutofit/>
          </a:bodyPr>
          <a:p>
            <a:pPr lvl="0" algn="l">
              <a:spcBef>
                <a:spcPct val="20000"/>
              </a:spcBef>
              <a:buClrTx/>
              <a:buSzTx/>
              <a:buFont typeface="Arial" panose="020B0604020202020204" pitchFamily="34" charset="0"/>
            </a:pPr>
            <a:r>
              <a:rPr lang="zh-CN" altLang="en-US" sz="2200" kern="0">
                <a:latin typeface="仿宋_GB2312" panose="02010609030101010101" charset="-122"/>
                <a:ea typeface="仿宋_GB2312" panose="02010609030101010101" charset="-122"/>
                <a:cs typeface="仿宋_GB2312" panose="02010609030101010101" charset="-122"/>
                <a:sym typeface="+mn-ea"/>
              </a:rPr>
              <a:t>游戏：玩沙游戏（适合年龄1.5岁以上）【游戏目标】1</a:t>
            </a:r>
            <a:r>
              <a:rPr lang="zh-CN" altLang="en-US" sz="2200" kern="0">
                <a:latin typeface="仿宋_GB2312" panose="02010609030101010101" charset="-122"/>
                <a:ea typeface="仿宋_GB2312" panose="02010609030101010101" charset="-122"/>
                <a:cs typeface="仿宋_GB2312" panose="02010609030101010101" charset="-122"/>
                <a:sym typeface="+mn-ea"/>
              </a:rPr>
              <a:t>.</a:t>
            </a:r>
            <a:r>
              <a:rPr lang="zh-CN" altLang="en-US" sz="2200" kern="0">
                <a:latin typeface="仿宋_GB2312" panose="02010609030101010101" charset="-122"/>
                <a:ea typeface="仿宋_GB2312" panose="02010609030101010101" charset="-122"/>
                <a:cs typeface="仿宋_GB2312" panose="02010609030101010101" charset="-122"/>
                <a:sym typeface="+mn-ea"/>
              </a:rPr>
              <a:t>充分感知沙的特性，促进感知觉的发展。2</a:t>
            </a:r>
            <a:r>
              <a:rPr lang="zh-CN" altLang="en-US" sz="2200" kern="0">
                <a:latin typeface="仿宋_GB2312" panose="02010609030101010101" charset="-122"/>
                <a:ea typeface="仿宋_GB2312" panose="02010609030101010101" charset="-122"/>
                <a:cs typeface="仿宋_GB2312" panose="02010609030101010101" charset="-122"/>
                <a:sym typeface="+mn-ea"/>
              </a:rPr>
              <a:t>.</a:t>
            </a:r>
            <a:r>
              <a:rPr lang="zh-CN" altLang="en-US" sz="2200" kern="0">
                <a:latin typeface="仿宋_GB2312" panose="02010609030101010101" charset="-122"/>
                <a:ea typeface="仿宋_GB2312" panose="02010609030101010101" charset="-122"/>
                <a:cs typeface="仿宋_GB2312" panose="02010609030101010101" charset="-122"/>
                <a:sym typeface="+mn-ea"/>
              </a:rPr>
              <a:t>发展手部精细动作技能和想象力。3</a:t>
            </a:r>
            <a:r>
              <a:rPr lang="zh-CN" altLang="en-US" sz="2200" kern="0">
                <a:latin typeface="仿宋_GB2312" panose="02010609030101010101" charset="-122"/>
                <a:ea typeface="仿宋_GB2312" panose="02010609030101010101" charset="-122"/>
                <a:cs typeface="仿宋_GB2312" panose="02010609030101010101" charset="-122"/>
                <a:sym typeface="+mn-ea"/>
              </a:rPr>
              <a:t>.</a:t>
            </a:r>
            <a:r>
              <a:rPr lang="zh-CN" altLang="en-US" sz="2200" kern="0">
                <a:latin typeface="仿宋_GB2312" panose="02010609030101010101" charset="-122"/>
                <a:ea typeface="仿宋_GB2312" panose="02010609030101010101" charset="-122"/>
                <a:cs typeface="仿宋_GB2312" panose="02010609030101010101" charset="-122"/>
                <a:sym typeface="+mn-ea"/>
              </a:rPr>
              <a:t>体验玩沙的快乐，培养快乐的情绪。【游戏准备】</a:t>
            </a:r>
            <a:endParaRPr lang="zh-CN" altLang="en-US" sz="2200" kern="0">
              <a:latin typeface="仿宋_GB2312" panose="02010609030101010101" charset="-122"/>
              <a:ea typeface="仿宋_GB2312" panose="02010609030101010101" charset="-122"/>
              <a:cs typeface="仿宋_GB2312" panose="02010609030101010101" charset="-122"/>
              <a:sym typeface="+mn-ea"/>
            </a:endParaRPr>
          </a:p>
          <a:p>
            <a:pPr lvl="0" algn="l">
              <a:spcBef>
                <a:spcPct val="20000"/>
              </a:spcBef>
              <a:buClrTx/>
              <a:buSzTx/>
              <a:buFont typeface="Arial" panose="020B0604020202020204" pitchFamily="34" charset="0"/>
            </a:pPr>
            <a:r>
              <a:rPr lang="zh-CN" altLang="en-US" sz="2200" kern="0">
                <a:latin typeface="仿宋_GB2312" panose="02010609030101010101" charset="-122"/>
                <a:ea typeface="仿宋_GB2312" panose="02010609030101010101" charset="-122"/>
                <a:cs typeface="仿宋_GB2312" panose="02010609030101010101" charset="-122"/>
                <a:sym typeface="+mn-ea"/>
              </a:rPr>
              <a:t>    </a:t>
            </a:r>
            <a:r>
              <a:rPr lang="zh-CN" altLang="en-US" sz="2200" kern="0">
                <a:latin typeface="仿宋_GB2312" panose="02010609030101010101" charset="-122"/>
                <a:ea typeface="仿宋_GB2312" panose="02010609030101010101" charset="-122"/>
                <a:cs typeface="仿宋_GB2312" panose="02010609030101010101" charset="-122"/>
                <a:sym typeface="+mn-ea"/>
              </a:rPr>
              <a:t>干净、安全的沙池或沙箱，小桶、小铲、小碗、小杯子、积木、小动物等不受天气影响的材料；鞋带。【游戏过程】</a:t>
            </a:r>
            <a:endParaRPr lang="zh-CN" altLang="en-US" sz="2200" kern="0">
              <a:latin typeface="仿宋_GB2312" panose="02010609030101010101" charset="-122"/>
              <a:ea typeface="仿宋_GB2312" panose="02010609030101010101" charset="-122"/>
              <a:cs typeface="仿宋_GB2312" panose="02010609030101010101" charset="-122"/>
              <a:sym typeface="+mn-ea"/>
            </a:endParaRPr>
          </a:p>
          <a:p>
            <a:pPr lvl="0" algn="l">
              <a:spcBef>
                <a:spcPct val="20000"/>
              </a:spcBef>
              <a:buClrTx/>
              <a:buSzTx/>
              <a:buFont typeface="Arial" panose="020B0604020202020204" pitchFamily="34" charset="0"/>
            </a:pPr>
            <a:r>
              <a:rPr lang="zh-CN" altLang="en-US" sz="2200" kern="0">
                <a:latin typeface="仿宋_GB2312" panose="02010609030101010101" charset="-122"/>
                <a:ea typeface="仿宋_GB2312" panose="02010609030101010101" charset="-122"/>
                <a:cs typeface="仿宋_GB2312" panose="02010609030101010101" charset="-122"/>
                <a:sym typeface="+mn-ea"/>
              </a:rPr>
              <a:t>    </a:t>
            </a:r>
            <a:r>
              <a:rPr lang="zh-CN" altLang="en-US" sz="2200" kern="0">
                <a:latin typeface="仿宋_GB2312" panose="02010609030101010101" charset="-122"/>
                <a:ea typeface="仿宋_GB2312" panose="02010609030101010101" charset="-122"/>
                <a:cs typeface="仿宋_GB2312" panose="02010609030101010101" charset="-122"/>
                <a:sym typeface="+mn-ea"/>
              </a:rPr>
              <a:t>玩之前要用带喷头的水壶将沙稍微浇湿，以免沙粒飞扬进入孩子的眼睛。可启发孩子把沙灌入一个个形状各异的小碗、小杯子、小盘子内，把沙按得严严实实的，然后倒过来，可做成圆的、方的、三角形的、大大小小的馒头、面包、饺子等；用小铲堆小山、挖坑；用小手、小脚丫印图案；还可把玩具藏在沙里再去找……在小山坡上种草种树（用树叶树枝代替）。</a:t>
            </a:r>
            <a:endParaRPr lang="zh-CN" altLang="en-US" sz="2200" kern="0">
              <a:latin typeface="仿宋_GB2312" panose="02010609030101010101" charset="-122"/>
              <a:ea typeface="仿宋_GB2312" panose="02010609030101010101" charset="-122"/>
              <a:cs typeface="仿宋_GB2312" panose="02010609030101010101" charset="-122"/>
              <a:sym typeface="+mn-ea"/>
            </a:endParaRPr>
          </a:p>
        </p:txBody>
      </p:sp>
      <p:sp>
        <p:nvSpPr>
          <p:cNvPr id="5" name="文本框 4"/>
          <p:cNvSpPr txBox="1"/>
          <p:nvPr/>
        </p:nvSpPr>
        <p:spPr>
          <a:xfrm>
            <a:off x="351790" y="6139815"/>
            <a:ext cx="6260465" cy="521970"/>
          </a:xfrm>
          <a:prstGeom prst="rect">
            <a:avLst/>
          </a:prstGeom>
          <a:noFill/>
        </p:spPr>
        <p:txBody>
          <a:bodyPr wrap="none" rtlCol="0" anchor="t">
            <a:spAutoFit/>
          </a:bodyPr>
          <a:p>
            <a:r>
              <a:rPr lang="zh-CN" altLang="en-US" sz="2800" b="1" dirty="0">
                <a:latin typeface="仿宋_GB2312" panose="02010609030101010101" charset="-122"/>
                <a:ea typeface="仿宋_GB2312" panose="02010609030101010101" charset="-122"/>
                <a:cs typeface="+mn-ea"/>
                <a:sym typeface="Arial" panose="020B0604020202020204" pitchFamily="34" charset="0"/>
              </a:rPr>
              <a:t>分析案例，指出观察要点及指导要点？</a:t>
            </a:r>
            <a:endParaRPr lang="zh-CN" altLang="en-US" sz="2800" b="1" dirty="0">
              <a:latin typeface="仿宋_GB2312" panose="02010609030101010101" charset="-122"/>
              <a:ea typeface="仿宋_GB2312" panose="02010609030101010101" charset="-122"/>
              <a:cs typeface="+mn-ea"/>
              <a:sym typeface="Arial" panose="020B0604020202020204" pitchFamily="34" charset="0"/>
            </a:endParaRPr>
          </a:p>
        </p:txBody>
      </p:sp>
    </p:spTree>
  </p:cSld>
  <p:clrMapOvr>
    <a:masterClrMapping/>
  </p:clrMapOvr>
  <p:transition>
    <p:spli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339725" y="169863"/>
            <a:ext cx="6215063" cy="868362"/>
          </a:xfrm>
          <a:noFill/>
          <a:ln w="9525">
            <a:noFill/>
          </a:ln>
        </p:spPr>
        <p:txBody>
          <a:bodyPr vert="horz" rtlCol="0" anchor="ctr">
            <a:noAutofit/>
          </a:bodyPr>
          <a:p>
            <a:pPr lvl="0" algn="l" defTabSz="914400">
              <a:lnSpc>
                <a:spcPct val="120000"/>
              </a:lnSpc>
              <a:buClrTx/>
              <a:buSzTx/>
              <a:buFontTx/>
            </a:pPr>
            <a:r>
              <a:rPr lang="en-US" altLang="zh-CN" sz="3600" b="1" kern="1200" dirty="0">
                <a:solidFill>
                  <a:schemeClr val="tx1"/>
                </a:solidFill>
                <a:latin typeface="+mn-ea"/>
                <a:ea typeface="+mn-ea"/>
                <a:cs typeface="+mn-ea"/>
                <a:sym typeface="+mn-ea"/>
              </a:rPr>
              <a:t>3.</a:t>
            </a:r>
            <a:r>
              <a:rPr lang="en-US" altLang="zh-CN" sz="3600" b="1" kern="1200" dirty="0">
                <a:solidFill>
                  <a:schemeClr val="tx1"/>
                </a:solidFill>
                <a:latin typeface="+mn-ea"/>
                <a:ea typeface="+mn-ea"/>
                <a:cs typeface="+mn-ea"/>
                <a:sym typeface="+mn-ea"/>
              </a:rPr>
              <a:t>感觉</a:t>
            </a:r>
            <a:r>
              <a:rPr lang="en-US" altLang="zh-CN" sz="3600" b="1" kern="1200" dirty="0">
                <a:solidFill>
                  <a:schemeClr val="tx1"/>
                </a:solidFill>
                <a:latin typeface="+mn-ea"/>
                <a:ea typeface="+mn-ea"/>
                <a:cs typeface="+mn-ea"/>
                <a:sym typeface="+mn-ea"/>
              </a:rPr>
              <a:t>游戏</a:t>
            </a:r>
            <a:endParaRPr lang="en-US" altLang="zh-CN" sz="3600" b="1" kern="1200" dirty="0">
              <a:solidFill>
                <a:schemeClr val="tx1"/>
              </a:solidFill>
              <a:latin typeface="+mn-ea"/>
              <a:ea typeface="+mn-ea"/>
              <a:cs typeface="+mn-ea"/>
              <a:sym typeface="+mn-ea"/>
            </a:endParaRPr>
          </a:p>
        </p:txBody>
      </p:sp>
      <p:sp>
        <p:nvSpPr>
          <p:cNvPr id="100" name="文本框 99"/>
          <p:cNvSpPr txBox="1"/>
          <p:nvPr/>
        </p:nvSpPr>
        <p:spPr>
          <a:xfrm>
            <a:off x="339725" y="1687830"/>
            <a:ext cx="8216265" cy="4615815"/>
          </a:xfrm>
          <a:prstGeom prst="rect">
            <a:avLst/>
          </a:prstGeom>
          <a:noFill/>
          <a:ln w="9525">
            <a:noFill/>
          </a:ln>
        </p:spPr>
        <p:txBody>
          <a:bodyPr wrap="square">
            <a:spAutoFit/>
          </a:bodyPr>
          <a:p>
            <a:pPr lvl="0" algn="l">
              <a:lnSpc>
                <a:spcPct val="150000"/>
              </a:lnSpc>
              <a:buClrTx/>
              <a:buSzTx/>
              <a:buFontTx/>
            </a:pPr>
            <a:r>
              <a:rPr lang="en-US" altLang="zh-CN" sz="2800">
                <a:latin typeface="仿宋_GB2312" panose="02010609030101010101" charset="-122"/>
                <a:ea typeface="仿宋_GB2312" panose="02010609030101010101" charset="-122"/>
                <a:cs typeface="仿宋_GB2312" panose="02010609030101010101" charset="-122"/>
                <a:sym typeface="+mn-ea"/>
              </a:rPr>
              <a:t>    </a:t>
            </a:r>
            <a:r>
              <a:rPr lang="en-US" altLang="zh-CN" sz="2800">
                <a:latin typeface="仿宋_GB2312" panose="02010609030101010101" charset="-122"/>
                <a:ea typeface="仿宋_GB2312" panose="02010609030101010101" charset="-122"/>
                <a:cs typeface="仿宋_GB2312" panose="02010609030101010101" charset="-122"/>
                <a:sym typeface="+mn-ea"/>
              </a:rPr>
              <a:t>感觉游戏不能在单纯的分领域中特立独行，应该回归到儿童的生活现实，从儿童生活熟悉的用品、人和儿童自身身体出发，进行感觉游戏的设计。另外，要关注儿童的生命存在，营造温馨和谐氛围，促使儿童主动和独立参与，建立与人和环境的安全感，在玩中发展感官的协同作用，使其获得全面和谐发展所必备的能力。</a:t>
            </a:r>
            <a:endParaRPr lang="en-US" altLang="zh-CN" sz="2800">
              <a:latin typeface="仿宋_GB2312" panose="02010609030101010101" charset="-122"/>
              <a:ea typeface="仿宋_GB2312" panose="02010609030101010101" charset="-122"/>
              <a:cs typeface="仿宋_GB2312" panose="02010609030101010101" charset="-122"/>
              <a:sym typeface="+mn-ea"/>
            </a:endParaRPr>
          </a:p>
        </p:txBody>
      </p:sp>
      <p:sp>
        <p:nvSpPr>
          <p:cNvPr id="4" name="文本框 3"/>
          <p:cNvSpPr txBox="1"/>
          <p:nvPr/>
        </p:nvSpPr>
        <p:spPr>
          <a:xfrm>
            <a:off x="339725" y="1165860"/>
            <a:ext cx="2283460" cy="521970"/>
          </a:xfrm>
          <a:prstGeom prst="rect">
            <a:avLst/>
          </a:prstGeom>
          <a:noFill/>
        </p:spPr>
        <p:txBody>
          <a:bodyPr wrap="square" rtlCol="0">
            <a:spAutoFit/>
          </a:bodyPr>
          <a:p>
            <a:pPr lvl="0" algn="l">
              <a:buClrTx/>
              <a:buSzTx/>
              <a:buFontTx/>
            </a:pPr>
            <a:r>
              <a:rPr lang="zh-CN" sz="2800" b="1">
                <a:latin typeface="仿宋_GB2312" panose="02010609030101010101" charset="-122"/>
                <a:ea typeface="仿宋_GB2312" panose="02010609030101010101" charset="-122"/>
                <a:cs typeface="Calibri" panose="020F0502020204030204" pitchFamily="34" charset="0"/>
                <a:sym typeface="+mn-ea"/>
              </a:rPr>
              <a:t>游戏</a:t>
            </a:r>
            <a:r>
              <a:rPr lang="zh-CN" sz="2800" b="1">
                <a:latin typeface="仿宋_GB2312" panose="02010609030101010101" charset="-122"/>
                <a:ea typeface="仿宋_GB2312" panose="02010609030101010101" charset="-122"/>
                <a:cs typeface="Calibri" panose="020F0502020204030204" pitchFamily="34" charset="0"/>
                <a:sym typeface="+mn-ea"/>
              </a:rPr>
              <a:t>指导</a:t>
            </a:r>
            <a:r>
              <a:rPr lang="en-US" altLang="zh-CN" sz="2800" b="1">
                <a:latin typeface="仿宋_GB2312" panose="02010609030101010101" charset="-122"/>
                <a:ea typeface="仿宋_GB2312" panose="02010609030101010101" charset="-122"/>
                <a:cs typeface="Calibri" panose="020F0502020204030204" pitchFamily="34" charset="0"/>
                <a:sym typeface="+mn-ea"/>
              </a:rPr>
              <a:t>:</a:t>
            </a:r>
            <a:endParaRPr lang="en-US" altLang="zh-CN" sz="2800" b="1">
              <a:latin typeface="仿宋_GB2312" panose="02010609030101010101" charset="-122"/>
              <a:ea typeface="仿宋_GB2312" panose="02010609030101010101" charset="-122"/>
              <a:cs typeface="Calibri" panose="020F0502020204030204" pitchFamily="34" charset="0"/>
              <a:sym typeface="+mn-ea"/>
            </a:endParaRPr>
          </a:p>
        </p:txBody>
      </p:sp>
    </p:spTree>
  </p:cSld>
  <p:clrMapOvr>
    <a:masterClrMapping/>
  </p:clrMapOvr>
  <p:transition>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85725" y="1235075"/>
            <a:ext cx="9058910" cy="4154170"/>
          </a:xfrm>
          <a:prstGeom prst="rect">
            <a:avLst/>
          </a:prstGeom>
          <a:noFill/>
          <a:ln w="9525">
            <a:noFill/>
          </a:ln>
        </p:spPr>
        <p:txBody>
          <a:bodyPr wrap="square">
            <a:spAutoFit/>
          </a:bodyPr>
          <a:p>
            <a:r>
              <a:rPr lang="zh-CN" sz="2400">
                <a:solidFill>
                  <a:srgbClr val="000000"/>
                </a:solidFill>
                <a:latin typeface="仿宋_GB2312" panose="02010609030101010101" charset="-122"/>
                <a:ea typeface="仿宋_GB2312" panose="02010609030101010101" charset="-122"/>
                <a:cs typeface="仿宋_GB2312" panose="02010609030101010101" charset="-122"/>
              </a:rPr>
              <a:t>游戏</a:t>
            </a:r>
            <a:r>
              <a:rPr lang="en-US" sz="2400">
                <a:solidFill>
                  <a:srgbClr val="000000"/>
                </a:solidFill>
                <a:latin typeface="仿宋_GB2312" panose="02010609030101010101" charset="-122"/>
                <a:ea typeface="仿宋_GB2312" panose="02010609030101010101" charset="-122"/>
                <a:cs typeface="仿宋_GB2312" panose="02010609030101010101" charset="-122"/>
              </a:rPr>
              <a:t>:</a:t>
            </a:r>
            <a:r>
              <a:rPr lang="zh-CN" sz="2400">
                <a:solidFill>
                  <a:srgbClr val="000000"/>
                </a:solidFill>
                <a:latin typeface="仿宋_GB2312" panose="02010609030101010101" charset="-122"/>
                <a:ea typeface="仿宋_GB2312" panose="02010609030101010101" charset="-122"/>
                <a:cs typeface="仿宋_GB2312" panose="02010609030101010101" charset="-122"/>
              </a:rPr>
              <a:t>吸管吹气（适龄宝宝：3个月—1岁）【游戏目的】丰富宝宝的触觉刺激，体验亲子间愉快的情绪情感。【游戏准备】一只吸管，婴儿床或一台舒适的怀抱婴儿的坐椅。【游戏过程】</a:t>
            </a:r>
            <a:r>
              <a:rPr lang="en-US" sz="2400">
                <a:solidFill>
                  <a:srgbClr val="000000"/>
                </a:solidFill>
                <a:latin typeface="仿宋_GB2312" panose="02010609030101010101" charset="-122"/>
                <a:ea typeface="仿宋_GB2312" panose="02010609030101010101" charset="-122"/>
                <a:cs typeface="仿宋_GB2312" panose="02010609030101010101" charset="-122"/>
              </a:rPr>
              <a:t>1</a:t>
            </a:r>
            <a:r>
              <a:rPr lang="en-US" altLang="zh-CN" sz="2400">
                <a:solidFill>
                  <a:srgbClr val="000000"/>
                </a:solidFill>
                <a:latin typeface="仿宋_GB2312" panose="02010609030101010101" charset="-122"/>
                <a:ea typeface="仿宋_GB2312" panose="02010609030101010101" charset="-122"/>
                <a:cs typeface="仿宋_GB2312" panose="02010609030101010101" charset="-122"/>
              </a:rPr>
              <a:t>.</a:t>
            </a:r>
            <a:r>
              <a:rPr lang="zh-CN" sz="2400">
                <a:solidFill>
                  <a:srgbClr val="000000"/>
                </a:solidFill>
                <a:latin typeface="仿宋_GB2312" panose="02010609030101010101" charset="-122"/>
                <a:ea typeface="仿宋_GB2312" panose="02010609030101010101" charset="-122"/>
                <a:cs typeface="仿宋_GB2312" panose="02010609030101010101" charset="-122"/>
              </a:rPr>
              <a:t>教师拿一只喝饮料的吸管，在孩子不同部位吹气。</a:t>
            </a:r>
            <a:r>
              <a:rPr lang="en-US" sz="2400">
                <a:solidFill>
                  <a:srgbClr val="000000"/>
                </a:solidFill>
                <a:latin typeface="仿宋_GB2312" panose="02010609030101010101" charset="-122"/>
                <a:ea typeface="仿宋_GB2312" panose="02010609030101010101" charset="-122"/>
                <a:cs typeface="仿宋_GB2312" panose="02010609030101010101" charset="-122"/>
              </a:rPr>
              <a:t>2</a:t>
            </a:r>
            <a:r>
              <a:rPr lang="en-US" altLang="zh-CN" sz="2400">
                <a:solidFill>
                  <a:srgbClr val="000000"/>
                </a:solidFill>
                <a:latin typeface="仿宋_GB2312" panose="02010609030101010101" charset="-122"/>
                <a:ea typeface="仿宋_GB2312" panose="02010609030101010101" charset="-122"/>
                <a:cs typeface="仿宋_GB2312" panose="02010609030101010101" charset="-122"/>
              </a:rPr>
              <a:t>.</a:t>
            </a:r>
            <a:r>
              <a:rPr lang="zh-CN" sz="2400">
                <a:solidFill>
                  <a:srgbClr val="000000"/>
                </a:solidFill>
                <a:latin typeface="仿宋_GB2312" panose="02010609030101010101" charset="-122"/>
                <a:ea typeface="仿宋_GB2312" panose="02010609030101010101" charset="-122"/>
                <a:cs typeface="仿宋_GB2312" panose="02010609030101010101" charset="-122"/>
              </a:rPr>
              <a:t>边吹边与宝宝进行目光和语言的交流。如，“咦，这根长长的东西是什么呀？”“手心有没有特别的感觉？”“小屁股凉飕飕的？”……</a:t>
            </a:r>
            <a:r>
              <a:rPr lang="en-US" sz="2400">
                <a:solidFill>
                  <a:srgbClr val="000000"/>
                </a:solidFill>
                <a:latin typeface="仿宋_GB2312" panose="02010609030101010101" charset="-122"/>
                <a:ea typeface="仿宋_GB2312" panose="02010609030101010101" charset="-122"/>
                <a:cs typeface="仿宋_GB2312" panose="02010609030101010101" charset="-122"/>
              </a:rPr>
              <a:t>3</a:t>
            </a:r>
            <a:r>
              <a:rPr lang="en-US" altLang="zh-CN" sz="2400">
                <a:solidFill>
                  <a:srgbClr val="000000"/>
                </a:solidFill>
                <a:latin typeface="仿宋_GB2312" panose="02010609030101010101" charset="-122"/>
                <a:ea typeface="仿宋_GB2312" panose="02010609030101010101" charset="-122"/>
                <a:cs typeface="仿宋_GB2312" panose="02010609030101010101" charset="-122"/>
              </a:rPr>
              <a:t>.</a:t>
            </a:r>
            <a:r>
              <a:rPr lang="zh-CN" sz="2400">
                <a:solidFill>
                  <a:srgbClr val="000000"/>
                </a:solidFill>
                <a:latin typeface="仿宋_GB2312" panose="02010609030101010101" charset="-122"/>
                <a:ea typeface="仿宋_GB2312" panose="02010609030101010101" charset="-122"/>
                <a:cs typeface="仿宋_GB2312" panose="02010609030101010101" charset="-122"/>
              </a:rPr>
              <a:t>吹到的部位要解释给宝宝听，是宝宝身体的哪个部位，并用手摸摸。</a:t>
            </a:r>
            <a:r>
              <a:rPr lang="en-US" sz="2400">
                <a:solidFill>
                  <a:srgbClr val="000000"/>
                </a:solidFill>
                <a:latin typeface="仿宋_GB2312" panose="02010609030101010101" charset="-122"/>
                <a:ea typeface="仿宋_GB2312" panose="02010609030101010101" charset="-122"/>
                <a:cs typeface="仿宋_GB2312" panose="02010609030101010101" charset="-122"/>
              </a:rPr>
              <a:t>4</a:t>
            </a:r>
            <a:r>
              <a:rPr lang="en-US" altLang="zh-CN" sz="2400">
                <a:solidFill>
                  <a:srgbClr val="000000"/>
                </a:solidFill>
                <a:latin typeface="仿宋_GB2312" panose="02010609030101010101" charset="-122"/>
                <a:ea typeface="仿宋_GB2312" panose="02010609030101010101" charset="-122"/>
                <a:cs typeface="仿宋_GB2312" panose="02010609030101010101" charset="-122"/>
              </a:rPr>
              <a:t>.</a:t>
            </a:r>
            <a:r>
              <a:rPr lang="zh-CN" sz="2400">
                <a:solidFill>
                  <a:srgbClr val="000000"/>
                </a:solidFill>
                <a:latin typeface="仿宋_GB2312" panose="02010609030101010101" charset="-122"/>
                <a:ea typeface="仿宋_GB2312" panose="02010609030101010101" charset="-122"/>
                <a:cs typeface="仿宋_GB2312" panose="02010609030101010101" charset="-122"/>
              </a:rPr>
              <a:t>宝宝不感兴趣时，抱起宝宝亲亲他，握握他的小手，结束游戏。</a:t>
            </a:r>
            <a:endParaRPr lang="zh-CN" altLang="en-US" sz="2400">
              <a:solidFill>
                <a:srgbClr val="000000"/>
              </a:solidFill>
              <a:latin typeface="仿宋_GB2312" panose="02010609030101010101" charset="-122"/>
              <a:ea typeface="仿宋_GB2312" panose="02010609030101010101" charset="-122"/>
              <a:cs typeface="仿宋_GB2312" panose="02010609030101010101" charset="-122"/>
            </a:endParaRPr>
          </a:p>
        </p:txBody>
      </p:sp>
      <p:sp>
        <p:nvSpPr>
          <p:cNvPr id="8" name="矩形 7"/>
          <p:cNvSpPr/>
          <p:nvPr>
            <p:custDataLst>
              <p:tags r:id="rId1"/>
            </p:custDataLst>
          </p:nvPr>
        </p:nvSpPr>
        <p:spPr>
          <a:xfrm>
            <a:off x="218560" y="169365"/>
            <a:ext cx="4572000" cy="726609"/>
          </a:xfrm>
          <a:prstGeom prst="rect">
            <a:avLst/>
          </a:prstGeom>
        </p:spPr>
        <p:txBody>
          <a:bodyPr>
            <a:noAutofit/>
          </a:bodyPr>
          <a:p>
            <a:pPr>
              <a:lnSpc>
                <a:spcPct val="120000"/>
              </a:lnSpc>
            </a:pPr>
            <a:r>
              <a:rPr lang="zh-CN" altLang="en-US" sz="3600" b="1" dirty="0">
                <a:solidFill>
                  <a:schemeClr val="tx1"/>
                </a:solidFill>
                <a:latin typeface="+mn-ea"/>
                <a:ea typeface="+mn-ea"/>
                <a:cs typeface="+mn-ea"/>
                <a:sym typeface="Arial" panose="020B0604020202020204" pitchFamily="34" charset="0"/>
              </a:rPr>
              <a:t>案例分析</a:t>
            </a:r>
            <a:endParaRPr lang="zh-CN" altLang="en-US" sz="3600" b="1" dirty="0">
              <a:solidFill>
                <a:schemeClr val="tx1"/>
              </a:solidFill>
              <a:latin typeface="+mn-ea"/>
              <a:ea typeface="+mn-ea"/>
              <a:cs typeface="+mn-ea"/>
              <a:sym typeface="Arial" panose="020B0604020202020204" pitchFamily="34" charset="0"/>
            </a:endParaRPr>
          </a:p>
        </p:txBody>
      </p:sp>
      <p:sp>
        <p:nvSpPr>
          <p:cNvPr id="5" name="文本框 4"/>
          <p:cNvSpPr txBox="1"/>
          <p:nvPr/>
        </p:nvSpPr>
        <p:spPr>
          <a:xfrm>
            <a:off x="351790" y="5547995"/>
            <a:ext cx="6260465" cy="521970"/>
          </a:xfrm>
          <a:prstGeom prst="rect">
            <a:avLst/>
          </a:prstGeom>
          <a:noFill/>
        </p:spPr>
        <p:txBody>
          <a:bodyPr wrap="none" rtlCol="0" anchor="t">
            <a:spAutoFit/>
          </a:bodyPr>
          <a:p>
            <a:r>
              <a:rPr lang="zh-CN" altLang="en-US" sz="2800" b="1" dirty="0">
                <a:latin typeface="仿宋_GB2312" panose="02010609030101010101" charset="-122"/>
                <a:ea typeface="仿宋_GB2312" panose="02010609030101010101" charset="-122"/>
                <a:cs typeface="+mn-ea"/>
                <a:sym typeface="Arial" panose="020B0604020202020204" pitchFamily="34" charset="0"/>
              </a:rPr>
              <a:t>分析案例，指出观察要点及指导要点？</a:t>
            </a:r>
            <a:endParaRPr lang="zh-CN" altLang="en-US" sz="2800" b="1" dirty="0">
              <a:latin typeface="仿宋_GB2312" panose="02010609030101010101" charset="-122"/>
              <a:ea typeface="仿宋_GB2312" panose="02010609030101010101" charset="-122"/>
              <a:cs typeface="+mn-ea"/>
              <a:sym typeface="Arial" panose="020B0604020202020204" pitchFamily="34" charset="0"/>
            </a:endParaRPr>
          </a:p>
        </p:txBody>
      </p:sp>
    </p:spTree>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600"/>
              <a:t>学习导图</a:t>
            </a:r>
            <a:endParaRPr lang="zh-CN" altLang="en-US" sz="3600"/>
          </a:p>
        </p:txBody>
      </p:sp>
      <p:pic>
        <p:nvPicPr>
          <p:cNvPr id="4" name="内容占位符 3"/>
          <p:cNvPicPr>
            <a:picLocks noChangeAspect="1"/>
          </p:cNvPicPr>
          <p:nvPr>
            <p:ph idx="1"/>
          </p:nvPr>
        </p:nvPicPr>
        <p:blipFill>
          <a:blip r:embed="rId1"/>
          <a:stretch>
            <a:fillRect/>
          </a:stretch>
        </p:blipFill>
        <p:spPr>
          <a:xfrm>
            <a:off x="527050" y="1323975"/>
            <a:ext cx="8331200" cy="4266565"/>
          </a:xfrm>
          <a:prstGeom prst="rect">
            <a:avLst/>
          </a:prstGeom>
        </p:spPr>
      </p:pic>
    </p:spTree>
  </p:cSld>
  <p:clrMapOvr>
    <a:masterClrMapping/>
  </p:clrMapOvr>
  <p:transition>
    <p:spli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600" i="1"/>
              <a:t>思考与练习</a:t>
            </a:r>
            <a:endParaRPr lang="zh-CN" altLang="en-US" sz="3600" i="1"/>
          </a:p>
        </p:txBody>
      </p:sp>
      <p:sp>
        <p:nvSpPr>
          <p:cNvPr id="3" name="内容占位符 2"/>
          <p:cNvSpPr>
            <a:spLocks noGrp="1"/>
          </p:cNvSpPr>
          <p:nvPr>
            <p:ph idx="1"/>
          </p:nvPr>
        </p:nvSpPr>
        <p:spPr/>
        <p:txBody>
          <a:bodyPr/>
          <a:p>
            <a:pPr marL="0" indent="0">
              <a:buNone/>
            </a:pPr>
            <a:r>
              <a:rPr lang="en-US" altLang="zh-CN" sz="4000" b="1">
                <a:solidFill>
                  <a:srgbClr val="006600"/>
                </a:solidFill>
              </a:rPr>
              <a:t> </a:t>
            </a:r>
            <a:r>
              <a:rPr lang="zh-CN" altLang="en-US" sz="4000" b="1">
                <a:solidFill>
                  <a:srgbClr val="006600"/>
                </a:solidFill>
              </a:rPr>
              <a:t>1.当今重视感觉运动游戏的特殊意义是什么？</a:t>
            </a:r>
            <a:endParaRPr lang="zh-CN" altLang="en-US" sz="4000" b="1">
              <a:solidFill>
                <a:srgbClr val="006600"/>
              </a:solidFill>
            </a:endParaRPr>
          </a:p>
          <a:p>
            <a:pPr marL="0" indent="0">
              <a:buNone/>
            </a:pPr>
            <a:endParaRPr lang="zh-CN" altLang="en-US" sz="4000" b="1">
              <a:solidFill>
                <a:srgbClr val="006600"/>
              </a:solidFill>
            </a:endParaRPr>
          </a:p>
        </p:txBody>
      </p:sp>
    </p:spTree>
  </p:cSld>
  <p:clrMapOvr>
    <a:masterClrMapping/>
  </p:clrMapOvr>
  <p:transition>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39078" y="287655"/>
            <a:ext cx="2478405"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600" b="1" i="1" dirty="0">
                <a:latin typeface="楷体_GB2312" panose="02010609030101010101" pitchFamily="49" charset="-122"/>
                <a:ea typeface="楷体_GB2312" panose="02010609030101010101" pitchFamily="49" charset="-122"/>
              </a:rPr>
              <a:t>实践与实训</a:t>
            </a:r>
            <a:endParaRPr lang="zh-CN" altLang="en-US" sz="3600" b="1" i="1" dirty="0">
              <a:latin typeface="楷体_GB2312" panose="02010609030101010101" pitchFamily="49" charset="-122"/>
              <a:ea typeface="楷体_GB2312" panose="02010609030101010101" pitchFamily="49" charset="-122"/>
            </a:endParaRPr>
          </a:p>
        </p:txBody>
      </p:sp>
      <p:sp>
        <p:nvSpPr>
          <p:cNvPr id="4" name="矩形 3"/>
          <p:cNvSpPr/>
          <p:nvPr/>
        </p:nvSpPr>
        <p:spPr>
          <a:xfrm>
            <a:off x="513496" y="2852936"/>
            <a:ext cx="8352928" cy="769441"/>
          </a:xfrm>
          <a:prstGeom prst="rect">
            <a:avLst/>
          </a:prstGeom>
        </p:spPr>
        <p:txBody>
          <a:bodyPr wrap="square">
            <a:spAutoFit/>
          </a:bodyPr>
          <a:lstStyle/>
          <a:p>
            <a:r>
              <a:rPr lang="en-US" altLang="zh-CN" sz="2000" dirty="0">
                <a:latin typeface="华文楷体" panose="02010600040101010101" pitchFamily="2" charset="-122"/>
              </a:rPr>
              <a:t> </a:t>
            </a:r>
            <a:endParaRPr lang="zh-CN" altLang="zh-CN" sz="2000" dirty="0">
              <a:latin typeface="华文楷体" panose="02010600040101010101" pitchFamily="2" charset="-122"/>
            </a:endParaRPr>
          </a:p>
          <a:p>
            <a:endParaRPr lang="zh-CN" altLang="zh-CN" dirty="0"/>
          </a:p>
        </p:txBody>
      </p:sp>
      <p:sp>
        <p:nvSpPr>
          <p:cNvPr id="3" name="矩形 2"/>
          <p:cNvSpPr/>
          <p:nvPr/>
        </p:nvSpPr>
        <p:spPr>
          <a:xfrm>
            <a:off x="657512" y="1628800"/>
            <a:ext cx="8064896" cy="3969385"/>
          </a:xfrm>
          <a:prstGeom prst="rect">
            <a:avLst/>
          </a:prstGeom>
        </p:spPr>
        <p:txBody>
          <a:bodyPr wrap="square">
            <a:spAutoFit/>
          </a:bodyPr>
          <a:lstStyle/>
          <a:p>
            <a:r>
              <a:rPr lang="zh-CN" altLang="zh-CN" sz="2800" dirty="0"/>
              <a:t>项目一：感觉游戏设计及实操。</a:t>
            </a:r>
            <a:endParaRPr lang="zh-CN" altLang="zh-CN" sz="2800" dirty="0"/>
          </a:p>
          <a:p>
            <a:endParaRPr lang="zh-CN" altLang="zh-CN" sz="2800" dirty="0"/>
          </a:p>
          <a:p>
            <a:r>
              <a:rPr lang="zh-CN" altLang="zh-CN" sz="2800" dirty="0"/>
              <a:t>目的：能借感觉统合</a:t>
            </a:r>
            <a:r>
              <a:rPr lang="zh-CN" altLang="zh-CN" sz="2800" dirty="0"/>
              <a:t>材料为2岁以下儿童设计一组亲子游戏。</a:t>
            </a:r>
            <a:endParaRPr lang="zh-CN" altLang="zh-CN" sz="2800" dirty="0"/>
          </a:p>
          <a:p>
            <a:endParaRPr lang="zh-CN" altLang="zh-CN" sz="2800" dirty="0"/>
          </a:p>
          <a:p>
            <a:r>
              <a:rPr lang="zh-CN" altLang="zh-CN" sz="2800" dirty="0"/>
              <a:t>要求：结合感觉运动游戏的内容，选择感觉运动游戏材料或身边的材料进行3个以上游戏设计。</a:t>
            </a:r>
            <a:endParaRPr lang="zh-CN" altLang="zh-CN" sz="2800" dirty="0"/>
          </a:p>
          <a:p>
            <a:endParaRPr lang="zh-CN" altLang="zh-CN" sz="2800" dirty="0"/>
          </a:p>
          <a:p>
            <a:r>
              <a:rPr lang="zh-CN" altLang="zh-CN" sz="2800" dirty="0"/>
              <a:t>形式：小组合作，设计方案或现场实操。</a:t>
            </a:r>
            <a:endParaRPr lang="zh-CN" altLang="zh-CN" sz="2800" dirty="0"/>
          </a:p>
        </p:txBody>
      </p:sp>
    </p:spTree>
  </p:cSld>
  <p:clrMapOvr>
    <a:masterClrMapping/>
  </p:clrMapOvr>
  <p:transition>
    <p:spli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课证融合</a:t>
            </a:r>
            <a:endParaRPr lang="zh-CN" altLang="en-US"/>
          </a:p>
        </p:txBody>
      </p:sp>
      <p:sp>
        <p:nvSpPr>
          <p:cNvPr id="3" name="内容占位符 2"/>
          <p:cNvSpPr>
            <a:spLocks noGrp="1"/>
          </p:cNvSpPr>
          <p:nvPr>
            <p:ph idx="1"/>
          </p:nvPr>
        </p:nvSpPr>
        <p:spPr/>
        <p:txBody>
          <a:bodyPr/>
          <a:p>
            <a:pPr marL="0" indent="0">
              <a:buNone/>
            </a:pPr>
            <a:r>
              <a:rPr lang="zh-CN" altLang="en-US">
                <a:solidFill>
                  <a:schemeClr val="tx1"/>
                </a:solidFill>
              </a:rPr>
              <a:t>选择题（自考）</a:t>
            </a:r>
            <a:endParaRPr lang="zh-CN" altLang="en-US">
              <a:solidFill>
                <a:schemeClr val="tx1"/>
              </a:solidFill>
            </a:endParaRPr>
          </a:p>
          <a:p>
            <a:pPr marL="0" indent="0">
              <a:buNone/>
            </a:pPr>
            <a:r>
              <a:rPr lang="zh-CN" altLang="en-US">
                <a:solidFill>
                  <a:schemeClr val="tx1"/>
                </a:solidFill>
              </a:rPr>
              <a:t>1.被皮亚杰称为感觉运动游戏的是（</a:t>
            </a:r>
            <a:r>
              <a:rPr lang="en-US" altLang="zh-CN">
                <a:solidFill>
                  <a:schemeClr val="tx1"/>
                </a:solidFill>
              </a:rPr>
              <a:t>D</a:t>
            </a:r>
            <a:r>
              <a:rPr lang="zh-CN" altLang="en-US">
                <a:solidFill>
                  <a:schemeClr val="tx1"/>
                </a:solidFill>
              </a:rPr>
              <a:t>　）。 </a:t>
            </a:r>
            <a:endParaRPr lang="zh-CN" altLang="en-US">
              <a:solidFill>
                <a:schemeClr val="tx1"/>
              </a:solidFill>
            </a:endParaRPr>
          </a:p>
          <a:p>
            <a:pPr marL="0" indent="0">
              <a:buNone/>
            </a:pPr>
            <a:r>
              <a:rPr lang="zh-CN" altLang="en-US">
                <a:solidFill>
                  <a:schemeClr val="tx1"/>
                </a:solidFill>
              </a:rPr>
              <a:t>  A.角色扮演游戏 B.想象游戏 C.动作性游戏 D.机能游戏 </a:t>
            </a:r>
            <a:endParaRPr lang="zh-CN" altLang="en-US">
              <a:solidFill>
                <a:schemeClr val="tx1"/>
              </a:solidFill>
            </a:endParaRPr>
          </a:p>
          <a:p>
            <a:pPr marL="0" indent="0">
              <a:buNone/>
            </a:pPr>
            <a:endParaRPr lang="zh-CN" altLang="en-US">
              <a:solidFill>
                <a:schemeClr val="tx1"/>
              </a:solidFill>
            </a:endParaRPr>
          </a:p>
          <a:p>
            <a:pPr marL="0" indent="0">
              <a:buNone/>
            </a:pPr>
            <a:r>
              <a:rPr lang="zh-CN" altLang="en-US">
                <a:solidFill>
                  <a:schemeClr val="tx1"/>
                </a:solidFill>
              </a:rPr>
              <a:t>2.婴幼儿反复地拍击盆子里的水，绕着房子四周跑等，以体验运动过程中的快感属于：（</a:t>
            </a:r>
            <a:r>
              <a:rPr lang="en-US" altLang="zh-CN">
                <a:solidFill>
                  <a:schemeClr val="tx1"/>
                </a:solidFill>
              </a:rPr>
              <a:t>A </a:t>
            </a:r>
            <a:r>
              <a:rPr lang="zh-CN" altLang="en-US">
                <a:solidFill>
                  <a:schemeClr val="tx1"/>
                </a:solidFill>
              </a:rPr>
              <a:t>） </a:t>
            </a:r>
            <a:endParaRPr lang="zh-CN" altLang="en-US">
              <a:solidFill>
                <a:schemeClr val="tx1"/>
              </a:solidFill>
            </a:endParaRPr>
          </a:p>
          <a:p>
            <a:pPr marL="0" indent="0">
              <a:buNone/>
            </a:pPr>
            <a:r>
              <a:rPr lang="zh-CN" altLang="en-US">
                <a:solidFill>
                  <a:schemeClr val="tx1"/>
                </a:solidFill>
              </a:rPr>
              <a:t>A感觉运动游戏B角色游戏C体育游戏 D结构游戏</a:t>
            </a:r>
            <a:endParaRPr lang="zh-CN" altLang="en-US">
              <a:solidFill>
                <a:schemeClr val="tx1"/>
              </a:solidFill>
            </a:endParaRPr>
          </a:p>
        </p:txBody>
      </p:sp>
    </p:spTree>
  </p:cSld>
  <p:clrMapOvr>
    <a:masterClrMapping/>
  </p:clrMapOvr>
  <p:transition>
    <p:spli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4" descr="手"/>
          <p:cNvPicPr>
            <a:picLocks noGrp="1" noChangeAspect="1"/>
          </p:cNvPicPr>
          <p:nvPr>
            <p:ph idx="1"/>
          </p:nvPr>
        </p:nvPicPr>
        <p:blipFill>
          <a:blip r:embed="rId1"/>
          <a:srcRect/>
          <a:stretch>
            <a:fillRect/>
          </a:stretch>
        </p:blipFill>
        <p:spPr>
          <a:xfrm>
            <a:off x="36513" y="44450"/>
            <a:ext cx="4643437" cy="6858000"/>
          </a:xfrm>
        </p:spPr>
      </p:pic>
      <p:sp>
        <p:nvSpPr>
          <p:cNvPr id="72708" name="Text Box 4"/>
          <p:cNvSpPr txBox="1"/>
          <p:nvPr/>
        </p:nvSpPr>
        <p:spPr>
          <a:xfrm>
            <a:off x="5508104" y="2492896"/>
            <a:ext cx="2893100" cy="5803354"/>
          </a:xfrm>
          <a:prstGeom prst="rect">
            <a:avLst/>
          </a:prstGeom>
          <a:noFill/>
          <a:ln w="9525">
            <a:noFill/>
          </a:ln>
        </p:spPr>
        <p:txBody>
          <a:bodyPr vert="eaVert" wrap="square">
            <a:spAutoFit/>
          </a:bodyPr>
          <a:lstStyle/>
          <a:p>
            <a:pPr eaLnBrk="1" hangingPunct="1">
              <a:buFont typeface="Arial" panose="020B0604020202020204" pitchFamily="34" charset="0"/>
            </a:pPr>
            <a:r>
              <a:rPr lang="zh-CN" altLang="en-US" sz="8800" b="1" dirty="0">
                <a:solidFill>
                  <a:srgbClr val="006600"/>
                </a:solidFill>
                <a:latin typeface="+mj-ea"/>
                <a:ea typeface="+mj-ea"/>
              </a:rPr>
              <a:t>牵手</a:t>
            </a:r>
            <a:endParaRPr lang="en-US" altLang="zh-CN" sz="8800" b="1" dirty="0">
              <a:solidFill>
                <a:srgbClr val="006600"/>
              </a:solidFill>
              <a:latin typeface="+mj-ea"/>
              <a:ea typeface="+mj-ea"/>
            </a:endParaRPr>
          </a:p>
          <a:p>
            <a:pPr eaLnBrk="1" hangingPunct="1">
              <a:buFont typeface="Arial" panose="020B0604020202020204" pitchFamily="34" charset="0"/>
            </a:pPr>
            <a:r>
              <a:rPr lang="zh-CN" altLang="en-US" sz="8800" b="1" dirty="0">
                <a:solidFill>
                  <a:srgbClr val="006600"/>
                </a:solidFill>
                <a:latin typeface="+mj-ea"/>
                <a:ea typeface="+mj-ea"/>
              </a:rPr>
              <a:t>童年</a:t>
            </a:r>
            <a:endParaRPr lang="zh-CN" altLang="en-US" sz="8800" b="1" dirty="0">
              <a:solidFill>
                <a:srgbClr val="006600"/>
              </a:solidFill>
              <a:latin typeface="+mj-ea"/>
              <a:ea typeface="+mj-ea"/>
            </a:endParaRPr>
          </a:p>
        </p:txBody>
      </p:sp>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338138" y="271463"/>
            <a:ext cx="242824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4400" b="1" i="1" dirty="0">
                <a:latin typeface="楷体_GB2312" panose="02010609030101010101" pitchFamily="49" charset="-122"/>
                <a:ea typeface="楷体_GB2312" panose="02010609030101010101" pitchFamily="49" charset="-122"/>
              </a:rPr>
              <a:t>教学提纲</a:t>
            </a:r>
            <a:endParaRPr lang="zh-CN" altLang="en-US" sz="4400" b="1" i="1" dirty="0">
              <a:latin typeface="楷体_GB2312" panose="02010609030101010101" pitchFamily="49" charset="-122"/>
              <a:ea typeface="楷体_GB2312" panose="02010609030101010101" pitchFamily="49" charset="-122"/>
            </a:endParaRPr>
          </a:p>
        </p:txBody>
      </p:sp>
      <p:sp>
        <p:nvSpPr>
          <p:cNvPr id="4" name="TextBox 2"/>
          <p:cNvSpPr txBox="1">
            <a:spLocks noChangeArrowheads="1"/>
          </p:cNvSpPr>
          <p:nvPr/>
        </p:nvSpPr>
        <p:spPr bwMode="auto">
          <a:xfrm>
            <a:off x="338455" y="1228725"/>
            <a:ext cx="8094345" cy="5507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Clr>
                <a:schemeClr val="accent1"/>
              </a:buClr>
              <a:buSzPct val="85000"/>
              <a:buFont typeface="Wingdings 2" panose="05020102010507070707" pitchFamily="18" charset="2"/>
              <a:buNone/>
            </a:pPr>
            <a:r>
              <a:rPr lang="zh-CN" altLang="en-US" sz="3200" b="1" dirty="0">
                <a:solidFill>
                  <a:schemeClr val="tx1"/>
                </a:solidFill>
                <a:sym typeface="+mn-ea"/>
              </a:rPr>
              <a:t>一、</a:t>
            </a:r>
            <a:r>
              <a:rPr lang="zh-CN" altLang="en-US" sz="3200" b="1" dirty="0">
                <a:solidFill>
                  <a:schemeClr val="tx1"/>
                </a:solidFill>
                <a:sym typeface="+mn-ea"/>
              </a:rPr>
              <a:t>感觉运动游戏基本理论</a:t>
            </a:r>
            <a:endParaRPr lang="zh-CN" altLang="en-US" sz="3200" dirty="0">
              <a:solidFill>
                <a:schemeClr val="tx1"/>
              </a:solidFill>
            </a:endParaRPr>
          </a:p>
          <a:p>
            <a:pPr>
              <a:buClr>
                <a:schemeClr val="accent1"/>
              </a:buClr>
              <a:buSzPct val="85000"/>
              <a:buFont typeface="Wingdings 2" panose="05020102010507070707" pitchFamily="18" charset="2"/>
              <a:buNone/>
            </a:pPr>
            <a:r>
              <a:rPr lang="zh-CN" altLang="en-US" sz="3200" dirty="0">
                <a:latin typeface="楷体_GB2312" panose="02010609030101010101" pitchFamily="49" charset="-122"/>
                <a:ea typeface="楷体_GB2312" panose="02010609030101010101" pitchFamily="49" charset="-122"/>
                <a:sym typeface="+mn-ea"/>
              </a:rPr>
              <a:t>（一）感觉运动游戏的概念</a:t>
            </a:r>
            <a:endParaRPr lang="zh-CN" altLang="en-US" sz="3200" dirty="0">
              <a:latin typeface="楷体_GB2312" panose="02010609030101010101" pitchFamily="49" charset="-122"/>
              <a:ea typeface="楷体_GB2312" panose="02010609030101010101" pitchFamily="49" charset="-122"/>
              <a:sym typeface="+mn-ea"/>
            </a:endParaRPr>
          </a:p>
          <a:p>
            <a:pPr>
              <a:buClr>
                <a:schemeClr val="accent1"/>
              </a:buClr>
              <a:buSzPct val="85000"/>
              <a:buFont typeface="Wingdings 2" panose="05020102010507070707" pitchFamily="18" charset="2"/>
              <a:buNone/>
            </a:pPr>
            <a:r>
              <a:rPr lang="zh-CN" altLang="en-US" sz="3200" dirty="0">
                <a:latin typeface="楷体_GB2312" panose="02010609030101010101" pitchFamily="49" charset="-122"/>
                <a:ea typeface="楷体_GB2312" panose="02010609030101010101" pitchFamily="49" charset="-122"/>
                <a:sym typeface="+mn-ea"/>
              </a:rPr>
              <a:t>（二）感觉运动游戏</a:t>
            </a:r>
            <a:r>
              <a:rPr lang="zh-CN" altLang="en-US" sz="3200" dirty="0">
                <a:solidFill>
                  <a:schemeClr val="tx1"/>
                </a:solidFill>
                <a:latin typeface="楷体_GB2312" panose="02010609030101010101" pitchFamily="49" charset="-122"/>
                <a:ea typeface="楷体_GB2312" panose="02010609030101010101" pitchFamily="49" charset="-122"/>
                <a:sym typeface="+mn-ea"/>
              </a:rPr>
              <a:t>的意义</a:t>
            </a:r>
            <a:endParaRPr lang="zh-CN" altLang="en-US" sz="3200" dirty="0">
              <a:solidFill>
                <a:schemeClr val="tx1"/>
              </a:solidFill>
              <a:latin typeface="楷体_GB2312" panose="02010609030101010101" pitchFamily="49" charset="-122"/>
              <a:ea typeface="楷体_GB2312" panose="02010609030101010101" pitchFamily="49" charset="-122"/>
            </a:endParaRPr>
          </a:p>
          <a:p>
            <a:pPr>
              <a:buClr>
                <a:schemeClr val="accent1"/>
              </a:buClr>
              <a:buSzPct val="85000"/>
              <a:buFont typeface="Wingdings 2" panose="05020102010507070707" pitchFamily="18" charset="2"/>
              <a:buNone/>
            </a:pPr>
            <a:r>
              <a:rPr lang="zh-CN" altLang="en-US" sz="3200" dirty="0">
                <a:latin typeface="楷体_GB2312" panose="02010609030101010101" pitchFamily="49" charset="-122"/>
                <a:ea typeface="楷体_GB2312" panose="02010609030101010101" pitchFamily="49" charset="-122"/>
                <a:sym typeface="+mn-ea"/>
              </a:rPr>
              <a:t>（三）</a:t>
            </a:r>
            <a:r>
              <a:rPr lang="zh-CN" altLang="en-US" sz="3200" dirty="0">
                <a:solidFill>
                  <a:schemeClr val="tx1"/>
                </a:solidFill>
                <a:latin typeface="楷体_GB2312" panose="02010609030101010101" pitchFamily="49" charset="-122"/>
                <a:ea typeface="楷体_GB2312" panose="02010609030101010101" pitchFamily="49" charset="-122"/>
                <a:sym typeface="+mn-ea"/>
              </a:rPr>
              <a:t>感觉运动游戏的特点</a:t>
            </a:r>
            <a:endParaRPr lang="zh-CN" altLang="en-US" sz="3200" dirty="0">
              <a:solidFill>
                <a:schemeClr val="tx1"/>
              </a:solidFill>
              <a:latin typeface="楷体_GB2312" panose="02010609030101010101" pitchFamily="49" charset="-122"/>
              <a:ea typeface="楷体_GB2312" panose="02010609030101010101" pitchFamily="49" charset="-122"/>
              <a:sym typeface="+mn-ea"/>
            </a:endParaRPr>
          </a:p>
          <a:p>
            <a:pPr>
              <a:buClr>
                <a:schemeClr val="accent1"/>
              </a:buClr>
              <a:buSzPct val="85000"/>
              <a:buFont typeface="Wingdings 2" panose="05020102010507070707" pitchFamily="18" charset="2"/>
              <a:buNone/>
            </a:pPr>
            <a:r>
              <a:rPr lang="zh-CN" altLang="en-US" sz="3200" dirty="0">
                <a:latin typeface="楷体_GB2312" panose="02010609030101010101" pitchFamily="49" charset="-122"/>
                <a:ea typeface="楷体_GB2312" panose="02010609030101010101" pitchFamily="49" charset="-122"/>
                <a:sym typeface="+mn-ea"/>
              </a:rPr>
              <a:t>（四）</a:t>
            </a:r>
            <a:r>
              <a:rPr lang="zh-CN" altLang="en-US" sz="3200" dirty="0">
                <a:solidFill>
                  <a:schemeClr val="tx1"/>
                </a:solidFill>
                <a:latin typeface="楷体_GB2312" panose="02010609030101010101" pitchFamily="49" charset="-122"/>
                <a:ea typeface="楷体_GB2312" panose="02010609030101010101" pitchFamily="49" charset="-122"/>
                <a:sym typeface="+mn-ea"/>
              </a:rPr>
              <a:t>感觉运动游戏的结构要素</a:t>
            </a:r>
            <a:endParaRPr lang="zh-CN" altLang="en-US" sz="3200" dirty="0">
              <a:solidFill>
                <a:schemeClr val="tx1"/>
              </a:solidFill>
              <a:sym typeface="+mn-ea"/>
            </a:endParaRPr>
          </a:p>
          <a:p>
            <a:pPr>
              <a:buClr>
                <a:schemeClr val="accent1"/>
              </a:buClr>
              <a:buSzPct val="85000"/>
              <a:buFont typeface="Wingdings 2" panose="05020102010507070707" pitchFamily="18" charset="2"/>
              <a:buNone/>
            </a:pPr>
            <a:r>
              <a:rPr lang="zh-CN" altLang="en-US" sz="3200" b="1" dirty="0">
                <a:solidFill>
                  <a:schemeClr val="tx1"/>
                </a:solidFill>
                <a:sym typeface="+mn-ea"/>
              </a:rPr>
              <a:t>二、感觉运动游戏的类别</a:t>
            </a:r>
            <a:endParaRPr lang="zh-CN" altLang="en-US" sz="3200" dirty="0">
              <a:solidFill>
                <a:schemeClr val="tx1"/>
              </a:solidFill>
              <a:sym typeface="+mn-ea"/>
            </a:endParaRPr>
          </a:p>
          <a:p>
            <a:pPr>
              <a:buClr>
                <a:schemeClr val="accent1"/>
              </a:buClr>
              <a:buSzPct val="85000"/>
              <a:buFont typeface="Wingdings 2" panose="05020102010507070707" pitchFamily="18" charset="2"/>
              <a:buNone/>
            </a:pPr>
            <a:r>
              <a:rPr lang="zh-CN" altLang="en-US" sz="3200" b="1" dirty="0">
                <a:solidFill>
                  <a:schemeClr val="tx1"/>
                </a:solidFill>
                <a:sym typeface="+mn-ea"/>
              </a:rPr>
              <a:t>三、感觉运动游戏指导要点</a:t>
            </a:r>
            <a:endParaRPr lang="zh-CN" altLang="en-US" sz="3200" dirty="0">
              <a:solidFill>
                <a:schemeClr val="tx1"/>
              </a:solidFill>
              <a:sym typeface="+mn-ea"/>
            </a:endParaRPr>
          </a:p>
          <a:p>
            <a:pPr>
              <a:buClr>
                <a:schemeClr val="accent1"/>
              </a:buClr>
              <a:buSzPct val="85000"/>
              <a:buFont typeface="Wingdings 2" panose="05020102010507070707" pitchFamily="18" charset="2"/>
              <a:buNone/>
            </a:pPr>
            <a:r>
              <a:rPr lang="zh-CN" altLang="en-US" sz="3200" dirty="0">
                <a:solidFill>
                  <a:schemeClr val="tx1"/>
                </a:solidFill>
                <a:latin typeface="楷体_GB2312" panose="02010609030101010101" pitchFamily="49" charset="-122"/>
                <a:ea typeface="楷体_GB2312" panose="02010609030101010101" pitchFamily="49" charset="-122"/>
                <a:sym typeface="+mn-ea"/>
              </a:rPr>
              <a:t>（一）游戏环境创设</a:t>
            </a:r>
            <a:endParaRPr lang="zh-CN" altLang="en-US" sz="3200" dirty="0">
              <a:solidFill>
                <a:schemeClr val="tx1"/>
              </a:solidFill>
              <a:latin typeface="楷体_GB2312" panose="02010609030101010101" pitchFamily="49" charset="-122"/>
              <a:ea typeface="楷体_GB2312" panose="02010609030101010101" pitchFamily="49" charset="-122"/>
              <a:sym typeface="+mn-ea"/>
            </a:endParaRPr>
          </a:p>
          <a:p>
            <a:pPr>
              <a:buClr>
                <a:schemeClr val="accent1"/>
              </a:buClr>
              <a:buSzPct val="85000"/>
              <a:buFont typeface="Wingdings 2" panose="05020102010507070707" pitchFamily="18" charset="2"/>
              <a:buNone/>
            </a:pPr>
            <a:r>
              <a:rPr lang="zh-CN" altLang="en-US" sz="3200" dirty="0">
                <a:solidFill>
                  <a:schemeClr val="tx1"/>
                </a:solidFill>
                <a:latin typeface="楷体_GB2312" panose="02010609030101010101" pitchFamily="49" charset="-122"/>
                <a:ea typeface="楷体_GB2312" panose="02010609030101010101" pitchFamily="49" charset="-122"/>
                <a:sym typeface="+mn-ea"/>
              </a:rPr>
              <a:t>（二）组织原则</a:t>
            </a:r>
            <a:endParaRPr lang="zh-CN" altLang="en-US" sz="3200" dirty="0">
              <a:solidFill>
                <a:schemeClr val="tx1"/>
              </a:solidFill>
              <a:latin typeface="楷体_GB2312" panose="02010609030101010101" pitchFamily="49" charset="-122"/>
              <a:ea typeface="楷体_GB2312" panose="02010609030101010101" pitchFamily="49" charset="-122"/>
              <a:sym typeface="+mn-ea"/>
            </a:endParaRPr>
          </a:p>
          <a:p>
            <a:pPr>
              <a:buClr>
                <a:schemeClr val="accent1"/>
              </a:buClr>
              <a:buSzPct val="85000"/>
              <a:buFont typeface="Wingdings 2" panose="05020102010507070707" pitchFamily="18" charset="2"/>
              <a:buNone/>
            </a:pPr>
            <a:r>
              <a:rPr lang="zh-CN" altLang="en-US" sz="3200" dirty="0">
                <a:solidFill>
                  <a:schemeClr val="tx1"/>
                </a:solidFill>
                <a:latin typeface="楷体_GB2312" panose="02010609030101010101" pitchFamily="49" charset="-122"/>
                <a:ea typeface="楷体_GB2312" panose="02010609030101010101" pitchFamily="49" charset="-122"/>
                <a:sym typeface="+mn-ea"/>
              </a:rPr>
              <a:t>（三）玩具配置</a:t>
            </a:r>
            <a:endParaRPr lang="zh-CN" altLang="en-US" sz="3200" dirty="0">
              <a:solidFill>
                <a:schemeClr val="tx1"/>
              </a:solidFill>
              <a:latin typeface="楷体_GB2312" panose="02010609030101010101" pitchFamily="49" charset="-122"/>
              <a:ea typeface="楷体_GB2312" panose="02010609030101010101" pitchFamily="49" charset="-122"/>
              <a:sym typeface="+mn-ea"/>
            </a:endParaRPr>
          </a:p>
          <a:p>
            <a:pPr>
              <a:buClr>
                <a:schemeClr val="accent1"/>
              </a:buClr>
              <a:buSzPct val="85000"/>
              <a:buFont typeface="Wingdings 2" panose="05020102010507070707" pitchFamily="18" charset="2"/>
              <a:buNone/>
            </a:pPr>
            <a:r>
              <a:rPr lang="zh-CN" altLang="en-US" sz="3200" dirty="0">
                <a:solidFill>
                  <a:schemeClr val="tx1"/>
                </a:solidFill>
                <a:latin typeface="楷体_GB2312" panose="02010609030101010101" pitchFamily="49" charset="-122"/>
                <a:ea typeface="楷体_GB2312" panose="02010609030101010101" pitchFamily="49" charset="-122"/>
                <a:sym typeface="+mn-ea"/>
              </a:rPr>
              <a:t>（四）游戏指导</a:t>
            </a:r>
            <a:endParaRPr lang="zh-CN" altLang="en-US" sz="3200" dirty="0">
              <a:solidFill>
                <a:schemeClr val="tx1"/>
              </a:solidFill>
              <a:latin typeface="楷体_GB2312" panose="02010609030101010101" pitchFamily="49" charset="-122"/>
              <a:ea typeface="楷体_GB2312" panose="02010609030101010101" pitchFamily="49" charset="-122"/>
              <a:sym typeface="+mn-ea"/>
            </a:endParaRPr>
          </a:p>
        </p:txBody>
      </p:sp>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54000" y="133668"/>
            <a:ext cx="6215063" cy="868362"/>
          </a:xfrm>
        </p:spPr>
        <p:txBody>
          <a:bodyPr/>
          <a:p>
            <a:r>
              <a:rPr lang="zh-CN" altLang="en-US" sz="3600" b="1" dirty="0">
                <a:solidFill>
                  <a:schemeClr val="tx1"/>
                </a:solidFill>
                <a:sym typeface="+mn-ea"/>
              </a:rPr>
              <a:t>一、感觉运动游戏基本理论</a:t>
            </a:r>
            <a:endParaRPr lang="zh-CN" altLang="en-US" sz="3600" b="1" dirty="0">
              <a:solidFill>
                <a:schemeClr val="tx1"/>
              </a:solidFill>
              <a:sym typeface="+mn-ea"/>
            </a:endParaRPr>
          </a:p>
        </p:txBody>
      </p:sp>
      <p:sp>
        <p:nvSpPr>
          <p:cNvPr id="3" name="内容占位符 2"/>
          <p:cNvSpPr>
            <a:spLocks noGrp="1"/>
          </p:cNvSpPr>
          <p:nvPr>
            <p:ph idx="1"/>
          </p:nvPr>
        </p:nvSpPr>
        <p:spPr>
          <a:xfrm>
            <a:off x="93345" y="1694180"/>
            <a:ext cx="7866380" cy="4625975"/>
          </a:xfrm>
        </p:spPr>
        <p:txBody>
          <a:bodyPr/>
          <a:p>
            <a:pPr>
              <a:lnSpc>
                <a:spcPct val="150000"/>
              </a:lnSpc>
              <a:buClr>
                <a:schemeClr val="accent1"/>
              </a:buClr>
              <a:buSzPct val="85000"/>
              <a:buFont typeface="Wingdings 2" panose="05020102010507070707" pitchFamily="18" charset="2"/>
              <a:buNone/>
            </a:pPr>
            <a:r>
              <a:rPr lang="en-US" altLang="zh-CN" sz="3200" b="1" dirty="0">
                <a:solidFill>
                  <a:srgbClr val="006600"/>
                </a:solidFill>
                <a:latin typeface="楷体_GB2312" panose="02010609030101010101" pitchFamily="49" charset="-122"/>
                <a:ea typeface="楷体_GB2312" panose="02010609030101010101" pitchFamily="49" charset="-122"/>
                <a:cs typeface="楷体_GB2312" panose="02010609030101010101" pitchFamily="49" charset="-122"/>
                <a:sym typeface="+mn-ea"/>
              </a:rPr>
              <a:t>   </a:t>
            </a:r>
            <a:r>
              <a:rPr lang="en-US" altLang="zh-CN" sz="2800" b="1" dirty="0">
                <a:solidFill>
                  <a:srgbClr val="006600"/>
                </a:solidFill>
                <a:latin typeface="仿宋_GB2312" panose="02010609030101010101" charset="-122"/>
                <a:ea typeface="仿宋_GB2312" panose="02010609030101010101" charset="-122"/>
                <a:cs typeface="仿宋_GB2312" panose="02010609030101010101" charset="-122"/>
                <a:sym typeface="+mn-ea"/>
              </a:rPr>
              <a:t> </a:t>
            </a:r>
            <a:endParaRPr lang="en-US" altLang="zh-CN" sz="2800" dirty="0">
              <a:solidFill>
                <a:schemeClr val="tx1"/>
              </a:solidFill>
              <a:latin typeface="仿宋_GB2312" panose="02010609030101010101" charset="-122"/>
              <a:ea typeface="仿宋_GB2312" panose="02010609030101010101" charset="-122"/>
              <a:cs typeface="仿宋_GB2312" panose="02010609030101010101" charset="-122"/>
              <a:sym typeface="+mn-ea"/>
            </a:endParaRPr>
          </a:p>
        </p:txBody>
      </p:sp>
      <p:sp>
        <p:nvSpPr>
          <p:cNvPr id="4" name="文本框 3"/>
          <p:cNvSpPr txBox="1"/>
          <p:nvPr/>
        </p:nvSpPr>
        <p:spPr>
          <a:xfrm>
            <a:off x="254000" y="1172210"/>
            <a:ext cx="5082540" cy="583565"/>
          </a:xfrm>
          <a:prstGeom prst="rect">
            <a:avLst/>
          </a:prstGeom>
          <a:noFill/>
        </p:spPr>
        <p:txBody>
          <a:bodyPr wrap="none" rtlCol="0" anchor="t">
            <a:spAutoFit/>
          </a:bodyPr>
          <a:p>
            <a:r>
              <a:rPr lang="zh-CN" altLang="en-US" sz="3200" b="1" dirty="0">
                <a:solidFill>
                  <a:schemeClr val="tx1"/>
                </a:solidFill>
                <a:latin typeface="+mn-ea"/>
                <a:ea typeface="+mn-ea"/>
                <a:sym typeface="+mn-ea"/>
              </a:rPr>
              <a:t>（一）感觉运动游戏的概念</a:t>
            </a:r>
            <a:endParaRPr lang="zh-CN" altLang="en-US" sz="3200" b="1" dirty="0">
              <a:solidFill>
                <a:schemeClr val="tx1"/>
              </a:solidFill>
              <a:latin typeface="+mn-ea"/>
              <a:ea typeface="+mn-ea"/>
              <a:sym typeface="+mn-ea"/>
            </a:endParaRPr>
          </a:p>
        </p:txBody>
      </p:sp>
      <p:sp>
        <p:nvSpPr>
          <p:cNvPr id="5" name="文本框 4"/>
          <p:cNvSpPr txBox="1"/>
          <p:nvPr/>
        </p:nvSpPr>
        <p:spPr>
          <a:xfrm>
            <a:off x="254000" y="1767840"/>
            <a:ext cx="8096250" cy="3322955"/>
          </a:xfrm>
          <a:prstGeom prst="rect">
            <a:avLst/>
          </a:prstGeom>
          <a:noFill/>
        </p:spPr>
        <p:txBody>
          <a:bodyPr wrap="square" rtlCol="0">
            <a:spAutoFit/>
          </a:bodyPr>
          <a:p>
            <a:pPr algn="l">
              <a:lnSpc>
                <a:spcPct val="150000"/>
              </a:lnSpc>
              <a:buClr>
                <a:schemeClr val="accent1"/>
              </a:buClr>
              <a:buSzPct val="85000"/>
              <a:buFont typeface="Wingdings 2" panose="05020102010507070707" pitchFamily="18" charset="2"/>
              <a:buNone/>
            </a:pPr>
            <a:r>
              <a:rPr lang="en-US" altLang="zh-CN" sz="2800" dirty="0">
                <a:latin typeface="仿宋_GB2312" panose="02010609030101010101" charset="-122"/>
                <a:ea typeface="仿宋_GB2312" panose="02010609030101010101" charset="-122"/>
                <a:cs typeface="仿宋_GB2312" panose="02010609030101010101" charset="-122"/>
                <a:sym typeface="+mn-ea"/>
              </a:rPr>
              <a:t>    感觉运动游戏，也称练习性游戏、机能性游戏或实践性游戏。它是0-2岁婴儿利用感觉器官和身体动作与外界发生关联和互动，由简单的动作或运动组成，游戏的主要表现形式为徒手游戏或重复的操作物体的游戏。</a:t>
            </a:r>
            <a:endParaRPr lang="en-US" altLang="zh-CN" sz="2800" dirty="0">
              <a:solidFill>
                <a:schemeClr val="tx1"/>
              </a:solidFill>
              <a:latin typeface="仿宋_GB2312" panose="02010609030101010101" charset="-122"/>
              <a:ea typeface="仿宋_GB2312" panose="02010609030101010101" charset="-122"/>
              <a:cs typeface="仿宋_GB2312" panose="02010609030101010101" charset="-122"/>
              <a:sym typeface="+mn-ea"/>
            </a:endParaRPr>
          </a:p>
        </p:txBody>
      </p:sp>
    </p:spTree>
  </p:cSld>
  <p:clrMapOvr>
    <a:masterClrMapping/>
  </p:clrMapOvr>
  <p:transition>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2900" y="1218565"/>
            <a:ext cx="8458200" cy="5014595"/>
          </a:xfrm>
        </p:spPr>
        <p:txBody>
          <a:bodyPr/>
          <a:p>
            <a:pPr marL="0" indent="0">
              <a:lnSpc>
                <a:spcPct val="150000"/>
              </a:lnSpc>
              <a:buNone/>
            </a:pPr>
            <a:r>
              <a:rPr lang="en-US" altLang="zh-CN" sz="2800">
                <a:solidFill>
                  <a:schemeClr val="tx1"/>
                </a:solidFill>
                <a:latin typeface="仿宋_GB2312" panose="02010609030101010101" charset="-122"/>
                <a:ea typeface="仿宋_GB2312" panose="02010609030101010101" charset="-122"/>
              </a:rPr>
              <a:t>1.</a:t>
            </a:r>
            <a:r>
              <a:rPr lang="zh-CN" altLang="en-US" sz="2800">
                <a:solidFill>
                  <a:schemeClr val="tx1"/>
                </a:solidFill>
                <a:latin typeface="仿宋_GB2312" panose="02010609030101010101" charset="-122"/>
                <a:ea typeface="仿宋_GB2312" panose="02010609030101010101" charset="-122"/>
              </a:rPr>
              <a:t>感觉运动游戏是婴儿最早出现的一种游戏形式。</a:t>
            </a:r>
            <a:endParaRPr lang="zh-CN" altLang="en-US" sz="2800">
              <a:solidFill>
                <a:schemeClr val="tx1"/>
              </a:solidFill>
              <a:latin typeface="仿宋_GB2312" panose="02010609030101010101" charset="-122"/>
              <a:ea typeface="仿宋_GB2312" panose="02010609030101010101" charset="-122"/>
            </a:endParaRPr>
          </a:p>
          <a:p>
            <a:pPr marL="0" indent="0">
              <a:lnSpc>
                <a:spcPct val="150000"/>
              </a:lnSpc>
              <a:buNone/>
            </a:pPr>
            <a:r>
              <a:rPr lang="en-US" altLang="zh-CN" sz="2800">
                <a:solidFill>
                  <a:schemeClr val="tx1"/>
                </a:solidFill>
                <a:latin typeface="仿宋_GB2312" panose="02010609030101010101" charset="-122"/>
                <a:ea typeface="仿宋_GB2312" panose="02010609030101010101" charset="-122"/>
              </a:rPr>
              <a:t>2.</a:t>
            </a:r>
            <a:r>
              <a:rPr lang="zh-CN" altLang="en-US" sz="2800">
                <a:solidFill>
                  <a:schemeClr val="tx1"/>
                </a:solidFill>
                <a:latin typeface="仿宋_GB2312" panose="02010609030101010101" charset="-122"/>
                <a:ea typeface="仿宋_GB2312" panose="02010609030101010101" charset="-122"/>
              </a:rPr>
              <a:t>婴儿游戏的动机在于通过动作或运动获得机能性快感，动即快乐。</a:t>
            </a:r>
            <a:endParaRPr lang="zh-CN" altLang="en-US" sz="2800">
              <a:solidFill>
                <a:schemeClr val="tx1"/>
              </a:solidFill>
              <a:latin typeface="仿宋_GB2312" panose="02010609030101010101" charset="-122"/>
              <a:ea typeface="仿宋_GB2312" panose="02010609030101010101" charset="-122"/>
            </a:endParaRPr>
          </a:p>
          <a:p>
            <a:pPr marL="0" indent="0">
              <a:lnSpc>
                <a:spcPct val="150000"/>
              </a:lnSpc>
              <a:buNone/>
            </a:pPr>
            <a:r>
              <a:rPr lang="en-US" altLang="zh-CN" sz="2800">
                <a:solidFill>
                  <a:schemeClr val="tx1"/>
                </a:solidFill>
                <a:latin typeface="仿宋_GB2312" panose="02010609030101010101" charset="-122"/>
                <a:ea typeface="仿宋_GB2312" panose="02010609030101010101" charset="-122"/>
              </a:rPr>
              <a:t>3.</a:t>
            </a:r>
            <a:r>
              <a:rPr lang="zh-CN" altLang="en-US" sz="2800">
                <a:solidFill>
                  <a:schemeClr val="tx1"/>
                </a:solidFill>
                <a:latin typeface="仿宋_GB2312" panose="02010609030101010101" charset="-122"/>
                <a:ea typeface="仿宋_GB2312" panose="02010609030101010101" charset="-122"/>
              </a:rPr>
              <a:t>半岁以内的婴儿，主要是依靠各种感知觉作用于客观事物。</a:t>
            </a:r>
            <a:endParaRPr lang="zh-CN" altLang="en-US" sz="2800">
              <a:solidFill>
                <a:schemeClr val="tx1"/>
              </a:solidFill>
              <a:latin typeface="仿宋_GB2312" panose="02010609030101010101" charset="-122"/>
              <a:ea typeface="仿宋_GB2312" panose="02010609030101010101" charset="-122"/>
            </a:endParaRPr>
          </a:p>
          <a:p>
            <a:pPr marL="0" indent="0">
              <a:lnSpc>
                <a:spcPct val="150000"/>
              </a:lnSpc>
              <a:buNone/>
            </a:pPr>
            <a:r>
              <a:rPr lang="en-US" altLang="zh-CN" sz="2800">
                <a:solidFill>
                  <a:schemeClr val="tx1"/>
                </a:solidFill>
                <a:latin typeface="仿宋_GB2312" panose="02010609030101010101" charset="-122"/>
                <a:ea typeface="仿宋_GB2312" panose="02010609030101010101" charset="-122"/>
              </a:rPr>
              <a:t>4.</a:t>
            </a:r>
            <a:r>
              <a:rPr lang="zh-CN" altLang="en-US" sz="2800">
                <a:solidFill>
                  <a:schemeClr val="tx1"/>
                </a:solidFill>
                <a:latin typeface="仿宋_GB2312" panose="02010609030101010101" charset="-122"/>
                <a:ea typeface="仿宋_GB2312" panose="02010609030101010101" charset="-122"/>
              </a:rPr>
              <a:t>婴儿正是在反复的成功摆弄和练习中，获得愉快的体验，并反复练习着新获得的运动能力。</a:t>
            </a:r>
            <a:endParaRPr lang="zh-CN" altLang="en-US" sz="2800">
              <a:solidFill>
                <a:schemeClr val="tx1"/>
              </a:solidFill>
              <a:latin typeface="仿宋_GB2312" panose="02010609030101010101" charset="-122"/>
              <a:ea typeface="仿宋_GB2312" panose="02010609030101010101" charset="-122"/>
            </a:endParaRPr>
          </a:p>
          <a:p>
            <a:pPr marL="0" indent="0">
              <a:buNone/>
            </a:pPr>
            <a:endParaRPr lang="zh-CN" altLang="en-US" sz="2800">
              <a:solidFill>
                <a:schemeClr val="tx1"/>
              </a:solidFill>
              <a:latin typeface="仿宋_GB2312" panose="02010609030101010101" charset="-122"/>
              <a:ea typeface="仿宋_GB2312" panose="02010609030101010101" charset="-122"/>
            </a:endParaRPr>
          </a:p>
        </p:txBody>
      </p:sp>
      <p:sp>
        <p:nvSpPr>
          <p:cNvPr id="4" name="文本框 3"/>
          <p:cNvSpPr txBox="1"/>
          <p:nvPr/>
        </p:nvSpPr>
        <p:spPr>
          <a:xfrm>
            <a:off x="342900" y="292100"/>
            <a:ext cx="6129020" cy="645160"/>
          </a:xfrm>
          <a:prstGeom prst="rect">
            <a:avLst/>
          </a:prstGeom>
          <a:noFill/>
        </p:spPr>
        <p:txBody>
          <a:bodyPr wrap="square" rtlCol="0" anchor="t">
            <a:spAutoFit/>
          </a:bodyPr>
          <a:p>
            <a:pPr lvl="0" algn="l">
              <a:buClrTx/>
              <a:buSzTx/>
              <a:buFontTx/>
            </a:pPr>
            <a:r>
              <a:rPr lang="zh-CN" altLang="en-US" sz="3600" b="1" dirty="0">
                <a:latin typeface="+mn-ea"/>
                <a:ea typeface="+mn-ea"/>
                <a:sym typeface="+mn-ea"/>
              </a:rPr>
              <a:t>（二）感觉运动游戏的意义</a:t>
            </a:r>
            <a:endParaRPr lang="zh-CN" altLang="en-US" sz="3600" b="1" dirty="0">
              <a:latin typeface="+mn-ea"/>
              <a:ea typeface="+mn-ea"/>
              <a:sym typeface="+mn-ea"/>
            </a:endParaRPr>
          </a:p>
        </p:txBody>
      </p:sp>
    </p:spTree>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txBox="1">
            <a:spLocks noGrp="1"/>
          </p:cNvSpPr>
          <p:nvPr>
            <p:ph type="title"/>
          </p:nvPr>
        </p:nvSpPr>
        <p:spPr>
          <a:xfrm>
            <a:off x="369570" y="348933"/>
            <a:ext cx="6215063" cy="645160"/>
          </a:xfrm>
          <a:noFill/>
        </p:spPr>
        <p:txBody>
          <a:bodyPr wrap="square" rtlCol="0" anchor="t">
            <a:spAutoFit/>
          </a:bodyPr>
          <a:p>
            <a:pPr lvl="0" algn="l" defTabSz="914400">
              <a:buClrTx/>
              <a:buSzTx/>
              <a:buFontTx/>
            </a:pPr>
            <a:r>
              <a:rPr lang="zh-CN" altLang="en-US" sz="3600" b="1" kern="1200" dirty="0">
                <a:solidFill>
                  <a:schemeClr val="tx1"/>
                </a:solidFill>
                <a:latin typeface="+mn-ea"/>
                <a:ea typeface="+mn-ea"/>
                <a:cs typeface="+mn-cs"/>
                <a:sym typeface="+mn-ea"/>
              </a:rPr>
              <a:t>（三）</a:t>
            </a:r>
            <a:r>
              <a:rPr lang="zh-CN" altLang="en-US" sz="3600" b="1" kern="1200" dirty="0">
                <a:solidFill>
                  <a:schemeClr val="tx1"/>
                </a:solidFill>
                <a:latin typeface="+mn-ea"/>
                <a:ea typeface="+mn-ea"/>
                <a:cs typeface="+mn-cs"/>
                <a:sym typeface="+mn-ea"/>
              </a:rPr>
              <a:t>感觉运动游戏的特点</a:t>
            </a:r>
            <a:endParaRPr lang="zh-CN" altLang="en-US" sz="3600" b="1" kern="1200" dirty="0">
              <a:solidFill>
                <a:schemeClr val="tx1"/>
              </a:solidFill>
              <a:latin typeface="+mn-ea"/>
              <a:ea typeface="+mn-ea"/>
              <a:cs typeface="+mn-cs"/>
              <a:sym typeface="+mn-ea"/>
            </a:endParaRPr>
          </a:p>
        </p:txBody>
      </p:sp>
      <p:sp>
        <p:nvSpPr>
          <p:cNvPr id="4" name="右箭头 2"/>
          <p:cNvSpPr/>
          <p:nvPr>
            <p:custDataLst>
              <p:tags r:id="rId1"/>
            </p:custDataLst>
          </p:nvPr>
        </p:nvSpPr>
        <p:spPr>
          <a:xfrm>
            <a:off x="539353" y="1991715"/>
            <a:ext cx="8065294" cy="651185"/>
          </a:xfrm>
          <a:prstGeom prst="rightArrow">
            <a:avLst>
              <a:gd name="adj1" fmla="val 100000"/>
              <a:gd name="adj2" fmla="val 71429"/>
            </a:avLst>
          </a:prstGeom>
          <a:solidFill>
            <a:sysClr val="window" lastClr="FFFFFF">
              <a:lumMod val="85000"/>
            </a:sysClr>
          </a:solidFill>
          <a:ln>
            <a:solidFill>
              <a:sysClr val="window" lastClr="FFFFFF"/>
            </a:solidFill>
          </a:ln>
        </p:spPr>
        <p:txBody>
          <a:bodyPr wrap="none" tIns="0" bIns="0" rtlCol="0" anchor="t">
            <a:normAutofit/>
          </a:bodyPr>
          <a:p>
            <a:pPr algn="ctr">
              <a:lnSpc>
                <a:spcPct val="120000"/>
              </a:lnSpc>
            </a:pPr>
            <a:endParaRPr lang="en-US" b="1" dirty="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18" name="直接连接符 17"/>
          <p:cNvCxnSpPr/>
          <p:nvPr>
            <p:custDataLst>
              <p:tags r:id="rId2"/>
            </p:custDataLst>
          </p:nvPr>
        </p:nvCxnSpPr>
        <p:spPr>
          <a:xfrm>
            <a:off x="4572000" y="3099953"/>
            <a:ext cx="0" cy="1766333"/>
          </a:xfrm>
          <a:prstGeom prst="line">
            <a:avLst/>
          </a:prstGeom>
          <a:noFill/>
          <a:ln w="6350" cap="flat" cmpd="sng" algn="ctr">
            <a:solidFill>
              <a:srgbClr val="000000">
                <a:lumMod val="50000"/>
                <a:lumOff val="50000"/>
              </a:srgbClr>
            </a:solidFill>
            <a:prstDash val="solid"/>
            <a:miter lim="800000"/>
          </a:ln>
          <a:effectLst/>
        </p:spPr>
      </p:cxnSp>
      <p:sp>
        <p:nvSpPr>
          <p:cNvPr id="36" name="椭圆 35"/>
          <p:cNvSpPr/>
          <p:nvPr>
            <p:custDataLst>
              <p:tags r:id="rId3"/>
            </p:custDataLst>
          </p:nvPr>
        </p:nvSpPr>
        <p:spPr>
          <a:xfrm>
            <a:off x="5780872" y="2438339"/>
            <a:ext cx="476250" cy="476250"/>
          </a:xfrm>
          <a:prstGeom prst="ellipse">
            <a:avLst/>
          </a:prstGeom>
          <a:solidFill>
            <a:srgbClr val="3498DB"/>
          </a:solidFill>
          <a:ln w="28575" cap="flat" cmpd="sng" algn="ctr">
            <a:solidFill>
              <a:sysClr val="window" lastClr="FFFFFF"/>
            </a:solidFill>
            <a:prstDash val="solid"/>
            <a:miter lim="800000"/>
          </a:ln>
          <a:effectLst/>
        </p:spPr>
        <p:txBody>
          <a:bodyPr rtlCol="0" anchor="ctr"/>
          <a:p>
            <a:pPr algn="ctr">
              <a:lnSpc>
                <a:spcPct val="140000"/>
              </a:lnSpc>
            </a:pPr>
            <a:r>
              <a:rPr lang="en-US" altLang="zh-CN" sz="3200" dirty="0"/>
              <a:t>2</a:t>
            </a:r>
            <a:endParaRPr lang="en-US" altLang="zh-CN" sz="3200" dirty="0"/>
          </a:p>
        </p:txBody>
      </p:sp>
      <p:sp>
        <p:nvSpPr>
          <p:cNvPr id="37" name="椭圆 36"/>
          <p:cNvSpPr/>
          <p:nvPr>
            <p:custDataLst>
              <p:tags r:id="rId4"/>
            </p:custDataLst>
          </p:nvPr>
        </p:nvSpPr>
        <p:spPr>
          <a:xfrm>
            <a:off x="2886878" y="2437691"/>
            <a:ext cx="476250" cy="476250"/>
          </a:xfrm>
          <a:prstGeom prst="ellipse">
            <a:avLst/>
          </a:prstGeom>
          <a:solidFill>
            <a:srgbClr val="1F74AD"/>
          </a:solidFill>
          <a:ln w="28575" cap="flat" cmpd="sng" algn="ctr">
            <a:solidFill>
              <a:sysClr val="window" lastClr="FFFFFF"/>
            </a:solidFill>
            <a:prstDash val="solid"/>
            <a:miter lim="800000"/>
          </a:ln>
          <a:effectLst/>
        </p:spPr>
        <p:txBody>
          <a:bodyPr rtlCol="0" anchor="ctr"/>
          <a:p>
            <a:pPr algn="ctr">
              <a:lnSpc>
                <a:spcPct val="140000"/>
              </a:lnSpc>
            </a:pPr>
            <a:r>
              <a:rPr lang="en-US" altLang="zh-CN" sz="3200" dirty="0"/>
              <a:t>1</a:t>
            </a:r>
            <a:endParaRPr lang="en-US" altLang="zh-CN" sz="3200" dirty="0"/>
          </a:p>
        </p:txBody>
      </p:sp>
      <p:sp>
        <p:nvSpPr>
          <p:cNvPr id="14" name="剪去同侧角的矩形 6"/>
          <p:cNvSpPr/>
          <p:nvPr>
            <p:custDataLst>
              <p:tags r:id="rId5"/>
            </p:custDataLst>
          </p:nvPr>
        </p:nvSpPr>
        <p:spPr>
          <a:xfrm>
            <a:off x="1197610" y="3218815"/>
            <a:ext cx="3374390" cy="1528445"/>
          </a:xfrm>
          <a:prstGeom prst="snip2SameRect">
            <a:avLst>
              <a:gd name="adj1" fmla="val 0"/>
              <a:gd name="adj2" fmla="val 0"/>
            </a:avLst>
          </a:prstGeom>
          <a:ln>
            <a:noFill/>
          </a:ln>
        </p:spPr>
        <p:txBody>
          <a:bodyPr wrap="square" tIns="0" bIns="35100" anchor="t">
            <a:noAutofit/>
          </a:bodyPr>
          <a:p>
            <a:pPr algn="ctr">
              <a:lnSpc>
                <a:spcPct val="120000"/>
              </a:lnSpc>
              <a:tabLst>
                <a:tab pos="227965" algn="l"/>
              </a:tabLst>
              <a:defRPr/>
            </a:pPr>
            <a:r>
              <a:rPr lang="zh-CN" altLang="en-US" sz="2800" b="1">
                <a:solidFill>
                  <a:schemeClr val="tx1"/>
                </a:solidFill>
                <a:latin typeface="仿宋_GB2312" panose="02010609030101010101" charset="-122"/>
                <a:ea typeface="仿宋_GB2312" panose="02010609030101010101" charset="-122"/>
                <a:cs typeface="仿宋_GB2312" panose="02010609030101010101" charset="-122"/>
                <a:sym typeface="+mn-ea"/>
              </a:rPr>
              <a:t>0-2岁是感觉运动</a:t>
            </a:r>
            <a:endParaRPr lang="zh-CN" altLang="en-US" sz="2800" b="1">
              <a:solidFill>
                <a:schemeClr val="tx1"/>
              </a:solidFill>
              <a:latin typeface="仿宋_GB2312" panose="02010609030101010101" charset="-122"/>
              <a:ea typeface="仿宋_GB2312" panose="02010609030101010101" charset="-122"/>
              <a:cs typeface="仿宋_GB2312" panose="02010609030101010101" charset="-122"/>
              <a:sym typeface="+mn-ea"/>
            </a:endParaRPr>
          </a:p>
          <a:p>
            <a:pPr algn="ctr">
              <a:lnSpc>
                <a:spcPct val="120000"/>
              </a:lnSpc>
              <a:tabLst>
                <a:tab pos="227965" algn="l"/>
              </a:tabLst>
              <a:defRPr/>
            </a:pPr>
            <a:r>
              <a:rPr lang="zh-CN" altLang="en-US" sz="2800" b="1">
                <a:solidFill>
                  <a:schemeClr val="tx1"/>
                </a:solidFill>
                <a:latin typeface="仿宋_GB2312" panose="02010609030101010101" charset="-122"/>
                <a:ea typeface="仿宋_GB2312" panose="02010609030101010101" charset="-122"/>
                <a:cs typeface="仿宋_GB2312" panose="02010609030101010101" charset="-122"/>
                <a:sym typeface="+mn-ea"/>
              </a:rPr>
              <a:t>游戏的重要阶段</a:t>
            </a:r>
            <a:endParaRPr lang="zh-CN" altLang="en-US" sz="2800" b="1" spc="150" dirty="0">
              <a:solidFill>
                <a:schemeClr val="tx1"/>
              </a:solidFill>
              <a:latin typeface="仿宋_GB2312" panose="02010609030101010101" charset="-122"/>
              <a:ea typeface="仿宋_GB2312" panose="02010609030101010101" charset="-122"/>
              <a:cs typeface="仿宋_GB2312" panose="02010609030101010101" charset="-122"/>
              <a:sym typeface="+mn-ea"/>
            </a:endParaRPr>
          </a:p>
        </p:txBody>
      </p:sp>
      <p:sp>
        <p:nvSpPr>
          <p:cNvPr id="15" name="剪去同侧角的矩形 6"/>
          <p:cNvSpPr/>
          <p:nvPr>
            <p:custDataLst>
              <p:tags r:id="rId6"/>
            </p:custDataLst>
          </p:nvPr>
        </p:nvSpPr>
        <p:spPr>
          <a:xfrm>
            <a:off x="4572000" y="3218815"/>
            <a:ext cx="3374390" cy="1528445"/>
          </a:xfrm>
          <a:prstGeom prst="snip2SameRect">
            <a:avLst>
              <a:gd name="adj1" fmla="val 0"/>
              <a:gd name="adj2" fmla="val 0"/>
            </a:avLst>
          </a:prstGeom>
          <a:ln>
            <a:noFill/>
          </a:ln>
        </p:spPr>
        <p:txBody>
          <a:bodyPr wrap="square" tIns="0" bIns="35100" anchor="t">
            <a:noAutofit/>
          </a:bodyPr>
          <a:p>
            <a:pPr algn="ctr">
              <a:lnSpc>
                <a:spcPct val="120000"/>
              </a:lnSpc>
              <a:tabLst>
                <a:tab pos="227965" algn="l"/>
              </a:tabLst>
              <a:defRPr/>
            </a:pPr>
            <a:r>
              <a:rPr lang="zh-CN" altLang="en-US" sz="2800" b="1" spc="150" dirty="0">
                <a:solidFill>
                  <a:schemeClr val="tx1"/>
                </a:solidFill>
                <a:latin typeface="仿宋_GB2312" panose="02010609030101010101" charset="-122"/>
                <a:ea typeface="仿宋_GB2312" panose="02010609030101010101" charset="-122"/>
                <a:sym typeface="Arial" panose="020B0604020202020204" pitchFamily="34" charset="0"/>
              </a:rPr>
              <a:t>体验是感觉运动</a:t>
            </a:r>
            <a:endParaRPr lang="zh-CN" altLang="en-US" sz="2800" b="1" spc="150" dirty="0">
              <a:solidFill>
                <a:schemeClr val="tx1"/>
              </a:solidFill>
              <a:latin typeface="仿宋_GB2312" panose="02010609030101010101" charset="-122"/>
              <a:ea typeface="仿宋_GB2312" panose="02010609030101010101" charset="-122"/>
              <a:sym typeface="Arial" panose="020B0604020202020204" pitchFamily="34" charset="0"/>
            </a:endParaRPr>
          </a:p>
          <a:p>
            <a:pPr algn="ctr">
              <a:lnSpc>
                <a:spcPct val="120000"/>
              </a:lnSpc>
              <a:tabLst>
                <a:tab pos="227965" algn="l"/>
              </a:tabLst>
              <a:defRPr/>
            </a:pPr>
            <a:r>
              <a:rPr lang="zh-CN" altLang="en-US" sz="2800" b="1" spc="150" dirty="0">
                <a:solidFill>
                  <a:schemeClr val="tx1"/>
                </a:solidFill>
                <a:latin typeface="仿宋_GB2312" panose="02010609030101010101" charset="-122"/>
                <a:ea typeface="仿宋_GB2312" panose="02010609030101010101" charset="-122"/>
                <a:sym typeface="Arial" panose="020B0604020202020204" pitchFamily="34" charset="0"/>
              </a:rPr>
              <a:t>游戏的主要形式</a:t>
            </a:r>
            <a:endParaRPr lang="zh-CN" altLang="en-US" sz="2800" b="1" spc="150" dirty="0">
              <a:solidFill>
                <a:schemeClr val="tx1"/>
              </a:solidFill>
              <a:latin typeface="仿宋_GB2312" panose="02010609030101010101" charset="-122"/>
              <a:ea typeface="仿宋_GB2312" panose="02010609030101010101" charset="-122"/>
              <a:sym typeface="Arial" panose="020B0604020202020204" pitchFamily="34" charset="0"/>
            </a:endParaRPr>
          </a:p>
        </p:txBody>
      </p:sp>
    </p:spTree>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圆角矩形 3"/>
          <p:cNvSpPr/>
          <p:nvPr>
            <p:custDataLst>
              <p:tags r:id="rId1"/>
            </p:custDataLst>
          </p:nvPr>
        </p:nvSpPr>
        <p:spPr>
          <a:xfrm rot="259215">
            <a:off x="635959" y="4295752"/>
            <a:ext cx="771329" cy="780659"/>
          </a:xfrm>
          <a:prstGeom prst="roundRect">
            <a:avLst>
              <a:gd name="adj" fmla="val 18567"/>
            </a:avLst>
          </a:prstGeom>
          <a:gradFill>
            <a:gsLst>
              <a:gs pos="97000">
                <a:srgbClr val="14CD68">
                  <a:lumMod val="94000"/>
                </a:srgbClr>
              </a:gs>
              <a:gs pos="100000">
                <a:srgbClr val="035C7D"/>
              </a:gs>
            </a:gsLst>
            <a:lin ang="2400000" scaled="0"/>
          </a:gradFill>
          <a:ln w="12700" cap="flat" cmpd="sng" algn="ctr">
            <a:solidFill>
              <a:srgbClr val="1AA3AA">
                <a:lumMod val="75000"/>
              </a:srgbClr>
            </a:solidFill>
            <a:prstDash val="solid"/>
            <a:miter lim="800000"/>
          </a:ln>
          <a:effectLst/>
        </p:spPr>
        <p:txBody>
          <a:bodyPr rtlCol="0" anchor="ctr">
            <a:normAutofit/>
          </a:bodyPr>
          <a:lstStyle/>
          <a:p>
            <a:pPr algn="ctr"/>
            <a:r>
              <a:rPr lang="en-US" sz="3600" dirty="0">
                <a:solidFill>
                  <a:sysClr val="window" lastClr="FFFFFF"/>
                </a:solidFill>
                <a:sym typeface="Arial" panose="020B0604020202020204" pitchFamily="34" charset="0"/>
              </a:rPr>
              <a:t>3</a:t>
            </a:r>
            <a:endParaRPr lang="en-US" sz="3600" dirty="0">
              <a:solidFill>
                <a:sysClr val="window" lastClr="FFFFFF"/>
              </a:solidFill>
              <a:sym typeface="Arial" panose="020B0604020202020204" pitchFamily="34" charset="0"/>
            </a:endParaRPr>
          </a:p>
        </p:txBody>
      </p:sp>
      <p:cxnSp>
        <p:nvCxnSpPr>
          <p:cNvPr id="21" name="直接箭头连接符 20"/>
          <p:cNvCxnSpPr/>
          <p:nvPr>
            <p:custDataLst>
              <p:tags r:id="rId2"/>
            </p:custDataLst>
          </p:nvPr>
        </p:nvCxnSpPr>
        <p:spPr>
          <a:xfrm flipV="1">
            <a:off x="1435735" y="4947285"/>
            <a:ext cx="7168515" cy="18415"/>
          </a:xfrm>
          <a:prstGeom prst="straightConnector1">
            <a:avLst/>
          </a:prstGeom>
          <a:noFill/>
          <a:ln w="6350" cap="flat" cmpd="sng" algn="ctr">
            <a:solidFill>
              <a:sysClr val="window" lastClr="FFFFFF">
                <a:lumMod val="75000"/>
              </a:sysClr>
            </a:solidFill>
            <a:prstDash val="solid"/>
            <a:miter lim="800000"/>
            <a:tailEnd type="triangle"/>
          </a:ln>
          <a:effectLst/>
        </p:spPr>
      </p:cxnSp>
      <p:sp>
        <p:nvSpPr>
          <p:cNvPr id="9" name="圆角矩形 8"/>
          <p:cNvSpPr/>
          <p:nvPr>
            <p:custDataLst>
              <p:tags r:id="rId3"/>
            </p:custDataLst>
          </p:nvPr>
        </p:nvSpPr>
        <p:spPr>
          <a:xfrm rot="21439215">
            <a:off x="957252" y="3177346"/>
            <a:ext cx="771329" cy="780659"/>
          </a:xfrm>
          <a:prstGeom prst="roundRect">
            <a:avLst>
              <a:gd name="adj" fmla="val 18567"/>
            </a:avLst>
          </a:prstGeom>
          <a:solidFill>
            <a:schemeClr val="accent6">
              <a:lumMod val="40000"/>
              <a:lumOff val="60000"/>
            </a:schemeClr>
          </a:solidFill>
          <a:ln w="12700" cap="flat" cmpd="sng" algn="ctr">
            <a:noFill/>
            <a:prstDash val="solid"/>
            <a:miter lim="800000"/>
          </a:ln>
          <a:effectLst/>
        </p:spPr>
        <p:txBody>
          <a:bodyPr rtlCol="0" anchor="ctr">
            <a:normAutofit/>
          </a:bodyPr>
          <a:lstStyle/>
          <a:p>
            <a:pPr algn="ctr"/>
            <a:r>
              <a:rPr lang="en-US" altLang="zh-CN" sz="3600" dirty="0">
                <a:solidFill>
                  <a:sysClr val="window" lastClr="FFFFFF"/>
                </a:solidFill>
                <a:sym typeface="Arial" panose="020B0604020202020204" pitchFamily="34" charset="0"/>
              </a:rPr>
              <a:t>2</a:t>
            </a:r>
            <a:endParaRPr lang="zh-CN" altLang="en-US" sz="3600" dirty="0">
              <a:solidFill>
                <a:sysClr val="window" lastClr="FFFFFF"/>
              </a:solidFill>
              <a:sym typeface="Arial" panose="020B0604020202020204" pitchFamily="34" charset="0"/>
            </a:endParaRPr>
          </a:p>
        </p:txBody>
      </p:sp>
      <p:cxnSp>
        <p:nvCxnSpPr>
          <p:cNvPr id="24" name="直接箭头连接符 23"/>
          <p:cNvCxnSpPr/>
          <p:nvPr>
            <p:custDataLst>
              <p:tags r:id="rId4"/>
            </p:custDataLst>
          </p:nvPr>
        </p:nvCxnSpPr>
        <p:spPr>
          <a:xfrm>
            <a:off x="1746250" y="3850640"/>
            <a:ext cx="6786245" cy="10795"/>
          </a:xfrm>
          <a:prstGeom prst="straightConnector1">
            <a:avLst/>
          </a:prstGeom>
          <a:noFill/>
          <a:ln w="6350" cap="flat" cmpd="sng" algn="ctr">
            <a:solidFill>
              <a:sysClr val="window" lastClr="FFFFFF">
                <a:lumMod val="75000"/>
              </a:sysClr>
            </a:solidFill>
            <a:prstDash val="solid"/>
            <a:miter lim="800000"/>
            <a:tailEnd type="triangle"/>
          </a:ln>
          <a:effectLst/>
        </p:spPr>
      </p:cxnSp>
      <p:sp>
        <p:nvSpPr>
          <p:cNvPr id="10" name="圆角矩形 9"/>
          <p:cNvSpPr/>
          <p:nvPr>
            <p:custDataLst>
              <p:tags r:id="rId5"/>
            </p:custDataLst>
          </p:nvPr>
        </p:nvSpPr>
        <p:spPr>
          <a:xfrm rot="21116664">
            <a:off x="669047" y="2023900"/>
            <a:ext cx="771329" cy="780659"/>
          </a:xfrm>
          <a:prstGeom prst="roundRect">
            <a:avLst>
              <a:gd name="adj" fmla="val 18567"/>
            </a:avLst>
          </a:prstGeom>
          <a:solidFill>
            <a:srgbClr val="1F74AD"/>
          </a:solidFill>
          <a:ln w="12700" cap="flat" cmpd="sng" algn="ctr">
            <a:solidFill>
              <a:srgbClr val="1F74AD">
                <a:lumMod val="75000"/>
              </a:srgbClr>
            </a:solidFill>
            <a:prstDash val="solid"/>
            <a:miter lim="800000"/>
          </a:ln>
          <a:effectLst/>
        </p:spPr>
        <p:txBody>
          <a:bodyPr rtlCol="0" anchor="ctr">
            <a:normAutofit lnSpcReduction="10000"/>
          </a:bodyPr>
          <a:lstStyle/>
          <a:p>
            <a:pPr algn="ctr"/>
            <a:r>
              <a:rPr lang="en-US" sz="4050" dirty="0">
                <a:solidFill>
                  <a:sysClr val="window" lastClr="FFFFFF"/>
                </a:solidFill>
                <a:sym typeface="Arial" panose="020B0604020202020204" pitchFamily="34" charset="0"/>
              </a:rPr>
              <a:t>1</a:t>
            </a:r>
            <a:endParaRPr lang="en-US" sz="4050" dirty="0">
              <a:solidFill>
                <a:sysClr val="window" lastClr="FFFFFF"/>
              </a:solidFill>
              <a:sym typeface="Arial" panose="020B0604020202020204" pitchFamily="34" charset="0"/>
            </a:endParaRPr>
          </a:p>
        </p:txBody>
      </p:sp>
      <p:cxnSp>
        <p:nvCxnSpPr>
          <p:cNvPr id="27" name="直接箭头连接符 26"/>
          <p:cNvCxnSpPr/>
          <p:nvPr>
            <p:custDataLst>
              <p:tags r:id="rId6"/>
            </p:custDataLst>
          </p:nvPr>
        </p:nvCxnSpPr>
        <p:spPr>
          <a:xfrm flipV="1">
            <a:off x="1435735" y="2637155"/>
            <a:ext cx="7096760" cy="5080"/>
          </a:xfrm>
          <a:prstGeom prst="straightConnector1">
            <a:avLst/>
          </a:prstGeom>
          <a:noFill/>
          <a:ln w="6350" cap="flat" cmpd="sng" algn="ctr">
            <a:solidFill>
              <a:sysClr val="window" lastClr="FFFFFF">
                <a:lumMod val="75000"/>
              </a:sysClr>
            </a:solidFill>
            <a:prstDash val="solid"/>
            <a:miter lim="800000"/>
            <a:tailEnd type="triangle"/>
          </a:ln>
          <a:effectLst/>
        </p:spPr>
      </p:cxnSp>
      <p:sp>
        <p:nvSpPr>
          <p:cNvPr id="13" name="圆角矩形 12"/>
          <p:cNvSpPr/>
          <p:nvPr>
            <p:custDataLst>
              <p:tags r:id="rId7"/>
            </p:custDataLst>
          </p:nvPr>
        </p:nvSpPr>
        <p:spPr>
          <a:xfrm>
            <a:off x="91123" y="3310780"/>
            <a:ext cx="390334" cy="756274"/>
          </a:xfrm>
          <a:prstGeom prst="roundRect">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a:sym typeface="Arial" panose="020B0604020202020204" pitchFamily="34" charset="0"/>
            </a:endParaRPr>
          </a:p>
        </p:txBody>
      </p:sp>
      <p:sp>
        <p:nvSpPr>
          <p:cNvPr id="14" name="圆角矩形 13"/>
          <p:cNvSpPr/>
          <p:nvPr>
            <p:custDataLst>
              <p:tags r:id="rId8"/>
            </p:custDataLst>
          </p:nvPr>
        </p:nvSpPr>
        <p:spPr>
          <a:xfrm>
            <a:off x="95507" y="4011968"/>
            <a:ext cx="170774" cy="857218"/>
          </a:xfrm>
          <a:prstGeom prst="roundRect">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baseline="-25000" dirty="0">
              <a:sym typeface="Arial" panose="020B0604020202020204" pitchFamily="34" charset="0"/>
            </a:endParaRPr>
          </a:p>
        </p:txBody>
      </p:sp>
      <p:sp>
        <p:nvSpPr>
          <p:cNvPr id="15" name="圆角矩形 14"/>
          <p:cNvSpPr/>
          <p:nvPr>
            <p:custDataLst>
              <p:tags r:id="rId9"/>
            </p:custDataLst>
          </p:nvPr>
        </p:nvSpPr>
        <p:spPr>
          <a:xfrm rot="20318279">
            <a:off x="347963" y="3998160"/>
            <a:ext cx="170774" cy="257432"/>
          </a:xfrm>
          <a:prstGeom prst="roundRect">
            <a:avLst>
              <a:gd name="adj" fmla="val 29625"/>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baseline="-25000" dirty="0">
              <a:sym typeface="Arial" panose="020B0604020202020204" pitchFamily="34" charset="0"/>
            </a:endParaRPr>
          </a:p>
        </p:txBody>
      </p:sp>
      <p:sp>
        <p:nvSpPr>
          <p:cNvPr id="18" name="圆角矩形 17"/>
          <p:cNvSpPr/>
          <p:nvPr>
            <p:custDataLst>
              <p:tags r:id="rId10"/>
            </p:custDataLst>
          </p:nvPr>
        </p:nvSpPr>
        <p:spPr>
          <a:xfrm>
            <a:off x="376372" y="4157667"/>
            <a:ext cx="175133" cy="704849"/>
          </a:xfrm>
          <a:prstGeom prst="roundRect">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baseline="-25000" dirty="0">
              <a:sym typeface="Arial" panose="020B0604020202020204" pitchFamily="34" charset="0"/>
            </a:endParaRPr>
          </a:p>
        </p:txBody>
      </p:sp>
      <p:sp>
        <p:nvSpPr>
          <p:cNvPr id="19" name="圆角矩形 18"/>
          <p:cNvSpPr/>
          <p:nvPr>
            <p:custDataLst>
              <p:tags r:id="rId11"/>
            </p:custDataLst>
          </p:nvPr>
        </p:nvSpPr>
        <p:spPr>
          <a:xfrm rot="3224468">
            <a:off x="483605" y="2822326"/>
            <a:ext cx="155515" cy="739228"/>
          </a:xfrm>
          <a:prstGeom prst="roundRect">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baseline="-25000" dirty="0">
              <a:sym typeface="Arial" panose="020B0604020202020204" pitchFamily="34" charset="0"/>
            </a:endParaRPr>
          </a:p>
        </p:txBody>
      </p:sp>
      <p:sp>
        <p:nvSpPr>
          <p:cNvPr id="20" name="圆角矩形 19"/>
          <p:cNvSpPr/>
          <p:nvPr>
            <p:custDataLst>
              <p:tags r:id="rId12"/>
            </p:custDataLst>
          </p:nvPr>
        </p:nvSpPr>
        <p:spPr>
          <a:xfrm rot="3531662">
            <a:off x="646045" y="2912799"/>
            <a:ext cx="155560" cy="739228"/>
          </a:xfrm>
          <a:prstGeom prst="roundRect">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baseline="-25000" dirty="0">
              <a:sym typeface="Arial" panose="020B0604020202020204" pitchFamily="34" charset="0"/>
            </a:endParaRPr>
          </a:p>
        </p:txBody>
      </p:sp>
      <p:sp>
        <p:nvSpPr>
          <p:cNvPr id="30" name="椭圆 29"/>
          <p:cNvSpPr/>
          <p:nvPr>
            <p:custDataLst>
              <p:tags r:id="rId13"/>
            </p:custDataLst>
          </p:nvPr>
        </p:nvSpPr>
        <p:spPr>
          <a:xfrm>
            <a:off x="92616" y="2854051"/>
            <a:ext cx="437633" cy="437633"/>
          </a:xfrm>
          <a:prstGeom prst="ellipse">
            <a:avLst/>
          </a:prstGeom>
          <a:solidFill>
            <a:sysClr val="window" lastClr="FFFFFF">
              <a:lumMod val="85000"/>
            </a:sysClr>
          </a:solidFill>
          <a:ln w="12700" cap="flat" cmpd="sng" algn="ctr">
            <a:noFill/>
            <a:prstDash val="solid"/>
            <a:miter lim="800000"/>
          </a:ln>
          <a:effectLst/>
        </p:spPr>
        <p:txBody>
          <a:bodyPr rtlCol="0" anchor="ctr">
            <a:normAutofit/>
          </a:bodyPr>
          <a:lstStyle/>
          <a:p>
            <a:pPr algn="ctr"/>
            <a:endParaRPr lang="zh-CN" altLang="en-US" sz="1350">
              <a:sym typeface="Arial" panose="020B0604020202020204" pitchFamily="34" charset="0"/>
            </a:endParaRPr>
          </a:p>
        </p:txBody>
      </p:sp>
      <p:sp>
        <p:nvSpPr>
          <p:cNvPr id="6" name="标题 1"/>
          <p:cNvSpPr txBox="1">
            <a:spLocks noGrp="1"/>
          </p:cNvSpPr>
          <p:nvPr/>
        </p:nvSpPr>
        <p:spPr>
          <a:xfrm>
            <a:off x="91440" y="363220"/>
            <a:ext cx="6900545" cy="645160"/>
          </a:xfrm>
          <a:prstGeom prst="rect">
            <a:avLst/>
          </a:prstGeom>
          <a:noFill/>
          <a:ln w="9525">
            <a:noFill/>
          </a:ln>
        </p:spPr>
        <p:txBody>
          <a:bodyPr wrap="square" rtlCol="0" anchor="t">
            <a:spAutoFit/>
          </a:bodyPr>
          <a:lst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a:lstStyle>
          <a:p>
            <a:pPr lvl="0" algn="l" defTabSz="914400">
              <a:buClrTx/>
              <a:buSzTx/>
              <a:buFontTx/>
            </a:pPr>
            <a:r>
              <a:rPr lang="zh-CN" altLang="en-US" sz="3600" b="1" kern="1200" dirty="0">
                <a:solidFill>
                  <a:schemeClr val="tx1"/>
                </a:solidFill>
                <a:latin typeface="+mn-ea"/>
                <a:ea typeface="+mn-ea"/>
                <a:cs typeface="+mn-cs"/>
                <a:sym typeface="+mn-ea"/>
              </a:rPr>
              <a:t>（四）感觉运动游戏的结构要素</a:t>
            </a:r>
            <a:endParaRPr lang="zh-CN" altLang="en-US" sz="3600" b="1" kern="1200" dirty="0">
              <a:solidFill>
                <a:schemeClr val="tx1"/>
              </a:solidFill>
              <a:latin typeface="+mn-ea"/>
              <a:ea typeface="+mn-ea"/>
              <a:cs typeface="+mn-cs"/>
              <a:sym typeface="+mn-ea"/>
            </a:endParaRPr>
          </a:p>
        </p:txBody>
      </p:sp>
      <p:sp>
        <p:nvSpPr>
          <p:cNvPr id="100" name="文本框 99"/>
          <p:cNvSpPr txBox="1"/>
          <p:nvPr/>
        </p:nvSpPr>
        <p:spPr>
          <a:xfrm>
            <a:off x="1490980" y="1973580"/>
            <a:ext cx="6604000" cy="521970"/>
          </a:xfrm>
          <a:prstGeom prst="rect">
            <a:avLst/>
          </a:prstGeom>
          <a:noFill/>
          <a:ln w="9525">
            <a:noFill/>
          </a:ln>
        </p:spPr>
        <p:txBody>
          <a:bodyPr wrap="square">
            <a:spAutoFit/>
          </a:bodyPr>
          <a:p>
            <a:r>
              <a:rPr lang="zh-CN" sz="2800" b="1">
                <a:solidFill>
                  <a:schemeClr val="tx1"/>
                </a:solidFill>
                <a:latin typeface="仿宋_GB2312" panose="02010609030101010101" charset="-122"/>
                <a:ea typeface="仿宋_GB2312" panose="02010609030101010101" charset="-122"/>
                <a:cs typeface="Calibri" panose="020F0502020204030204" pitchFamily="34" charset="0"/>
              </a:rPr>
              <a:t>感官系统是儿童认识世界的物质基础。</a:t>
            </a:r>
            <a:endParaRPr lang="zh-CN" altLang="en-US" sz="2800" b="1">
              <a:solidFill>
                <a:schemeClr val="tx1"/>
              </a:solidFill>
              <a:latin typeface="仿宋_GB2312" panose="02010609030101010101" charset="-122"/>
              <a:ea typeface="仿宋_GB2312" panose="02010609030101010101" charset="-122"/>
              <a:cs typeface="Calibri" panose="020F0502020204030204" pitchFamily="34" charset="0"/>
            </a:endParaRPr>
          </a:p>
        </p:txBody>
      </p:sp>
      <p:sp>
        <p:nvSpPr>
          <p:cNvPr id="8" name="文本框 7"/>
          <p:cNvSpPr txBox="1"/>
          <p:nvPr/>
        </p:nvSpPr>
        <p:spPr>
          <a:xfrm>
            <a:off x="1746250" y="2952115"/>
            <a:ext cx="7033260" cy="953135"/>
          </a:xfrm>
          <a:prstGeom prst="rect">
            <a:avLst/>
          </a:prstGeom>
          <a:noFill/>
          <a:ln w="9525">
            <a:noFill/>
          </a:ln>
        </p:spPr>
        <p:txBody>
          <a:bodyPr wrap="square">
            <a:spAutoFit/>
          </a:bodyPr>
          <a:p>
            <a:r>
              <a:rPr lang="zh-CN" sz="2800" b="1">
                <a:latin typeface="仿宋_GB2312" panose="02010609030101010101" charset="-122"/>
                <a:ea typeface="仿宋_GB2312" panose="02010609030101010101" charset="-122"/>
                <a:cs typeface="Calibri" panose="020F0502020204030204" pitchFamily="34" charset="0"/>
              </a:rPr>
              <a:t>身体动作是个体身体发展和建立个人与外部世界关系的主要方式。</a:t>
            </a:r>
            <a:endParaRPr lang="zh-CN" altLang="en-US" sz="2800" b="1">
              <a:latin typeface="仿宋_GB2312" panose="02010609030101010101" charset="-122"/>
              <a:ea typeface="仿宋_GB2312" panose="02010609030101010101" charset="-122"/>
              <a:cs typeface="Calibri" panose="020F0502020204030204" pitchFamily="34" charset="0"/>
            </a:endParaRPr>
          </a:p>
        </p:txBody>
      </p:sp>
      <p:sp>
        <p:nvSpPr>
          <p:cNvPr id="11" name="文本框 10"/>
          <p:cNvSpPr txBox="1"/>
          <p:nvPr/>
        </p:nvSpPr>
        <p:spPr>
          <a:xfrm>
            <a:off x="1490980" y="4425315"/>
            <a:ext cx="7161530" cy="521970"/>
          </a:xfrm>
          <a:prstGeom prst="rect">
            <a:avLst/>
          </a:prstGeom>
          <a:noFill/>
          <a:ln w="9525">
            <a:noFill/>
          </a:ln>
        </p:spPr>
        <p:txBody>
          <a:bodyPr wrap="square">
            <a:spAutoFit/>
          </a:bodyPr>
          <a:p>
            <a:r>
              <a:rPr lang="zh-CN" sz="2800" b="1">
                <a:latin typeface="仿宋_GB2312" panose="02010609030101010101" charset="-122"/>
                <a:ea typeface="仿宋_GB2312" panose="02010609030101010101" charset="-122"/>
                <a:cs typeface="Calibri" panose="020F0502020204030204" pitchFamily="34" charset="0"/>
              </a:rPr>
              <a:t>玩具是婴幼儿感觉运动游戏的物质支柱。</a:t>
            </a:r>
            <a:endParaRPr lang="zh-CN" altLang="en-US" sz="2800" b="1">
              <a:latin typeface="仿宋_GB2312" panose="02010609030101010101" charset="-122"/>
              <a:ea typeface="仿宋_GB2312" panose="02010609030101010101" charset="-122"/>
              <a:cs typeface="Calibri" panose="020F0502020204030204" pitchFamily="34" charset="0"/>
            </a:endParaRPr>
          </a:p>
        </p:txBody>
      </p:sp>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44158"/>
            <a:ext cx="6215063" cy="583565"/>
          </a:xfrm>
          <a:noFill/>
          <a:ln w="9525">
            <a:noFill/>
          </a:ln>
        </p:spPr>
        <p:txBody>
          <a:bodyPr vert="horz" wrap="square" rtlCol="0" anchor="ctr"/>
          <a:p>
            <a:pPr lvl="0" algn="l">
              <a:buClrTx/>
              <a:buSzTx/>
              <a:buFontTx/>
            </a:pPr>
            <a:r>
              <a:rPr lang="zh-CN" altLang="en-US" sz="3600" b="1" dirty="0">
                <a:solidFill>
                  <a:schemeClr val="tx1"/>
                </a:solidFill>
                <a:sym typeface="+mn-ea"/>
              </a:rPr>
              <a:t>二、感觉运动游戏的类别</a:t>
            </a:r>
            <a:endParaRPr lang="zh-CN" altLang="en-US" sz="3600" b="1" dirty="0">
              <a:solidFill>
                <a:schemeClr val="tx1"/>
              </a:solidFill>
              <a:sym typeface="+mn-ea"/>
            </a:endParaRPr>
          </a:p>
        </p:txBody>
      </p:sp>
      <p:sp>
        <p:nvSpPr>
          <p:cNvPr id="4" name="矩形 3"/>
          <p:cNvSpPr/>
          <p:nvPr>
            <p:custDataLst>
              <p:tags r:id="rId1"/>
            </p:custDataLst>
          </p:nvPr>
        </p:nvSpPr>
        <p:spPr>
          <a:xfrm>
            <a:off x="1240790" y="2091690"/>
            <a:ext cx="2110105" cy="760730"/>
          </a:xfrm>
          <a:prstGeom prst="rect">
            <a:avLst/>
          </a:prstGeom>
          <a:solidFill>
            <a:schemeClr val="accent6">
              <a:lumMod val="20000"/>
              <a:lumOff val="80000"/>
            </a:schemeClr>
          </a:solidFill>
          <a:ln w="12700" cap="flat" cmpd="sng" algn="ctr">
            <a:noFill/>
            <a:prstDash val="solid"/>
            <a:miter lim="800000"/>
          </a:ln>
          <a:effectLst/>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6" name="矩形 5"/>
          <p:cNvSpPr/>
          <p:nvPr>
            <p:custDataLst>
              <p:tags r:id="rId2"/>
            </p:custDataLst>
          </p:nvPr>
        </p:nvSpPr>
        <p:spPr>
          <a:xfrm>
            <a:off x="1240790" y="3237230"/>
            <a:ext cx="2110105" cy="760730"/>
          </a:xfrm>
          <a:prstGeom prst="rect">
            <a:avLst/>
          </a:prstGeom>
          <a:solidFill>
            <a:schemeClr val="bg2">
              <a:lumMod val="90000"/>
            </a:schemeClr>
          </a:solidFill>
          <a:ln w="12700" cap="flat" cmpd="sng" algn="ctr">
            <a:noFill/>
            <a:prstDash val="solid"/>
            <a:miter lim="800000"/>
          </a:ln>
          <a:effectLst/>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8" name="矩形 7"/>
          <p:cNvSpPr/>
          <p:nvPr>
            <p:custDataLst>
              <p:tags r:id="rId3"/>
            </p:custDataLst>
          </p:nvPr>
        </p:nvSpPr>
        <p:spPr>
          <a:xfrm>
            <a:off x="1240790" y="4373880"/>
            <a:ext cx="2110105" cy="760730"/>
          </a:xfrm>
          <a:prstGeom prst="rect">
            <a:avLst/>
          </a:prstGeom>
          <a:gradFill>
            <a:gsLst>
              <a:gs pos="100000">
                <a:srgbClr val="FBFB11">
                  <a:alpha val="100000"/>
                  <a:lumMod val="50000"/>
                  <a:lumOff val="50000"/>
                </a:srgbClr>
              </a:gs>
              <a:gs pos="100000">
                <a:srgbClr val="838309"/>
              </a:gs>
            </a:gsLst>
            <a:lin ang="2400000" scaled="0"/>
          </a:gradFill>
          <a:ln w="12700" cap="flat" cmpd="sng" algn="ctr">
            <a:noFill/>
            <a:prstDash val="solid"/>
            <a:miter lim="800000"/>
          </a:ln>
          <a:effectLst/>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dirty="0">
              <a:solidFill>
                <a:sysClr val="window" lastClr="FFFFFF"/>
              </a:solidFill>
              <a:latin typeface="Arial" panose="020B0604020202020204" pitchFamily="34" charset="0"/>
              <a:ea typeface="微软雅黑" panose="020B0503020204020204" pitchFamily="34" charset="-122"/>
              <a:cs typeface="Arial" panose="020B0604020202020204" pitchFamily="34" charset="0"/>
            </a:endParaRPr>
          </a:p>
        </p:txBody>
      </p:sp>
      <p:sp>
        <p:nvSpPr>
          <p:cNvPr id="11" name="等腰三角形 10"/>
          <p:cNvSpPr/>
          <p:nvPr>
            <p:custDataLst>
              <p:tags r:id="rId4"/>
            </p:custDataLst>
          </p:nvPr>
        </p:nvSpPr>
        <p:spPr>
          <a:xfrm rot="10800000">
            <a:off x="1362710" y="3997960"/>
            <a:ext cx="511810" cy="375920"/>
          </a:xfrm>
          <a:prstGeom prst="triangle">
            <a:avLst/>
          </a:prstGeom>
          <a:solidFill>
            <a:srgbClr val="5B9BD5">
              <a:lumMod val="60000"/>
              <a:lumOff val="40000"/>
            </a:srgbClr>
          </a:solidFill>
          <a:ln w="12700" cap="flat" cmpd="sng" algn="ctr">
            <a:noFill/>
            <a:prstDash val="solid"/>
            <a:miter lim="800000"/>
          </a:ln>
          <a:effectLst/>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sz="1350"/>
          </a:p>
        </p:txBody>
      </p:sp>
      <p:sp>
        <p:nvSpPr>
          <p:cNvPr id="12" name="等腰三角形 11"/>
          <p:cNvSpPr/>
          <p:nvPr>
            <p:custDataLst>
              <p:tags r:id="rId5"/>
            </p:custDataLst>
          </p:nvPr>
        </p:nvSpPr>
        <p:spPr>
          <a:xfrm rot="10800000">
            <a:off x="1362710" y="2861310"/>
            <a:ext cx="511810" cy="375920"/>
          </a:xfrm>
          <a:prstGeom prst="triangle">
            <a:avLst/>
          </a:prstGeom>
          <a:solidFill>
            <a:srgbClr val="5B9BD5">
              <a:lumMod val="60000"/>
              <a:lumOff val="40000"/>
            </a:srgbClr>
          </a:solidFill>
          <a:ln w="12700" cap="flat" cmpd="sng" algn="ctr">
            <a:noFill/>
            <a:prstDash val="solid"/>
            <a:miter lim="800000"/>
          </a:ln>
          <a:effectLst/>
        </p:spPr>
        <p:style>
          <a:lnRef idx="2">
            <a:srgbClr val="5B9BD5">
              <a:shade val="50000"/>
            </a:srgbClr>
          </a:lnRef>
          <a:fillRef idx="1">
            <a:srgbClr val="5B9BD5"/>
          </a:fillRef>
          <a:effectRef idx="0">
            <a:srgbClr val="5B9BD5"/>
          </a:effectRef>
          <a:fontRef idx="minor">
            <a:sysClr val="window" lastClr="FFFFFF"/>
          </a:fontRef>
        </p:style>
        <p:txBody>
          <a:bodyPr rtlCol="0" anchor="ctr"/>
          <a:p>
            <a:pPr algn="ctr"/>
            <a:endParaRPr lang="zh-CN" altLang="en-US" sz="1350"/>
          </a:p>
        </p:txBody>
      </p:sp>
      <p:sp>
        <p:nvSpPr>
          <p:cNvPr id="5" name="矩形 4"/>
          <p:cNvSpPr/>
          <p:nvPr>
            <p:custDataLst>
              <p:tags r:id="rId6"/>
            </p:custDataLst>
          </p:nvPr>
        </p:nvSpPr>
        <p:spPr>
          <a:xfrm>
            <a:off x="3446145" y="2130425"/>
            <a:ext cx="5147310" cy="591185"/>
          </a:xfrm>
          <a:prstGeom prst="rect">
            <a:avLst/>
          </a:prstGeom>
        </p:spPr>
        <p:txBody>
          <a:bodyPr wrap="square" anchor="ctr" anchorCtr="0">
            <a:noAutofit/>
          </a:bodyPr>
          <a:p>
            <a:pPr lvl="0">
              <a:lnSpc>
                <a:spcPct val="120000"/>
              </a:lnSpc>
              <a:spcAft>
                <a:spcPts val="1000"/>
              </a:spcAft>
              <a:defRPr/>
            </a:pPr>
            <a:r>
              <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rPr>
              <a:t>身体运动游戏</a:t>
            </a:r>
            <a:endPar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endParaRPr>
          </a:p>
        </p:txBody>
      </p:sp>
      <p:sp>
        <p:nvSpPr>
          <p:cNvPr id="31" name="矩形 30"/>
          <p:cNvSpPr/>
          <p:nvPr>
            <p:custDataLst>
              <p:tags r:id="rId7"/>
            </p:custDataLst>
          </p:nvPr>
        </p:nvSpPr>
        <p:spPr>
          <a:xfrm>
            <a:off x="3446145" y="3237230"/>
            <a:ext cx="5147310" cy="591185"/>
          </a:xfrm>
          <a:prstGeom prst="rect">
            <a:avLst/>
          </a:prstGeom>
        </p:spPr>
        <p:txBody>
          <a:bodyPr wrap="square" anchor="ctr" anchorCtr="0">
            <a:noAutofit/>
          </a:bodyPr>
          <a:p>
            <a:pPr lvl="0">
              <a:lnSpc>
                <a:spcPct val="120000"/>
              </a:lnSpc>
              <a:spcAft>
                <a:spcPts val="1000"/>
              </a:spcAft>
              <a:defRPr/>
            </a:pPr>
            <a:r>
              <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rPr>
              <a:t>精细动作游戏</a:t>
            </a:r>
            <a:endPar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endParaRPr>
          </a:p>
        </p:txBody>
      </p:sp>
      <p:sp>
        <p:nvSpPr>
          <p:cNvPr id="32" name="矩形 31"/>
          <p:cNvSpPr/>
          <p:nvPr>
            <p:custDataLst>
              <p:tags r:id="rId8"/>
            </p:custDataLst>
          </p:nvPr>
        </p:nvSpPr>
        <p:spPr>
          <a:xfrm>
            <a:off x="3446145" y="4458970"/>
            <a:ext cx="5147310" cy="591185"/>
          </a:xfrm>
          <a:prstGeom prst="rect">
            <a:avLst/>
          </a:prstGeom>
        </p:spPr>
        <p:txBody>
          <a:bodyPr wrap="square" anchor="ctr" anchorCtr="0">
            <a:noAutofit/>
          </a:bodyPr>
          <a:p>
            <a:pPr lvl="0">
              <a:lnSpc>
                <a:spcPct val="120000"/>
              </a:lnSpc>
              <a:spcAft>
                <a:spcPts val="1000"/>
              </a:spcAft>
              <a:defRPr/>
            </a:pPr>
            <a:r>
              <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rPr>
              <a:t>感官游戏</a:t>
            </a:r>
            <a:endParaRPr lang="zh-CN" altLang="en-US" sz="3200" b="1" spc="150">
              <a:solidFill>
                <a:sysClr val="windowText" lastClr="000000">
                  <a:lumMod val="85000"/>
                  <a:lumOff val="15000"/>
                </a:sysClr>
              </a:solidFill>
              <a:latin typeface="仿宋_GB2312" panose="02010609030101010101" charset="-122"/>
              <a:ea typeface="仿宋_GB2312" panose="02010609030101010101" charset="-122"/>
              <a:cs typeface="+mn-ea"/>
              <a:sym typeface="+mn-lt"/>
            </a:endParaRPr>
          </a:p>
        </p:txBody>
      </p:sp>
      <p:pic>
        <p:nvPicPr>
          <p:cNvPr id="33" name="图片 32" descr="4584627"/>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838325" y="2014855"/>
            <a:ext cx="914400" cy="914400"/>
          </a:xfrm>
          <a:prstGeom prst="rect">
            <a:avLst/>
          </a:prstGeom>
        </p:spPr>
      </p:pic>
      <p:pic>
        <p:nvPicPr>
          <p:cNvPr id="34" name="图片 33" descr="4584627"/>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838960" y="3160395"/>
            <a:ext cx="914400" cy="914400"/>
          </a:xfrm>
          <a:prstGeom prst="rect">
            <a:avLst/>
          </a:prstGeom>
        </p:spPr>
      </p:pic>
      <p:pic>
        <p:nvPicPr>
          <p:cNvPr id="35" name="图片 34" descr="4584627"/>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838960" y="4297680"/>
            <a:ext cx="914400" cy="914400"/>
          </a:xfrm>
          <a:prstGeom prst="rect">
            <a:avLst/>
          </a:prstGeom>
        </p:spPr>
      </p:pic>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noFill/>
          <a:ln w="9525">
            <a:noFill/>
          </a:ln>
        </p:spPr>
        <p:txBody>
          <a:bodyPr vert="horz" wrap="square" rtlCol="0" anchor="ctr"/>
          <a:p>
            <a:pPr lvl="0" algn="l">
              <a:buClrTx/>
              <a:buSzTx/>
              <a:buFontTx/>
            </a:pPr>
            <a:r>
              <a:rPr lang="zh-CN" altLang="en-US" sz="3600" b="1" dirty="0">
                <a:solidFill>
                  <a:schemeClr val="tx1"/>
                </a:solidFill>
                <a:sym typeface="+mn-ea"/>
              </a:rPr>
              <a:t>三、感觉运动游戏指导要点</a:t>
            </a:r>
            <a:endParaRPr lang="zh-CN" altLang="en-US" sz="3600" b="1" dirty="0">
              <a:solidFill>
                <a:schemeClr val="tx1"/>
              </a:solidFill>
              <a:sym typeface="+mn-ea"/>
            </a:endParaRPr>
          </a:p>
        </p:txBody>
      </p:sp>
      <p:sp>
        <p:nvSpPr>
          <p:cNvPr id="4" name="文本框 3"/>
          <p:cNvSpPr txBox="1"/>
          <p:nvPr/>
        </p:nvSpPr>
        <p:spPr>
          <a:xfrm>
            <a:off x="428625" y="1275080"/>
            <a:ext cx="3857625" cy="583565"/>
          </a:xfrm>
          <a:prstGeom prst="rect">
            <a:avLst/>
          </a:prstGeom>
          <a:noFill/>
        </p:spPr>
        <p:txBody>
          <a:bodyPr wrap="none" rtlCol="0" anchor="t">
            <a:spAutoFit/>
          </a:bodyPr>
          <a:p>
            <a:r>
              <a:rPr lang="zh-CN" altLang="en-US" sz="3200" b="1" dirty="0">
                <a:latin typeface="+mn-ea"/>
                <a:ea typeface="+mn-ea"/>
                <a:sym typeface="+mn-ea"/>
              </a:rPr>
              <a:t>（一）游戏环境创设</a:t>
            </a:r>
            <a:endParaRPr lang="zh-CN" altLang="en-US" sz="3200" b="1" dirty="0">
              <a:latin typeface="+mn-ea"/>
              <a:ea typeface="+mn-ea"/>
              <a:sym typeface="+mn-ea"/>
            </a:endParaRPr>
          </a:p>
        </p:txBody>
      </p:sp>
      <p:pic>
        <p:nvPicPr>
          <p:cNvPr id="17" name="图片 71680"/>
          <p:cNvPicPr>
            <a:picLocks noChangeAspect="1" noChangeArrowheads="1"/>
          </p:cNvPicPr>
          <p:nvPr/>
        </p:nvPicPr>
        <p:blipFill>
          <a:blip r:embed="rId1">
            <a:extLst>
              <a:ext uri="{28A0092B-C50C-407E-A947-70E740481C1C}">
                <a14:useLocalDpi xmlns:a14="http://schemas.microsoft.com/office/drawing/2010/main" val="0"/>
              </a:ext>
            </a:extLst>
          </a:blip>
          <a:srcRect r="4305" b="-132"/>
          <a:stretch>
            <a:fillRect/>
          </a:stretch>
        </p:blipFill>
        <p:spPr>
          <a:xfrm>
            <a:off x="581660" y="2314575"/>
            <a:ext cx="3551555" cy="2785745"/>
          </a:xfrm>
          <a:prstGeom prst="roundRect">
            <a:avLst/>
          </a:prstGeom>
          <a:noFill/>
          <a:ln cap="flat">
            <a:noFill/>
          </a:ln>
        </p:spPr>
      </p:pic>
      <p:pic>
        <p:nvPicPr>
          <p:cNvPr id="18" name="图片 71682"/>
          <p:cNvPicPr>
            <a:picLocks noChangeAspect="1" noChangeArrowheads="1"/>
          </p:cNvPicPr>
          <p:nvPr/>
        </p:nvPicPr>
        <p:blipFill>
          <a:blip r:embed="rId2">
            <a:extLst>
              <a:ext uri="{28A0092B-C50C-407E-A947-70E740481C1C}">
                <a14:useLocalDpi xmlns:a14="http://schemas.microsoft.com/office/drawing/2010/main" val="0"/>
              </a:ext>
            </a:extLst>
          </a:blip>
          <a:srcRect l="4281" t="6792"/>
          <a:stretch>
            <a:fillRect/>
          </a:stretch>
        </p:blipFill>
        <p:spPr>
          <a:xfrm>
            <a:off x="5133340" y="1384300"/>
            <a:ext cx="2938145" cy="2148840"/>
          </a:xfrm>
          <a:prstGeom prst="roundRect">
            <a:avLst/>
          </a:prstGeom>
          <a:noFill/>
          <a:ln cap="flat">
            <a:noFill/>
          </a:ln>
        </p:spPr>
      </p:pic>
      <p:sp>
        <p:nvSpPr>
          <p:cNvPr id="100" name="文本框 99"/>
          <p:cNvSpPr txBox="1"/>
          <p:nvPr/>
        </p:nvSpPr>
        <p:spPr>
          <a:xfrm>
            <a:off x="916940" y="5315585"/>
            <a:ext cx="3063240" cy="953135"/>
          </a:xfrm>
          <a:prstGeom prst="rect">
            <a:avLst/>
          </a:prstGeom>
          <a:noFill/>
          <a:ln w="9525">
            <a:noFill/>
          </a:ln>
        </p:spPr>
        <p:txBody>
          <a:bodyPr wrap="square">
            <a:spAutoFit/>
          </a:bodyPr>
          <a:p>
            <a:r>
              <a:rPr lang="zh-CN" sz="2800">
                <a:ea typeface="宋体" panose="02010600030101010101" pitchFamily="2" charset="-122"/>
              </a:rPr>
              <a:t>温馨</a:t>
            </a:r>
            <a:r>
              <a:rPr lang="zh-CN" sz="2800">
                <a:cs typeface="Calibri" panose="020F0502020204030204" pitchFamily="34" charset="0"/>
              </a:rPr>
              <a:t>、平等、尊重</a:t>
            </a:r>
            <a:r>
              <a:rPr lang="zh-CN" sz="2800">
                <a:ea typeface="宋体" panose="02010600030101010101" pitchFamily="2" charset="-122"/>
              </a:rPr>
              <a:t>和</a:t>
            </a:r>
            <a:r>
              <a:rPr lang="zh-CN" sz="2800">
                <a:cs typeface="Calibri" panose="020F0502020204030204" pitchFamily="34" charset="0"/>
              </a:rPr>
              <a:t>安全</a:t>
            </a:r>
            <a:r>
              <a:rPr lang="zh-CN" sz="2800">
                <a:ea typeface="宋体" panose="02010600030101010101" pitchFamily="2" charset="-122"/>
              </a:rPr>
              <a:t>的心理环境</a:t>
            </a:r>
            <a:endParaRPr lang="zh-CN" altLang="en-US" sz="2800">
              <a:ea typeface="宋体" panose="02010600030101010101" pitchFamily="2" charset="-122"/>
            </a:endParaRPr>
          </a:p>
        </p:txBody>
      </p:sp>
      <p:sp>
        <p:nvSpPr>
          <p:cNvPr id="5" name="文本框 4"/>
          <p:cNvSpPr txBox="1"/>
          <p:nvPr/>
        </p:nvSpPr>
        <p:spPr>
          <a:xfrm>
            <a:off x="5177790" y="3533140"/>
            <a:ext cx="2848610" cy="521970"/>
          </a:xfrm>
          <a:prstGeom prst="rect">
            <a:avLst/>
          </a:prstGeom>
          <a:noFill/>
          <a:ln w="9525">
            <a:noFill/>
          </a:ln>
        </p:spPr>
        <p:txBody>
          <a:bodyPr wrap="square">
            <a:spAutoFit/>
          </a:bodyPr>
          <a:p>
            <a:r>
              <a:rPr lang="zh-CN" sz="2800">
                <a:cs typeface="Calibri" panose="020F0502020204030204" pitchFamily="34" charset="0"/>
              </a:rPr>
              <a:t>良好的物质环境</a:t>
            </a:r>
            <a:endParaRPr lang="zh-CN" altLang="en-US" sz="2800">
              <a:cs typeface="Calibri" panose="020F0502020204030204" pitchFamily="34" charset="0"/>
            </a:endParaRPr>
          </a:p>
        </p:txBody>
      </p:sp>
      <p:pic>
        <p:nvPicPr>
          <p:cNvPr id="6" name="图片 2" descr="C:\Users\发展中心\Documents\Tencent Files\411564617\FileRecv\MobileFile\mmexport1558585291817.jpg"/>
          <p:cNvPicPr>
            <a:picLocks noChangeAspect="1" noChangeArrowheads="1"/>
          </p:cNvPicPr>
          <p:nvPr/>
        </p:nvPicPr>
        <p:blipFill>
          <a:blip r:embed="rId3" cstate="print">
            <a:extLst>
              <a:ext uri="{28A0092B-C50C-407E-A947-70E740481C1C}">
                <a14:useLocalDpi xmlns:a14="http://schemas.microsoft.com/office/drawing/2010/main" val="0"/>
              </a:ext>
            </a:extLst>
          </a:blip>
          <a:srcRect l="5767" r="5860" b="7078"/>
          <a:stretch>
            <a:fillRect/>
          </a:stretch>
        </p:blipFill>
        <p:spPr>
          <a:xfrm>
            <a:off x="5133340" y="4190365"/>
            <a:ext cx="2938145" cy="2262505"/>
          </a:xfrm>
          <a:prstGeom prst="roundRect">
            <a:avLst/>
          </a:prstGeom>
          <a:noFill/>
          <a:ln>
            <a:noFill/>
          </a:ln>
        </p:spPr>
      </p:pic>
    </p:spTree>
  </p:cSld>
  <p:clrMapOvr>
    <a:masterClrMapping/>
  </p:clrMapOvr>
  <p:transition>
    <p:split/>
  </p:transition>
</p:sld>
</file>

<file path=ppt/tags/tag1.xml><?xml version="1.0" encoding="utf-8"?>
<p:tagLst xmlns:p="http://schemas.openxmlformats.org/presentationml/2006/main">
  <p:tag name="KSO_WM_TEMPLATE_CATEGORY" val="diagram"/>
  <p:tag name="KSO_WM_TEMPLATE_INDEX" val="20187459"/>
  <p:tag name="KSO_WM_TAG_VERSION" val="1.0"/>
  <p:tag name="KSO_WM_UNIT_ID" val="diagram20187459_1*m_i*1_1"/>
  <p:tag name="KSO_WM_UNIT_LAYERLEVEL" val="1_1"/>
  <p:tag name="KSO_WM_UNIT_ISCONTENTSTITLE" val="0"/>
  <p:tag name="KSO_WM_UNIT_HIGHLIGHT" val="0"/>
  <p:tag name="KSO_WM_UNIT_COMPATIBLE" val="0"/>
  <p:tag name="KSO_WM_BEAUTIFY_FLAG" val="#wm#"/>
  <p:tag name="KSO_WM_DIAGRAM_GROUP_CODE" val="m1-1"/>
  <p:tag name="KSO_WM_UNIT_TYPE" val="m_i"/>
  <p:tag name="KSO_WM_UNIT_INDEX" val="1_1"/>
  <p:tag name="KSO_WM_UNIT_DIAGRAM_ISNUMVISUAL" val="0"/>
  <p:tag name="KSO_WM_UNIT_DIAGRAM_ISREFERUNIT" val="0"/>
  <p:tag name="KSO_WM_UNIT_COLOR_SCHEME_SHAPE_ID" val="4"/>
  <p:tag name="KSO_WM_UNIT_COLOR_SCHEME_PARENT_PAGE" val="0_5"/>
  <p:tag name="KSO_WM_UNIT_FILL_FORE_SCHEMECOLOR_INDEX" val="14"/>
  <p:tag name="KSO_WM_UNIT_FILL_TYPE" val="1"/>
  <p:tag name="KSO_WM_UNIT_LINE_FORE_SCHEMECOLOR_INDEX" val="14"/>
  <p:tag name="KSO_WM_UNIT_LINE_FILL_TYPE" val="2"/>
  <p:tag name="KSO_WM_UNIT_TEXT_FILL_FORE_SCHEMECOLOR_INDEX" val="14"/>
  <p:tag name="KSO_WM_UNIT_TEXT_FILL_TYPE" val="1"/>
</p:tagLst>
</file>

<file path=ppt/tags/tag10.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2_2"/>
  <p:tag name="KSO_WM_UNIT_ID" val="diagram160193_2*m_h_i*1_2_2"/>
  <p:tag name="KSO_WM_UNIT_LAYERLEVEL" val="1_1_1"/>
  <p:tag name="KSO_WM_DIAGRAM_GROUP_CODE" val="m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11.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3_1"/>
  <p:tag name="KSO_WM_UNIT_ID" val="diagram160193_2*m_h_i*1_3_1"/>
  <p:tag name="KSO_WM_UNIT_LAYERLEVEL" val="1_1_1"/>
  <p:tag name="KSO_WM_DIAGRAM_GROUP_CODE" val="m1-1"/>
  <p:tag name="KSO_WM_UNIT_HIGHLIGHT" val="0"/>
  <p:tag name="KSO_WM_UNIT_COMPATIBLE" val="0"/>
  <p:tag name="KSO_WM_UNIT_DIAGRAM_ISNUMVISUAL" val="0"/>
  <p:tag name="KSO_WM_UNIT_DIAGRAM_ISREFERUNIT" val="0"/>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2.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3_2"/>
  <p:tag name="KSO_WM_UNIT_ID" val="diagram160193_2*m_h_i*1_3_2"/>
  <p:tag name="KSO_WM_UNIT_LAYERLEVEL" val="1_1_1"/>
  <p:tag name="KSO_WM_DIAGRAM_GROUP_CODE" val="m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13.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5"/>
  <p:tag name="KSO_WM_UNIT_ID" val="diagram160193_2*m_i*1_5"/>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4.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6"/>
  <p:tag name="KSO_WM_UNIT_ID" val="diagram160193_2*m_i*1_6"/>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5.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7"/>
  <p:tag name="KSO_WM_UNIT_ID" val="diagram160193_2*m_i*1_7"/>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6.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1"/>
  <p:tag name="KSO_WM_UNIT_ID" val="diagram160193_2*m_i*1_1"/>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7.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2"/>
  <p:tag name="KSO_WM_UNIT_ID" val="diagram160193_2*m_i*1_2"/>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8.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3"/>
  <p:tag name="KSO_WM_UNIT_ID" val="diagram160193_2*m_i*1_3"/>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19.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i"/>
  <p:tag name="KSO_WM_UNIT_INDEX" val="1_4"/>
  <p:tag name="KSO_WM_UNIT_ID" val="diagram160193_2*m_i*1_4"/>
  <p:tag name="KSO_WM_UNIT_LAYERLEVEL" val="1_1"/>
  <p:tag name="KSO_WM_DIAGRAM_GROUP_CODE" val="m1-1"/>
  <p:tag name="KSO_WM_UNIT_HIGHLIGHT" val="0"/>
  <p:tag name="KSO_WM_UNIT_COMPATIBLE" val="0"/>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Lst>
</file>

<file path=ppt/tags/tag2.xml><?xml version="1.0" encoding="utf-8"?>
<p:tagLst xmlns:p="http://schemas.openxmlformats.org/presentationml/2006/main">
  <p:tag name="KSO_WM_TEMPLATE_CATEGORY" val="diagram"/>
  <p:tag name="KSO_WM_TEMPLATE_INDEX" val="20187459"/>
  <p:tag name="KSO_WM_TAG_VERSION" val="1.0"/>
  <p:tag name="KSO_WM_UNIT_ID" val="diagram20187459_1*m_i*1_2"/>
  <p:tag name="KSO_WM_UNIT_LAYERLEVEL" val="1_1"/>
  <p:tag name="KSO_WM_BEAUTIFY_FLAG" val="#wm#"/>
  <p:tag name="KSO_WM_UNIT_HIGHLIGHT" val="0"/>
  <p:tag name="KSO_WM_UNIT_COMPATIBLE" val="0"/>
  <p:tag name="KSO_WM_DIAGRAM_GROUP_CODE" val="m1-1"/>
  <p:tag name="KSO_WM_UNIT_TYPE" val="m_i"/>
  <p:tag name="KSO_WM_UNIT_INDEX" val="1_2"/>
  <p:tag name="KSO_WM_UNIT_DIAGRAM_ISNUMVISUAL" val="0"/>
  <p:tag name="KSO_WM_UNIT_DIAGRAM_ISREFERUNIT" val="0"/>
  <p:tag name="KSO_WM_UNIT_COLOR_SCHEME_SHAPE_ID" val="18"/>
  <p:tag name="KSO_WM_UNIT_COLOR_SCHEME_PARENT_PAGE" val="0_5"/>
  <p:tag name="KSO_WM_UNIT_DECOLORIZATION" val="1"/>
  <p:tag name="KSO_WM_UNIT_LINE_FORE_SCHEMECOLOR_INDEX" val="13"/>
  <p:tag name="KSO_WM_UNIT_LINE_FILL_TYPE" val="2"/>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99036_2*m_h_i*1_1_1"/>
  <p:tag name="KSO_WM_TEMPLATE_CATEGORY" val="diagram"/>
  <p:tag name="KSO_WM_TEMPLATE_INDEX" val="20199036"/>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99036_2*m_h_i*1_2_1"/>
  <p:tag name="KSO_WM_TEMPLATE_CATEGORY" val="diagram"/>
  <p:tag name="KSO_WM_TEMPLATE_INDEX" val="20199036"/>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99036_2*m_h_i*1_3_1"/>
  <p:tag name="KSO_WM_TEMPLATE_CATEGORY" val="diagram"/>
  <p:tag name="KSO_WM_TEMPLATE_INDEX" val="20199036"/>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z"/>
  <p:tag name="KSO_WM_UNIT_INDEX" val="1_3_1"/>
  <p:tag name="KSO_WM_UNIT_ID" val="diagram20199036_2*m_h_z*1_3_1"/>
  <p:tag name="KSO_WM_TEMPLATE_CATEGORY" val="diagram"/>
  <p:tag name="KSO_WM_TEMPLATE_INDEX" val="20199036"/>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z"/>
  <p:tag name="KSO_WM_UNIT_INDEX" val="1_2_1"/>
  <p:tag name="KSO_WM_UNIT_ID" val="diagram20199036_2*m_h_z*1_2_1"/>
  <p:tag name="KSO_WM_TEMPLATE_CATEGORY" val="diagram"/>
  <p:tag name="KSO_WM_TEMPLATE_INDEX" val="20199036"/>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25.xml><?xml version="1.0" encoding="utf-8"?>
<p:tagLst xmlns:p="http://schemas.openxmlformats.org/presentationml/2006/main">
  <p:tag name="KSO_WM_UNIT_PRESET_TEXT" val="单击此处添加文本具体内容，简明扼要的阐述您的观点。根据需要可酌情增减文字，以便观者准确的理解您传达的思想。"/>
  <p:tag name="KSO_WM_UNIT_NOCLEAR" val="0"/>
  <p:tag name="KSO_WM_UNIT_VALUE" val="72"/>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199036_2*m_h_f*1_1_1"/>
  <p:tag name="KSO_WM_TEMPLATE_CATEGORY" val="diagram"/>
  <p:tag name="KSO_WM_TEMPLATE_INDEX" val="20199036"/>
  <p:tag name="KSO_WM_UNIT_LAYERLEVEL" val="1_1_1"/>
  <p:tag name="KSO_WM_TAG_VERSION" val="1.0"/>
  <p:tag name="KSO_WM_BEAUTIFY_FLAG" val="#wm#"/>
  <p:tag name="KSO_WM_UNIT_TEXT_FILL_FORE_SCHEMECOLOR_INDEX" val="13"/>
  <p:tag name="KSO_WM_UNIT_TEXT_FILL_TYPE" val="1"/>
</p:tagLst>
</file>

<file path=ppt/tags/tag26.xml><?xml version="1.0" encoding="utf-8"?>
<p:tagLst xmlns:p="http://schemas.openxmlformats.org/presentationml/2006/main">
  <p:tag name="KSO_WM_UNIT_PRESET_TEXT" val="单击此处添加文本具体内容，简明扼要的阐述您的观点。根据需要可酌情增减文字，以便观者准确的理解您传达的思想。"/>
  <p:tag name="KSO_WM_UNIT_NOCLEAR" val="0"/>
  <p:tag name="KSO_WM_UNIT_VALUE" val="72"/>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199036_2*m_h_f*1_1_1"/>
  <p:tag name="KSO_WM_TEMPLATE_CATEGORY" val="diagram"/>
  <p:tag name="KSO_WM_TEMPLATE_INDEX" val="20199036"/>
  <p:tag name="KSO_WM_UNIT_LAYERLEVEL" val="1_1_1"/>
  <p:tag name="KSO_WM_TAG_VERSION" val="1.0"/>
  <p:tag name="KSO_WM_BEAUTIFY_FLAG" val="#wm#"/>
  <p:tag name="KSO_WM_UNIT_TEXT_FILL_FORE_SCHEMECOLOR_INDEX" val="13"/>
  <p:tag name="KSO_WM_UNIT_TEXT_FILL_TYPE" val="1"/>
</p:tagLst>
</file>

<file path=ppt/tags/tag27.xml><?xml version="1.0" encoding="utf-8"?>
<p:tagLst xmlns:p="http://schemas.openxmlformats.org/presentationml/2006/main">
  <p:tag name="KSO_WM_UNIT_PRESET_TEXT" val="单击此处添加文本具体内容，简明扼要的阐述您的观点。根据需要可酌情增减文字，以便观者准确的理解您传达的思想。"/>
  <p:tag name="KSO_WM_UNIT_NOCLEAR" val="0"/>
  <p:tag name="KSO_WM_UNIT_VALUE" val="72"/>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199036_2*m_h_f*1_1_1"/>
  <p:tag name="KSO_WM_TEMPLATE_CATEGORY" val="diagram"/>
  <p:tag name="KSO_WM_TEMPLATE_INDEX" val="20199036"/>
  <p:tag name="KSO_WM_UNIT_LAYERLEVEL" val="1_1_1"/>
  <p:tag name="KSO_WM_TAG_VERSION" val="1.0"/>
  <p:tag name="KSO_WM_BEAUTIFY_FLAG" val="#wm#"/>
  <p:tag name="KSO_WM_UNIT_TEXT_FILL_FORE_SCHEMECOLOR_INDEX" val="13"/>
  <p:tag name="KSO_WM_UNIT_TEXT_FILL_TYPE" val="1"/>
</p:tagLst>
</file>

<file path=ppt/tags/tag28.xml><?xml version="1.0" encoding="utf-8"?>
<p:tagLst xmlns:p="http://schemas.openxmlformats.org/presentationml/2006/main">
  <p:tag name="KSO_WM_TEMPLATE_CATEGORY" val="diagram"/>
  <p:tag name="KSO_WM_TEMPLATE_INDEX" val="766"/>
  <p:tag name="KSO_WM_TAG_VERSION" val="1.0"/>
  <p:tag name="KSO_WM_BEAUTIFY_FLAG" val="#wm#"/>
  <p:tag name="KSO_WM_UNIT_TYPE" val="m_h_f"/>
  <p:tag name="KSO_WM_UNIT_INDEX" val="1_2_1"/>
  <p:tag name="KSO_WM_UNIT_ID" val="diagram766_4*m_h_f*1_2_1"/>
  <p:tag name="KSO_WM_UNIT_CLEAR" val="1"/>
  <p:tag name="KSO_WM_UNIT_LAYERLEVEL" val="1_1_1"/>
  <p:tag name="KSO_WM_UNIT_VALUE" val="32"/>
  <p:tag name="KSO_WM_UNIT_HIGHLIGHT" val="0"/>
  <p:tag name="KSO_WM_UNIT_COMPATIBLE" val="0"/>
  <p:tag name="KSO_WM_UNIT_PRESET_TEXT_INDEX" val="4"/>
  <p:tag name="KSO_WM_UNIT_PRESET_TEXT_LEN" val="50"/>
  <p:tag name="KSO_WM_DIAGRAM_GROUP_CODE" val="m1-1"/>
  <p:tag name="KSO_WM_UNIT_TEXT_FILL_FORE_SCHEMECOLOR_INDEX" val="13"/>
  <p:tag name="KSO_WM_UNIT_TEXT_FILL_TYPE" val="1"/>
</p:tagLst>
</file>

<file path=ppt/tags/tag29.xml><?xml version="1.0" encoding="utf-8"?>
<p:tagLst xmlns:p="http://schemas.openxmlformats.org/presentationml/2006/main">
  <p:tag name="KSO_WM_TEMPLATE_CATEGORY" val="diagram"/>
  <p:tag name="KSO_WM_TEMPLATE_INDEX" val="766"/>
  <p:tag name="KSO_WM_TAG_VERSION" val="1.0"/>
  <p:tag name="KSO_WM_BEAUTIFY_FLAG" val="#wm#"/>
  <p:tag name="KSO_WM_UNIT_TYPE" val="m_h_f"/>
  <p:tag name="KSO_WM_UNIT_INDEX" val="1_1_1"/>
  <p:tag name="KSO_WM_UNIT_ID" val="diagram766_4*m_h_f*1_1_1"/>
  <p:tag name="KSO_WM_UNIT_CLEAR" val="1"/>
  <p:tag name="KSO_WM_UNIT_LAYERLEVEL" val="1_1_1"/>
  <p:tag name="KSO_WM_UNIT_VALUE" val="32"/>
  <p:tag name="KSO_WM_UNIT_HIGHLIGHT" val="0"/>
  <p:tag name="KSO_WM_UNIT_COMPATIBLE" val="0"/>
  <p:tag name="KSO_WM_UNIT_PRESET_TEXT_INDEX" val="4"/>
  <p:tag name="KSO_WM_UNIT_PRESET_TEXT_LEN" val="50"/>
  <p:tag name="KSO_WM_DIAGRAM_GROUP_CODE" val="m1-1"/>
  <p:tag name="KSO_WM_UNIT_TEXT_FILL_FORE_SCHEMECOLOR_INDEX" val="13"/>
  <p:tag name="KSO_WM_UNIT_TEXT_FILL_TYPE" val="1"/>
</p:tagLst>
</file>

<file path=ppt/tags/tag3.xml><?xml version="1.0" encoding="utf-8"?>
<p:tagLst xmlns:p="http://schemas.openxmlformats.org/presentationml/2006/main">
  <p:tag name="KSO_WM_UNIT_HIGHLIGHT" val="0"/>
  <p:tag name="KSO_WM_UNIT_COMPATIBLE" val="0"/>
  <p:tag name="KSO_WM_UNIT_ID" val="diagram20187459_1*m_h_i*1_2_1"/>
  <p:tag name="KSO_WM_TEMPLATE_CATEGORY" val="diagram"/>
  <p:tag name="KSO_WM_TEMPLATE_INDEX" val="20187459"/>
  <p:tag name="KSO_WM_UNIT_LAYERLEVEL" val="1_1_1"/>
  <p:tag name="KSO_WM_TAG_VERSION" val="1.0"/>
  <p:tag name="KSO_WM_BEAUTIFY_FLAG" val="#wm#"/>
  <p:tag name="KSO_WM_DIAGRAM_GROUP_CODE" val="m1-1"/>
  <p:tag name="KSO_WM_UNIT_TYPE" val="m_h_i"/>
  <p:tag name="KSO_WM_UNIT_INDEX" val="1_2_1"/>
  <p:tag name="KSO_WM_UNIT_DIAGRAM_ISNUMVISUAL" val="0"/>
  <p:tag name="KSO_WM_UNIT_DIAGRAM_ISREFERUNIT" val="0"/>
  <p:tag name="KSO_WM_UNIT_COLOR_SCHEME_SHAPE_ID" val="36"/>
  <p:tag name="KSO_WM_UNIT_COLOR_SCHEME_PARENT_PAGE" val="0_5"/>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Lst>
</file>

<file path=ppt/tags/tag30.xml><?xml version="1.0" encoding="utf-8"?>
<p:tagLst xmlns:p="http://schemas.openxmlformats.org/presentationml/2006/main">
  <p:tag name="KSO_WM_TEMPLATE_CATEGORY" val="diagram"/>
  <p:tag name="KSO_WM_TEMPLATE_INDEX" val="766"/>
  <p:tag name="KSO_WM_TAG_VERSION" val="1.0"/>
  <p:tag name="KSO_WM_BEAUTIFY_FLAG" val="#wm#"/>
  <p:tag name="KSO_WM_UNIT_TYPE" val="m_h_f"/>
  <p:tag name="KSO_WM_UNIT_INDEX" val="1_3_1"/>
  <p:tag name="KSO_WM_UNIT_ID" val="diagram766_4*m_h_f*1_3_1"/>
  <p:tag name="KSO_WM_UNIT_CLEAR" val="1"/>
  <p:tag name="KSO_WM_UNIT_LAYERLEVEL" val="1_1_1"/>
  <p:tag name="KSO_WM_UNIT_VALUE" val="36"/>
  <p:tag name="KSO_WM_UNIT_HIGHLIGHT" val="0"/>
  <p:tag name="KSO_WM_UNIT_COMPATIBLE" val="0"/>
  <p:tag name="KSO_WM_UNIT_PRESET_TEXT_INDEX" val="4"/>
  <p:tag name="KSO_WM_UNIT_PRESET_TEXT_LEN" val="70"/>
  <p:tag name="KSO_WM_DIAGRAM_GROUP_CODE" val="m1-1"/>
  <p:tag name="KSO_WM_UNIT_TEXT_FILL_FORE_SCHEMECOLOR_INDEX" val="13"/>
  <p:tag name="KSO_WM_UNIT_TEXT_FILL_TYPE" val="1"/>
</p:tagLst>
</file>

<file path=ppt/tags/tag31.xml><?xml version="1.0" encoding="utf-8"?>
<p:tagLst xmlns:p="http://schemas.openxmlformats.org/presentationml/2006/main">
  <p:tag name="KSO_WM_TEMPLATE_CATEGORY" val="diagram"/>
  <p:tag name="KSO_WM_TEMPLATE_INDEX" val="766"/>
  <p:tag name="KSO_WM_TAG_VERSION" val="1.0"/>
  <p:tag name="KSO_WM_BEAUTIFY_FLAG" val="#wm#"/>
  <p:tag name="KSO_WM_UNIT_TYPE" val="m_i"/>
  <p:tag name="KSO_WM_UNIT_INDEX" val="1_4"/>
  <p:tag name="KSO_WM_UNIT_ID" val="diagram766_4*m_i*1_4"/>
  <p:tag name="KSO_WM_UNIT_CLEAR" val="1"/>
  <p:tag name="KSO_WM_UNIT_LAYERLEVEL" val="1_1"/>
  <p:tag name="KSO_WM_DIAGRAM_GROUP_CODE" val="m1-1"/>
  <p:tag name="KSO_WM_UNIT_FILL_FORE_SCHEMECOLOR_INDEX" val="8"/>
  <p:tag name="KSO_WM_UNIT_FILL_TYPE" val="1"/>
  <p:tag name="KSO_WM_UNIT_TEXT_FILL_FORE_SCHEMECOLOR_INDEX" val="2"/>
  <p:tag name="KSO_WM_UNIT_TEXT_FILL_TYPE" val="1"/>
</p:tagLst>
</file>

<file path=ppt/tags/tag32.xml><?xml version="1.0" encoding="utf-8"?>
<p:tagLst xmlns:p="http://schemas.openxmlformats.org/presentationml/2006/main">
  <p:tag name="KSO_WM_TEMPLATE_CATEGORY" val="diagram"/>
  <p:tag name="KSO_WM_TEMPLATE_INDEX" val="766"/>
  <p:tag name="KSO_WM_TAG_VERSION" val="1.0"/>
  <p:tag name="KSO_WM_BEAUTIFY_FLAG" val="#wm#"/>
  <p:tag name="KSO_WM_UNIT_TYPE" val="m_i"/>
  <p:tag name="KSO_WM_UNIT_INDEX" val="1_5"/>
  <p:tag name="KSO_WM_UNIT_ID" val="diagram766_4*m_i*1_5"/>
  <p:tag name="KSO_WM_UNIT_CLEAR" val="1"/>
  <p:tag name="KSO_WM_UNIT_LAYERLEVEL" val="1_1"/>
  <p:tag name="KSO_WM_DIAGRAM_GROUP_CODE" val="m1-1"/>
  <p:tag name="KSO_WM_UNIT_FILL_FORE_SCHEMECOLOR_INDEX" val="6"/>
  <p:tag name="KSO_WM_UNIT_FILL_TYPE" val="1"/>
  <p:tag name="KSO_WM_UNIT_TEXT_FILL_FORE_SCHEMECOLOR_INDEX" val="2"/>
  <p:tag name="KSO_WM_UNIT_TEXT_FILL_TYPE" val="1"/>
</p:tagLst>
</file>

<file path=ppt/tags/tag33.xml><?xml version="1.0" encoding="utf-8"?>
<p:tagLst xmlns:p="http://schemas.openxmlformats.org/presentationml/2006/main">
  <p:tag name="KSO_WM_TEMPLATE_CATEGORY" val="diagram"/>
  <p:tag name="KSO_WM_TEMPLATE_INDEX" val="766"/>
  <p:tag name="KSO_WM_TAG_VERSION" val="1.0"/>
  <p:tag name="KSO_WM_BEAUTIFY_FLAG" val="#wm#"/>
  <p:tag name="KSO_WM_UNIT_TYPE" val="m_i"/>
  <p:tag name="KSO_WM_UNIT_INDEX" val="1_6"/>
  <p:tag name="KSO_WM_UNIT_ID" val="diagram766_4*m_i*1_6"/>
  <p:tag name="KSO_WM_UNIT_CLEAR" val="1"/>
  <p:tag name="KSO_WM_UNIT_LAYERLEVEL" val="1_1"/>
  <p:tag name="KSO_WM_DIAGRAM_GROUP_CODE" val="m1-1"/>
  <p:tag name="KSO_WM_UNIT_FILL_FORE_SCHEMECOLOR_INDEX" val="7"/>
  <p:tag name="KSO_WM_UNIT_FILL_TYPE" val="1"/>
  <p:tag name="KSO_WM_UNIT_TEXT_FILL_FORE_SCHEMECOLOR_INDEX" val="2"/>
  <p:tag name="KSO_WM_UNIT_TEXT_FILL_TYPE" val="1"/>
</p:tagLst>
</file>

<file path=ppt/tags/tag34.xml><?xml version="1.0" encoding="utf-8"?>
<p:tagLst xmlns:p="http://schemas.openxmlformats.org/presentationml/2006/main">
  <p:tag name="KSO_WM_TAG_VERSION" val="1.0"/>
  <p:tag name="KSO_WM_BEAUTIFY_FLAG" val="#wm#"/>
  <p:tag name="KSO_WM_TEMPLATE_CATEGORY" val="diagram"/>
  <p:tag name="KSO_WM_TEMPLATE_INDEX" val="61"/>
  <p:tag name="KSO_WM_UNIT_TYPE" val="m_i"/>
  <p:tag name="KSO_WM_UNIT_INDEX" val="1_1"/>
  <p:tag name="KSO_WM_UNIT_ID" val="diagram61_3*m_i*1_1"/>
  <p:tag name="KSO_WM_UNIT_CLEAR" val="1"/>
  <p:tag name="KSO_WM_UNIT_LAYERLEVEL" val="1_1"/>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13"/>
  <p:tag name="KSO_WM_UNIT_TEXT_FILL_TYPE" val="1"/>
</p:tagLst>
</file>

<file path=ppt/tags/tag35.xml><?xml version="1.0" encoding="utf-8"?>
<p:tagLst xmlns:p="http://schemas.openxmlformats.org/presentationml/2006/main">
  <p:tag name="KSO_WM_TAG_VERSION" val="1.0"/>
  <p:tag name="KSO_WM_BEAUTIFY_FLAG" val="#wm#"/>
  <p:tag name="KSO_WM_UNIT_TYPE" val="i"/>
  <p:tag name="KSO_WM_UNIT_ID" val="diagram61_3*i*1"/>
  <p:tag name="KSO_WM_TEMPLATE_CATEGORY" val="diagram"/>
  <p:tag name="KSO_WM_TEMPLATE_INDEX" val="61"/>
  <p:tag name="KSO_WM_UNIT_INDEX" val="1"/>
</p:tagLst>
</file>

<file path=ppt/tags/tag36.xml><?xml version="1.0" encoding="utf-8"?>
<p:tagLst xmlns:p="http://schemas.openxmlformats.org/presentationml/2006/main">
  <p:tag name="KSO_WM_TAG_VERSION" val="1.0"/>
  <p:tag name="KSO_WM_BEAUTIFY_FLAG" val="#wm#"/>
  <p:tag name="KSO_WM_TEMPLATE_CATEGORY" val="diagram"/>
  <p:tag name="KSO_WM_TEMPLATE_INDEX" val="61"/>
  <p:tag name="KSO_WM_UNIT_TYPE" val="m_i"/>
  <p:tag name="KSO_WM_UNIT_INDEX" val="1_2"/>
  <p:tag name="KSO_WM_UNIT_ID" val="diagram61_3*m_i*1_2"/>
  <p:tag name="KSO_WM_UNIT_CLEAR" val="1"/>
  <p:tag name="KSO_WM_UNIT_LAYERLEVEL" val="1_1"/>
  <p:tag name="KSO_WM_DIAGRAM_GROUP_CODE" val="m1-1"/>
  <p:tag name="KSO_WM_UNIT_FILL_FORE_SCHEMECOLOR_INDEX" val="5"/>
  <p:tag name="KSO_WM_UNIT_FILL_TYPE" val="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38.xml><?xml version="1.0" encoding="utf-8"?>
<p:tagLst xmlns:p="http://schemas.openxmlformats.org/presentationml/2006/main">
  <p:tag name="KSO_WM_TAG_VERSION" val="1.0"/>
  <p:tag name="KSO_WM_BEAUTIFY_FLAG" val="#wm#"/>
  <p:tag name="KSO_WM_UNIT_TYPE" val="i"/>
  <p:tag name="KSO_WM_UNIT_ID" val="diagram61_3*i*6"/>
  <p:tag name="KSO_WM_TEMPLATE_CATEGORY" val="diagram"/>
  <p:tag name="KSO_WM_TEMPLATE_INDEX" val="61"/>
  <p:tag name="KSO_WM_UNIT_INDEX" val="6"/>
</p:tagLst>
</file>

<file path=ppt/tags/tag39.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2_1"/>
  <p:tag name="KSO_WM_UNIT_ID" val="diagram61_3*m_h_f*1_2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6"/>
  <p:tag name="KSO_WM_UNIT_TEXT_FILL_TYPE" val="1"/>
</p:tagLst>
</file>

<file path=ppt/tags/tag4.xml><?xml version="1.0" encoding="utf-8"?>
<p:tagLst xmlns:p="http://schemas.openxmlformats.org/presentationml/2006/main">
  <p:tag name="KSO_WM_UNIT_HIGHLIGHT" val="0"/>
  <p:tag name="KSO_WM_UNIT_COMPATIBLE" val="0"/>
  <p:tag name="KSO_WM_UNIT_ID" val="diagram20187459_1*m_h_i*1_1_1"/>
  <p:tag name="KSO_WM_TEMPLATE_CATEGORY" val="diagram"/>
  <p:tag name="KSO_WM_TEMPLATE_INDEX" val="20187459"/>
  <p:tag name="KSO_WM_UNIT_LAYERLEVEL" val="1_1_1"/>
  <p:tag name="KSO_WM_TAG_VERSION" val="1.0"/>
  <p:tag name="KSO_WM_BEAUTIFY_FLAG" val="#wm#"/>
  <p:tag name="KSO_WM_DIAGRAM_GROUP_CODE" val="m1-1"/>
  <p:tag name="KSO_WM_UNIT_TYPE" val="m_h_i"/>
  <p:tag name="KSO_WM_UNIT_INDEX" val="1_1_1"/>
  <p:tag name="KSO_WM_UNIT_DIAGRAM_ISNUMVISUAL" val="0"/>
  <p:tag name="KSO_WM_UNIT_DIAGRAM_ISREFERUNIT" val="0"/>
  <p:tag name="KSO_WM_UNIT_COLOR_SCHEME_SHAPE_ID" val="37"/>
  <p:tag name="KSO_WM_UNIT_COLOR_SCHEME_PARENT_PAGE" val="0_5"/>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Lst>
</file>

<file path=ppt/tags/tag40.xml><?xml version="1.0" encoding="utf-8"?>
<p:tagLst xmlns:p="http://schemas.openxmlformats.org/presentationml/2006/main">
  <p:tag name="KSO_WM_TAG_VERSION" val="1.0"/>
  <p:tag name="KSO_WM_BEAUTIFY_FLAG" val="#wm#"/>
  <p:tag name="KSO_WM_TEMPLATE_CATEGORY" val="diagram"/>
  <p:tag name="KSO_WM_TEMPLATE_INDEX" val="61"/>
  <p:tag name="KSO_WM_UNIT_TYPE" val="m_i"/>
  <p:tag name="KSO_WM_UNIT_INDEX" val="1_3"/>
  <p:tag name="KSO_WM_UNIT_ID" val="diagram61_3*m_i*1_3"/>
  <p:tag name="KSO_WM_UNIT_CLEAR" val="1"/>
  <p:tag name="KSO_WM_UNIT_LAYERLEVEL" val="1_1"/>
  <p:tag name="KSO_WM_DIAGRAM_GROUP_CODE" val="m1-1"/>
  <p:tag name="KSO_WM_UNIT_FILL_FORE_SCHEMECOLOR_INDEX" val="6"/>
  <p:tag name="KSO_WM_UNIT_FILL_TYPE" val="1"/>
</p:tagLst>
</file>

<file path=ppt/tags/tag41.xml><?xml version="1.0" encoding="utf-8"?>
<p:tagLst xmlns:p="http://schemas.openxmlformats.org/presentationml/2006/main">
  <p:tag name="KSO_WM_TAG_VERSION" val="1.0"/>
  <p:tag name="KSO_WM_BEAUTIFY_FLAG" val="#wm#"/>
  <p:tag name="KSO_WM_UNIT_TYPE" val="i"/>
  <p:tag name="KSO_WM_UNIT_ID" val="diagram61_3*i*11"/>
  <p:tag name="KSO_WM_TEMPLATE_CATEGORY" val="diagram"/>
  <p:tag name="KSO_WM_TEMPLATE_INDEX" val="61"/>
  <p:tag name="KSO_WM_UNIT_INDEX" val="1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3_1"/>
  <p:tag name="KSO_WM_UNIT_ID" val="diagram61_3*m_h_f*1_3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3.xml><?xml version="1.0" encoding="utf-8"?>
<p:tagLst xmlns:p="http://schemas.openxmlformats.org/presentationml/2006/main">
  <p:tag name="KSO_WM_TAG_VERSION" val="1.0"/>
  <p:tag name="KSO_WM_BEAUTIFY_FLAG" val="#wm#"/>
  <p:tag name="KSO_WM_TEMPLATE_CATEGORY" val="diagram"/>
  <p:tag name="KSO_WM_TEMPLATE_INDEX" val="61"/>
  <p:tag name="KSO_WM_UNIT_TYPE" val="m_i"/>
  <p:tag name="KSO_WM_UNIT_INDEX" val="1_4"/>
  <p:tag name="KSO_WM_UNIT_ID" val="diagram61_3*m_i*1_4"/>
  <p:tag name="KSO_WM_UNIT_CLEAR" val="1"/>
  <p:tag name="KSO_WM_UNIT_LAYERLEVEL" val="1_1"/>
  <p:tag name="KSO_WM_DIAGRAM_GROUP_CODE" val="m1-1"/>
  <p:tag name="KSO_WM_UNIT_FILL_FORE_SCHEMECOLOR_INDEX" val="5"/>
  <p:tag name="KSO_WM_UNIT_FILL_TYPE" val="1"/>
</p:tagLst>
</file>

<file path=ppt/tags/tag44.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5.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6.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7.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8.xml><?xml version="1.0" encoding="utf-8"?>
<p:tagLst xmlns:p="http://schemas.openxmlformats.org/presentationml/2006/main">
  <p:tag name="KSO_WM_TAG_VERSION" val="1.0"/>
  <p:tag name="KSO_WM_BEAUTIFY_FLAG" val="#wm#"/>
  <p:tag name="KSO_WM_TEMPLATE_CATEGORY" val="diagram"/>
  <p:tag name="KSO_WM_TEMPLATE_INDEX" val="61"/>
  <p:tag name="KSO_WM_UNIT_TYPE" val="m_h_f"/>
  <p:tag name="KSO_WM_UNIT_INDEX" val="1_1_1"/>
  <p:tag name="KSO_WM_UNIT_ID" val="diagram61_3*m_h_f*1_1_1"/>
  <p:tag name="KSO_WM_UNIT_CLEAR" val="1"/>
  <p:tag name="KSO_WM_UNIT_LAYERLEVEL" val="1_1_1"/>
  <p:tag name="KSO_WM_UNIT_VALUE" val="38"/>
  <p:tag name="KSO_WM_UNIT_HIGHLIGHT" val="0"/>
  <p:tag name="KSO_WM_UNIT_COMPATIBLE" val="0"/>
  <p:tag name="KSO_WM_UNIT_PRESET_TEXT_INDEX" val="4"/>
  <p:tag name="KSO_WM_UNIT_PRESET_TEXT_LEN" val="80"/>
  <p:tag name="KSO_WM_DIAGRAM_GROUP_CODE" val="m1-1"/>
  <p:tag name="KSO_WM_UNIT_TEXT_FILL_FORE_SCHEMECOLOR_INDEX" val="5"/>
  <p:tag name="KSO_WM_UNIT_TEXT_FILL_TYPE" val="1"/>
</p:tagLst>
</file>

<file path=ppt/tags/tag49.xml><?xml version="1.0" encoding="utf-8"?>
<p:tagLst xmlns:p="http://schemas.openxmlformats.org/presentationml/2006/main">
  <p:tag name="KSO_WM_DOC_GUID" val="{25b0011b-ad77-4ec6-827c-3da8b6000c12}"/>
</p:tagLst>
</file>

<file path=ppt/tags/tag5.xml><?xml version="1.0" encoding="utf-8"?>
<p:tagLst xmlns:p="http://schemas.openxmlformats.org/presentationml/2006/main">
  <p:tag name="KSO_WM_TEMPLATE_CATEGORY" val="diagram"/>
  <p:tag name="KSO_WM_TEMPLATE_INDEX" val="20187459"/>
  <p:tag name="KSO_WM_TAG_VERSION" val="1.0"/>
  <p:tag name="KSO_WM_UNIT_ID" val="diagram20187459_1*m_h_f*1_1_1"/>
  <p:tag name="KSO_WM_UNIT_LAYERLEVEL" val="1_1_1"/>
  <p:tag name="KSO_WM_UNIT_VALUE" val="140"/>
  <p:tag name="KSO_WM_UNIT_HIGHLIGHT" val="0"/>
  <p:tag name="KSO_WM_UNIT_COMPATIBLE" val="0"/>
  <p:tag name="KSO_WM_BEAUTIFY_FLAG" val="#wm#"/>
  <p:tag name="KSO_WM_DIAGRAM_GROUP_CODE" val="m1-1"/>
  <p:tag name="KSO_WM_UNIT_TYPE" val="m_h_f"/>
  <p:tag name="KSO_WM_UNIT_INDEX" val="1_1_1"/>
  <p:tag name="KSO_WM_UNIT_NOCLEAR" val="0"/>
  <p:tag name="KSO_WM_UNIT_DIAGRAM_ISNUMVISUAL" val="0"/>
  <p:tag name="KSO_WM_UNIT_DIAGRAM_ISREFERUNIT" val="0"/>
  <p:tag name="KSO_WM_UNIT_COLOR_SCHEME_SHAPE_ID" val="8"/>
  <p:tag name="KSO_WM_UNIT_COLOR_SCHEME_PARENT_PAGE" val="0_5"/>
  <p:tag name="KSO_WM_UNIT_PRESET_TEXT" val="单击此处添加文本具体内容"/>
  <p:tag name="KSO_WM_UNIT_TEXT_FILL_FORE_SCHEMECOLOR_INDEX" val="14"/>
  <p:tag name="KSO_WM_UNIT_TEXT_FILL_TYPE" val="1"/>
</p:tagLst>
</file>

<file path=ppt/tags/tag6.xml><?xml version="1.0" encoding="utf-8"?>
<p:tagLst xmlns:p="http://schemas.openxmlformats.org/presentationml/2006/main">
  <p:tag name="KSO_WM_TEMPLATE_CATEGORY" val="diagram"/>
  <p:tag name="KSO_WM_TEMPLATE_INDEX" val="20187459"/>
  <p:tag name="KSO_WM_TAG_VERSION" val="1.0"/>
  <p:tag name="KSO_WM_UNIT_ID" val="diagram20187459_1*m_h_f*1_2_1"/>
  <p:tag name="KSO_WM_UNIT_LAYERLEVEL" val="1_1_1"/>
  <p:tag name="KSO_WM_UNIT_VALUE" val="140"/>
  <p:tag name="KSO_WM_UNIT_HIGHLIGHT" val="0"/>
  <p:tag name="KSO_WM_UNIT_COMPATIBLE" val="0"/>
  <p:tag name="KSO_WM_BEAUTIFY_FLAG" val="#wm#"/>
  <p:tag name="KSO_WM_DIAGRAM_GROUP_CODE" val="m1-1"/>
  <p:tag name="KSO_WM_UNIT_TYPE" val="m_h_f"/>
  <p:tag name="KSO_WM_UNIT_INDEX" val="1_2_1"/>
  <p:tag name="KSO_WM_UNIT_NOCLEAR" val="0"/>
  <p:tag name="KSO_WM_UNIT_DIAGRAM_ISNUMVISUAL" val="0"/>
  <p:tag name="KSO_WM_UNIT_DIAGRAM_ISREFERUNIT" val="0"/>
  <p:tag name="KSO_WM_UNIT_COLOR_SCHEME_SHAPE_ID" val="8"/>
  <p:tag name="KSO_WM_UNIT_COLOR_SCHEME_PARENT_PAGE" val="0_5"/>
  <p:tag name="KSO_WM_UNIT_PRESET_TEXT" val="单击此处添加文本具体内容"/>
  <p:tag name="KSO_WM_UNIT_TEXT_FILL_FORE_SCHEMECOLOR_INDEX" val="14"/>
  <p:tag name="KSO_WM_UNIT_TEXT_FILL_TYPE" val="1"/>
</p:tagLst>
</file>

<file path=ppt/tags/tag7.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1_1"/>
  <p:tag name="KSO_WM_UNIT_ID" val="diagram160193_2*m_h_i*1_1_1"/>
  <p:tag name="KSO_WM_UNIT_LAYERLEVEL" val="1_1_1"/>
  <p:tag name="KSO_WM_DIAGRAM_GROUP_CODE" val="m1-1"/>
  <p:tag name="KSO_WM_UNIT_HIGHLIGHT" val="0"/>
  <p:tag name="KSO_WM_UNIT_COMPATIBLE" val="0"/>
  <p:tag name="KSO_WM_UNIT_DIAGRAM_ISNUMVISUAL" val="0"/>
  <p:tag name="KSO_WM_UNIT_DIAGRAM_ISREFERUNIT" val="0"/>
  <p:tag name="KSO_WM_UNIT_FILL_FORE_SCHEMECOLOR_INDEX" val="7"/>
  <p:tag name="KSO_WM_UNIT_FILL_TYPE" val="1"/>
  <p:tag name="KSO_WM_UNIT_LINE_FORE_SCHEMECOLOR_INDEX" val="7"/>
  <p:tag name="KSO_WM_UNIT_LINE_FILL_TYPE" val="2"/>
  <p:tag name="KSO_WM_UNIT_TEXT_FILL_FORE_SCHEMECOLOR_INDEX" val="14"/>
  <p:tag name="KSO_WM_UNIT_TEXT_FILL_TYPE" val="1"/>
</p:tagLst>
</file>

<file path=ppt/tags/tag8.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1_2"/>
  <p:tag name="KSO_WM_UNIT_ID" val="diagram160193_2*m_h_i*1_1_2"/>
  <p:tag name="KSO_WM_UNIT_LAYERLEVEL" val="1_1_1"/>
  <p:tag name="KSO_WM_DIAGRAM_GROUP_CODE" val="m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9.xml><?xml version="1.0" encoding="utf-8"?>
<p:tagLst xmlns:p="http://schemas.openxmlformats.org/presentationml/2006/main">
  <p:tag name="KSO_WM_TAG_VERSION" val="1.0"/>
  <p:tag name="KSO_WM_BEAUTIFY_FLAG" val="#wm#"/>
  <p:tag name="KSO_WM_TEMPLATE_CATEGORY" val="diagram"/>
  <p:tag name="KSO_WM_TEMPLATE_INDEX" val="160193"/>
  <p:tag name="KSO_WM_UNIT_TYPE" val="m_h_i"/>
  <p:tag name="KSO_WM_UNIT_INDEX" val="1_2_1"/>
  <p:tag name="KSO_WM_UNIT_ID" val="diagram160193_2*m_h_i*1_2_1"/>
  <p:tag name="KSO_WM_UNIT_LAYERLEVEL" val="1_1_1"/>
  <p:tag name="KSO_WM_DIAGRAM_GROUP_CODE" val="m1-1"/>
  <p:tag name="KSO_WM_UNIT_HIGHLIGHT" val="0"/>
  <p:tag name="KSO_WM_UNIT_COMPATIBLE" val="0"/>
  <p:tag name="KSO_WM_UNIT_DIAGRAM_ISNUMVISUAL" val="0"/>
  <p:tag name="KSO_WM_UNIT_DIAGRAM_ISREFERUNIT" val="0"/>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heme/theme1.xml><?xml version="1.0" encoding="utf-8"?>
<a:theme xmlns:a="http://schemas.openxmlformats.org/drawingml/2006/main" name="2_Office 主题">
  <a:themeElements>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大树下的童年</Template>
  <TotalTime>0</TotalTime>
  <Words>2774</Words>
  <Application>WPS 演示</Application>
  <PresentationFormat>全屏显示(4:3)</PresentationFormat>
  <Paragraphs>251</Paragraphs>
  <Slides>23</Slides>
  <Notes>2</Notes>
  <HiddenSlides>0</HiddenSlides>
  <MMClips>0</MMClips>
  <ScaleCrop>false</ScaleCrop>
  <HeadingPairs>
    <vt:vector size="8" baseType="variant">
      <vt:variant>
        <vt:lpstr>已用的字体</vt:lpstr>
      </vt:variant>
      <vt:variant>
        <vt:i4>14</vt:i4>
      </vt:variant>
      <vt:variant>
        <vt:lpstr>主题</vt:lpstr>
      </vt:variant>
      <vt:variant>
        <vt:i4>3</vt:i4>
      </vt:variant>
      <vt:variant>
        <vt:lpstr>幻灯片标题</vt:lpstr>
      </vt:variant>
      <vt:variant>
        <vt:i4>23</vt:i4>
      </vt:variant>
      <vt:variant>
        <vt:lpstr>自定义放映</vt:lpstr>
      </vt:variant>
      <vt:variant>
        <vt:i4>1</vt:i4>
      </vt:variant>
    </vt:vector>
  </HeadingPairs>
  <TitlesOfParts>
    <vt:vector size="41" baseType="lpstr">
      <vt:lpstr>Arial</vt:lpstr>
      <vt:lpstr>宋体</vt:lpstr>
      <vt:lpstr>Wingdings</vt:lpstr>
      <vt:lpstr>Calibri</vt:lpstr>
      <vt:lpstr>微软雅黑</vt:lpstr>
      <vt:lpstr>黑体</vt:lpstr>
      <vt:lpstr>楷体_GB2312</vt:lpstr>
      <vt:lpstr>新宋体</vt:lpstr>
      <vt:lpstr>Wingdings 2</vt:lpstr>
      <vt:lpstr>Wingdings</vt:lpstr>
      <vt:lpstr>仿宋_GB2312</vt:lpstr>
      <vt:lpstr>仿宋</vt:lpstr>
      <vt:lpstr>Arial Unicode MS</vt:lpstr>
      <vt:lpstr>华文楷体</vt:lpstr>
      <vt:lpstr>2_Office 主题</vt:lpstr>
      <vt:lpstr>Office 主题</vt:lpstr>
      <vt:lpstr>1_Office 主题</vt:lpstr>
      <vt:lpstr>  </vt:lpstr>
      <vt:lpstr>学习导图</vt:lpstr>
      <vt:lpstr>PowerPoint 演示文稿</vt:lpstr>
      <vt:lpstr>一、感觉运动游戏基本理论</vt:lpstr>
      <vt:lpstr>PowerPoint 演示文稿</vt:lpstr>
      <vt:lpstr>（三）感觉运动游戏的特点</vt:lpstr>
      <vt:lpstr>PowerPoint 演示文稿</vt:lpstr>
      <vt:lpstr>二、感觉运动游戏的类别</vt:lpstr>
      <vt:lpstr>三、感觉运动游戏指导要点</vt:lpstr>
      <vt:lpstr>（二）组织原则</vt:lpstr>
      <vt:lpstr>（三）玩具配置</vt:lpstr>
      <vt:lpstr>PowerPoint 演示文稿</vt:lpstr>
      <vt:lpstr>（四）游戏指导</vt:lpstr>
      <vt:lpstr>PowerPoint 演示文稿</vt:lpstr>
      <vt:lpstr>PowerPoint 演示文稿</vt:lpstr>
      <vt:lpstr>2.精细动作游戏</vt:lpstr>
      <vt:lpstr>PowerPoint 演示文稿</vt:lpstr>
      <vt:lpstr>3.感觉游戏</vt:lpstr>
      <vt:lpstr>PowerPoint 演示文稿</vt:lpstr>
      <vt:lpstr>思考与练习</vt:lpstr>
      <vt:lpstr>PowerPoint 演示文稿</vt:lpstr>
      <vt:lpstr>课证融合</vt:lpstr>
      <vt:lpstr>PowerPoint 演示文稿</vt:lpstr>
      <vt:lpstr>自定义放映 1</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10月工作总结</dc:title>
  <dc:creator>符号</dc:creator>
  <cp:lastModifiedBy>小不点</cp:lastModifiedBy>
  <cp:revision>185</cp:revision>
  <dcterms:created xsi:type="dcterms:W3CDTF">2009-10-06T07:54:00Z</dcterms:created>
  <dcterms:modified xsi:type="dcterms:W3CDTF">2021-12-04T01:35:38Z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2052-11.1.0.11115</vt:lpwstr>
  </property>
  <property fmtid="{D5CDD505-2E9C-101B-9397-08002B2CF9AE}" pid="3" name="ICV">
    <vt:lpwstr>7880C917BA4F407E92E7BA6647FA1995</vt:lpwstr>
  </property>
</Properties>
</file>