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5" r:id="rId4"/>
  </p:sldMasterIdLst>
  <p:notesMasterIdLst>
    <p:notesMasterId r:id="rId6"/>
  </p:notesMasterIdLst>
  <p:handoutMasterIdLst>
    <p:handoutMasterId r:id="rId26"/>
  </p:handoutMasterIdLst>
  <p:sldIdLst>
    <p:sldId id="295" r:id="rId5"/>
    <p:sldId id="597" r:id="rId7"/>
    <p:sldId id="892" r:id="rId8"/>
    <p:sldId id="925" r:id="rId9"/>
    <p:sldId id="893" r:id="rId10"/>
    <p:sldId id="904" r:id="rId11"/>
    <p:sldId id="894" r:id="rId12"/>
    <p:sldId id="928" r:id="rId13"/>
    <p:sldId id="929" r:id="rId14"/>
    <p:sldId id="930" r:id="rId15"/>
    <p:sldId id="926" r:id="rId16"/>
    <p:sldId id="927" r:id="rId17"/>
    <p:sldId id="931" r:id="rId18"/>
    <p:sldId id="932" r:id="rId19"/>
    <p:sldId id="933" r:id="rId20"/>
    <p:sldId id="934" r:id="rId21"/>
    <p:sldId id="918" r:id="rId22"/>
    <p:sldId id="898" r:id="rId23"/>
    <p:sldId id="897" r:id="rId24"/>
    <p:sldId id="916" r:id="rId25"/>
  </p:sldIdLst>
  <p:sldSz cx="9144000" cy="6858000" type="screen4x3"/>
  <p:notesSz cx="6858000" cy="9144000"/>
  <p:custDataLst>
    <p:tags r:id="rId31"/>
  </p:custDataLst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者" initials="作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600"/>
    <a:srgbClr val="CCFFFF"/>
    <a:srgbClr val="FFFF66"/>
    <a:srgbClr val="00CC00"/>
    <a:srgbClr val="99FF33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836"/>
    <p:restoredTop sz="99141"/>
  </p:normalViewPr>
  <p:slideViewPr>
    <p:cSldViewPr showGuides="1">
      <p:cViewPr varScale="1">
        <p:scale>
          <a:sx n="97" d="100"/>
          <a:sy n="97" d="100"/>
        </p:scale>
        <p:origin x="606" y="39"/>
      </p:cViewPr>
      <p:guideLst>
        <p:guide orient="horz" pos="2105"/>
        <p:guide pos="29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100" d="100"/>
        <a:sy n="100" d="100"/>
      </p:scale>
      <p:origin x="0" y="-9561"/>
    </p:cViewPr>
  </p:sorterViewPr>
  <p:gridSpacing cx="72006" cy="72006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1" Type="http://schemas.openxmlformats.org/officeDocument/2006/relationships/tags" Target="tags/tag23.xml"/><Relationship Id="rId30" Type="http://schemas.openxmlformats.org/officeDocument/2006/relationships/commentAuthors" Target="commentAuthors.xml"/><Relationship Id="rId3" Type="http://schemas.openxmlformats.org/officeDocument/2006/relationships/slideMaster" Target="slideMasters/slideMaster2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handoutMaster" Target="handoutMasters/handoutMaster1.xml"/><Relationship Id="rId25" Type="http://schemas.openxmlformats.org/officeDocument/2006/relationships/slide" Target="slides/slide20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0" Type="http://schemas.openxmlformats.org/officeDocument/2006/relationships/slide" Target="slides/slide15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FE42C02-1497-4FF8-B1AD-6F1BEC64EB53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3C1DE58-35C0-4EC5-8D9E-BBFC167C65F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7E959B6-B801-4D57-A719-3ABE4143F72F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25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0"/>
            <a:r>
              <a:rPr lang="zh-CN" altLang="en-US" dirty="0"/>
              <a:t>第二级</a:t>
            </a:r>
            <a:endParaRPr lang="zh-CN" altLang="en-US" dirty="0"/>
          </a:p>
          <a:p>
            <a:pPr lvl="2" indent="0"/>
            <a:r>
              <a:rPr lang="zh-CN" altLang="en-US" dirty="0"/>
              <a:t>第三级</a:t>
            </a:r>
            <a:endParaRPr lang="zh-CN" altLang="en-US" dirty="0"/>
          </a:p>
          <a:p>
            <a:pPr lvl="3" indent="0"/>
            <a:r>
              <a:rPr lang="zh-CN" altLang="en-US" dirty="0"/>
              <a:t>第四级</a:t>
            </a:r>
            <a:endParaRPr lang="zh-CN" altLang="en-US" dirty="0"/>
          </a:p>
          <a:p>
            <a:pPr lvl="4" indent="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60ABA66-D441-4233-A18F-47F7F1A81B0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7170" name="备注占位符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7171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幻灯片图像占位符 1"/>
          <p:cNvSpPr/>
          <p:nvPr>
            <p:ph type="sldImg"/>
          </p:nvPr>
        </p:nvSpPr>
        <p:spPr>
          <a:ln>
            <a:solidFill>
              <a:srgbClr val="000000"/>
            </a:solidFill>
          </a:ln>
        </p:spPr>
      </p:sp>
      <p:sp>
        <p:nvSpPr>
          <p:cNvPr id="12290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>
          <a:ln>
            <a:solidFill>
              <a:srgbClr val="000000"/>
            </a:solidFill>
          </a:ln>
        </p:spPr>
      </p:sp>
      <p:sp>
        <p:nvSpPr>
          <p:cNvPr id="26626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幻灯片图像占位符 1"/>
          <p:cNvSpPr/>
          <p:nvPr>
            <p:ph type="sldImg"/>
          </p:nvPr>
        </p:nvSpPr>
        <p:spPr>
          <a:ln>
            <a:solidFill>
              <a:srgbClr val="000000"/>
            </a:solidFill>
          </a:ln>
        </p:spPr>
      </p:sp>
      <p:sp>
        <p:nvSpPr>
          <p:cNvPr id="28674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05ABC0E-BDC6-45C7-9523-28CE58A84D3D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7531E42-3872-49B7-A2CB-EAD3FFDA80B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05ABC0E-BDC6-45C7-9523-28CE58A84D3D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7531E42-3872-49B7-A2CB-EAD3FFDA80B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3050" y="214313"/>
            <a:ext cx="2063750" cy="5911850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28625" y="214313"/>
            <a:ext cx="6042025" cy="591185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05ABC0E-BDC6-45C7-9523-28CE58A84D3D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7531E42-3872-49B7-A2CB-EAD3FFDA80B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A4BCB0-0268-481F-B640-53A9BD81162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4FFE8D-35CA-4A54-8089-7E8125B7E2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A4BCB0-0268-481F-B640-53A9BD81162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4FFE8D-35CA-4A54-8089-7E8125B7E2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A4BCB0-0268-481F-B640-53A9BD81162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4FFE8D-35CA-4A54-8089-7E8125B7E2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500188"/>
            <a:ext cx="4038600" cy="4625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500188"/>
            <a:ext cx="4038600" cy="4625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A4BCB0-0268-481F-B640-53A9BD81162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4FFE8D-35CA-4A54-8089-7E8125B7E2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A4BCB0-0268-481F-B640-53A9BD81162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4FFE8D-35CA-4A54-8089-7E8125B7E2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A4BCB0-0268-481F-B640-53A9BD81162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4FFE8D-35CA-4A54-8089-7E8125B7E2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A4BCB0-0268-481F-B640-53A9BD81162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4FFE8D-35CA-4A54-8089-7E8125B7E2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A4BCB0-0268-481F-B640-53A9BD81162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4FFE8D-35CA-4A54-8089-7E8125B7E2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05ABC0E-BDC6-45C7-9523-28CE58A84D3D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7531E42-3872-49B7-A2CB-EAD3FFDA80B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chemeClr val="hlin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A4BCB0-0268-481F-B640-53A9BD81162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4FFE8D-35CA-4A54-8089-7E8125B7E2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A4BCB0-0268-481F-B640-53A9BD81162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4FFE8D-35CA-4A54-8089-7E8125B7E2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3050" y="214313"/>
            <a:ext cx="2063750" cy="5911850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28625" y="214313"/>
            <a:ext cx="6042025" cy="591185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A4BCB0-0268-481F-B640-53A9BD81162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4FFE8D-35CA-4A54-8089-7E8125B7E2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428625" y="214313"/>
            <a:ext cx="6215063" cy="868362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quarter" idx="1" hasCustomPrompt="1"/>
          </p:nvPr>
        </p:nvSpPr>
        <p:spPr>
          <a:xfrm>
            <a:off x="457200" y="1500188"/>
            <a:ext cx="4038600" cy="2236787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 hasCustomPrompt="1"/>
          </p:nvPr>
        </p:nvSpPr>
        <p:spPr>
          <a:xfrm>
            <a:off x="4648200" y="1500188"/>
            <a:ext cx="4038600" cy="2236787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 hasCustomPrompt="1"/>
          </p:nvPr>
        </p:nvSpPr>
        <p:spPr>
          <a:xfrm>
            <a:off x="457200" y="3889375"/>
            <a:ext cx="4038600" cy="223678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48200" y="3889375"/>
            <a:ext cx="4038600" cy="223678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A4BCB0-0268-481F-B640-53A9BD81162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4FFE8D-35CA-4A54-8089-7E8125B7E2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6215063" cy="868362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500188"/>
            <a:ext cx="8229600" cy="4625975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zh-CN" altLang="en-US" sz="2200" b="0" i="0" u="none" strike="noStrike" kern="0" cap="none" spc="0" normalizeH="0" baseline="0" noProof="0">
              <a:ln>
                <a:noFill/>
              </a:ln>
              <a:solidFill>
                <a:schemeClr val="hlin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A4BCB0-0268-481F-B640-53A9BD81162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4FFE8D-35CA-4A54-8089-7E8125B7E2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hasCustomPrompt="1"/>
          </p:nvPr>
        </p:nvSpPr>
        <p:spPr>
          <a:xfrm>
            <a:off x="428625" y="214313"/>
            <a:ext cx="8258175" cy="591185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A4BCB0-0268-481F-B640-53A9BD81162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4FFE8D-35CA-4A54-8089-7E8125B7E2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A4BCB0-0268-481F-B640-53A9BD81162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4FFE8D-35CA-4A54-8089-7E8125B7E2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A4BCB0-0268-481F-B640-53A9BD81162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4FFE8D-35CA-4A54-8089-7E8125B7E2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A4BCB0-0268-481F-B640-53A9BD81162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4FFE8D-35CA-4A54-8089-7E8125B7E2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500188"/>
            <a:ext cx="4038600" cy="4625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500188"/>
            <a:ext cx="4038600" cy="4625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A4BCB0-0268-481F-B640-53A9BD81162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4FFE8D-35CA-4A54-8089-7E8125B7E2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05ABC0E-BDC6-45C7-9523-28CE58A84D3D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7531E42-3872-49B7-A2CB-EAD3FFDA80B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A4BCB0-0268-481F-B640-53A9BD81162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4FFE8D-35CA-4A54-8089-7E8125B7E2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A4BCB0-0268-481F-B640-53A9BD81162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4FFE8D-35CA-4A54-8089-7E8125B7E2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A4BCB0-0268-481F-B640-53A9BD81162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4FFE8D-35CA-4A54-8089-7E8125B7E2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A4BCB0-0268-481F-B640-53A9BD81162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4FFE8D-35CA-4A54-8089-7E8125B7E2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chemeClr val="hlin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A4BCB0-0268-481F-B640-53A9BD81162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4FFE8D-35CA-4A54-8089-7E8125B7E2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A4BCB0-0268-481F-B640-53A9BD81162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4FFE8D-35CA-4A54-8089-7E8125B7E2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3050" y="214313"/>
            <a:ext cx="2063750" cy="5911850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28625" y="214313"/>
            <a:ext cx="6042025" cy="591185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A4BCB0-0268-481F-B640-53A9BD81162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4FFE8D-35CA-4A54-8089-7E8125B7E2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428625" y="214313"/>
            <a:ext cx="6215063" cy="868362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quarter" idx="1" hasCustomPrompt="1"/>
          </p:nvPr>
        </p:nvSpPr>
        <p:spPr>
          <a:xfrm>
            <a:off x="457200" y="1500188"/>
            <a:ext cx="4038600" cy="2236787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 hasCustomPrompt="1"/>
          </p:nvPr>
        </p:nvSpPr>
        <p:spPr>
          <a:xfrm>
            <a:off x="4648200" y="1500188"/>
            <a:ext cx="4038600" cy="2236787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 hasCustomPrompt="1"/>
          </p:nvPr>
        </p:nvSpPr>
        <p:spPr>
          <a:xfrm>
            <a:off x="457200" y="3889375"/>
            <a:ext cx="4038600" cy="223678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48200" y="3889375"/>
            <a:ext cx="4038600" cy="223678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A4BCB0-0268-481F-B640-53A9BD81162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4FFE8D-35CA-4A54-8089-7E8125B7E2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6215063" cy="868362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500188"/>
            <a:ext cx="8229600" cy="4625975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zh-CN" altLang="en-US" sz="2200" b="0" i="0" u="none" strike="noStrike" kern="0" cap="none" spc="0" normalizeH="0" baseline="0" noProof="0">
              <a:ln>
                <a:noFill/>
              </a:ln>
              <a:solidFill>
                <a:schemeClr val="hlin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A4BCB0-0268-481F-B640-53A9BD81162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4FFE8D-35CA-4A54-8089-7E8125B7E2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hasCustomPrompt="1"/>
          </p:nvPr>
        </p:nvSpPr>
        <p:spPr>
          <a:xfrm>
            <a:off x="428625" y="214313"/>
            <a:ext cx="8258175" cy="591185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A4BCB0-0268-481F-B640-53A9BD81162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4FFE8D-35CA-4A54-8089-7E8125B7E2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500188"/>
            <a:ext cx="4038600" cy="4625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500188"/>
            <a:ext cx="4038600" cy="4625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05ABC0E-BDC6-45C7-9523-28CE58A84D3D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7531E42-3872-49B7-A2CB-EAD3FFDA80B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05ABC0E-BDC6-45C7-9523-28CE58A84D3D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7531E42-3872-49B7-A2CB-EAD3FFDA80B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05ABC0E-BDC6-45C7-9523-28CE58A84D3D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7531E42-3872-49B7-A2CB-EAD3FFDA80B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05ABC0E-BDC6-45C7-9523-28CE58A84D3D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7531E42-3872-49B7-A2CB-EAD3FFDA80B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05ABC0E-BDC6-45C7-9523-28CE58A84D3D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7531E42-3872-49B7-A2CB-EAD3FFDA80B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05ABC0E-BDC6-45C7-9523-28CE58A84D3D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7531E42-3872-49B7-A2CB-EAD3FFDA80B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3.jpeg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16" Type="http://schemas.openxmlformats.org/officeDocument/2006/relationships/image" Target="../media/image2.png"/><Relationship Id="rId15" Type="http://schemas.openxmlformats.org/officeDocument/2006/relationships/image" Target="../media/image1.png"/><Relationship Id="rId14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4.xml"/><Relationship Id="rId8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7" Type="http://schemas.openxmlformats.org/officeDocument/2006/relationships/theme" Target="../theme/theme3.xml"/><Relationship Id="rId16" Type="http://schemas.openxmlformats.org/officeDocument/2006/relationships/image" Target="../media/image2.png"/><Relationship Id="rId15" Type="http://schemas.openxmlformats.org/officeDocument/2006/relationships/image" Target="../media/image1.png"/><Relationship Id="rId14" Type="http://schemas.openxmlformats.org/officeDocument/2006/relationships/slideLayout" Target="../slideLayouts/slideLayout39.xml"/><Relationship Id="rId13" Type="http://schemas.openxmlformats.org/officeDocument/2006/relationships/slideLayout" Target="../slideLayouts/slideLayout38.xml"/><Relationship Id="rId12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35.xml"/><Relationship Id="rId1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3" name="矩形 12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BFD8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7" name="Picture 2" descr="D:\花纹\儿童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29313" y="5548313"/>
            <a:ext cx="2973387" cy="11668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矩形 7"/>
          <p:cNvSpPr/>
          <p:nvPr/>
        </p:nvSpPr>
        <p:spPr>
          <a:xfrm>
            <a:off x="0" y="6719888"/>
            <a:ext cx="9144000" cy="138113"/>
          </a:xfrm>
          <a:prstGeom prst="rect">
            <a:avLst/>
          </a:prstGeom>
          <a:solidFill>
            <a:srgbClr val="095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9" name="Picture 5" descr="D:\花纹\1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189663" y="0"/>
            <a:ext cx="2954337" cy="2000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0" name="Picture 12" descr="封面 封底副本1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-1587"/>
            <a:ext cx="9144000" cy="68722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31" name="标题占位符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6215063" cy="868362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</a:t>
            </a:r>
            <a:endParaRPr lang="zh-CN" altLang="en-US" dirty="0"/>
          </a:p>
        </p:txBody>
      </p:sp>
      <p:sp>
        <p:nvSpPr>
          <p:cNvPr id="1032" name="文本占位符 2"/>
          <p:cNvSpPr>
            <a:spLocks noGrp="1"/>
          </p:cNvSpPr>
          <p:nvPr>
            <p:ph type="body"/>
          </p:nvPr>
        </p:nvSpPr>
        <p:spPr>
          <a:xfrm>
            <a:off x="457200" y="1500188"/>
            <a:ext cx="8229600" cy="46259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05ABC0E-BDC6-45C7-9523-28CE58A84D3D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7531E42-3872-49B7-A2CB-EAD3FFDA80B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plit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3" name="矩形 12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BFD8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51" name="标题占位符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6215063" cy="868362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</a:t>
            </a:r>
            <a:endParaRPr lang="zh-CN" altLang="en-US" dirty="0"/>
          </a:p>
        </p:txBody>
      </p:sp>
      <p:sp>
        <p:nvSpPr>
          <p:cNvPr id="2052" name="文本占位符 2"/>
          <p:cNvSpPr>
            <a:spLocks noGrp="1"/>
          </p:cNvSpPr>
          <p:nvPr>
            <p:ph type="body"/>
          </p:nvPr>
        </p:nvSpPr>
        <p:spPr>
          <a:xfrm>
            <a:off x="457200" y="1500188"/>
            <a:ext cx="8229600" cy="46259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A4BCB0-0268-481F-B640-53A9BD81162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4FFE8D-35CA-4A54-8089-7E8125B7E2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2056" name="Picture 2" descr="D:\花纹\儿童.png"/>
          <p:cNvPicPr>
            <a:picLocks noChangeAspect="1"/>
          </p:cNvPicPr>
          <p:nvPr/>
        </p:nvPicPr>
        <p:blipFill>
          <a:blip r:embed="rId15"/>
          <a:srcRect l="51201"/>
          <a:stretch>
            <a:fillRect/>
          </a:stretch>
        </p:blipFill>
        <p:spPr>
          <a:xfrm>
            <a:off x="7451725" y="5548313"/>
            <a:ext cx="1450975" cy="11668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矩形 7"/>
          <p:cNvSpPr/>
          <p:nvPr/>
        </p:nvSpPr>
        <p:spPr>
          <a:xfrm>
            <a:off x="0" y="6719888"/>
            <a:ext cx="9144000" cy="138113"/>
          </a:xfrm>
          <a:prstGeom prst="rect">
            <a:avLst/>
          </a:prstGeom>
          <a:solidFill>
            <a:srgbClr val="095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8" name="Picture 5" descr="D:\花纹\1.pn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189663" y="0"/>
            <a:ext cx="2954337" cy="200025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>
    <p:split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>
          <a:solidFill>
            <a:schemeClr val="hlink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hlink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hlink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hlink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hlink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hlink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hlink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hlink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hlink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3" name="矩形 12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BFD8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75" name="标题占位符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6215063" cy="868362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</a:t>
            </a:r>
            <a:endParaRPr lang="zh-CN" altLang="en-US" dirty="0"/>
          </a:p>
        </p:txBody>
      </p:sp>
      <p:sp>
        <p:nvSpPr>
          <p:cNvPr id="3076" name="文本占位符 2"/>
          <p:cNvSpPr>
            <a:spLocks noGrp="1"/>
          </p:cNvSpPr>
          <p:nvPr>
            <p:ph type="body"/>
          </p:nvPr>
        </p:nvSpPr>
        <p:spPr>
          <a:xfrm>
            <a:off x="457200" y="1500188"/>
            <a:ext cx="8229600" cy="46259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A4BCB0-0268-481F-B640-53A9BD81162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4FFE8D-35CA-4A54-8089-7E8125B7E2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080" name="Picture 2" descr="D:\花纹\儿童.png"/>
          <p:cNvPicPr>
            <a:picLocks noChangeAspect="1"/>
          </p:cNvPicPr>
          <p:nvPr/>
        </p:nvPicPr>
        <p:blipFill>
          <a:blip r:embed="rId15"/>
          <a:srcRect l="51201"/>
          <a:stretch>
            <a:fillRect/>
          </a:stretch>
        </p:blipFill>
        <p:spPr>
          <a:xfrm>
            <a:off x="7451725" y="5548313"/>
            <a:ext cx="1450975" cy="11668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矩形 7"/>
          <p:cNvSpPr/>
          <p:nvPr/>
        </p:nvSpPr>
        <p:spPr>
          <a:xfrm>
            <a:off x="0" y="6719888"/>
            <a:ext cx="9144000" cy="138113"/>
          </a:xfrm>
          <a:prstGeom prst="rect">
            <a:avLst/>
          </a:prstGeom>
          <a:solidFill>
            <a:srgbClr val="095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82" name="Picture 5" descr="D:\花纹\1.pn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189663" y="0"/>
            <a:ext cx="2954337" cy="200025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ransition>
    <p:split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>
          <a:solidFill>
            <a:schemeClr val="hlink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hlink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hlink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hlink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hlink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hlink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hlink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hlink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hlink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8.xml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8.xml"/><Relationship Id="rId5" Type="http://schemas.openxmlformats.org/officeDocument/2006/relationships/tags" Target="../tags/tag22.xml"/><Relationship Id="rId4" Type="http://schemas.openxmlformats.org/officeDocument/2006/relationships/tags" Target="../tags/tag21.xml"/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8.xml"/><Relationship Id="rId4" Type="http://schemas.openxmlformats.org/officeDocument/2006/relationships/image" Target="../media/image13.png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8.xml"/><Relationship Id="rId5" Type="http://schemas.openxmlformats.org/officeDocument/2006/relationships/tags" Target="../tags/tag2.xml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8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8.xml"/><Relationship Id="rId5" Type="http://schemas.openxmlformats.org/officeDocument/2006/relationships/tags" Target="../tags/tag12.xml"/><Relationship Id="rId4" Type="http://schemas.openxmlformats.org/officeDocument/2006/relationships/tags" Target="../tags/tag11.xml"/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8820150" cy="5762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200" b="1" i="0" u="none" strike="noStrike" kern="0" cap="none" spc="0" normalizeH="0" baseline="0" noProof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 </a:t>
            </a:r>
            <a:br>
              <a:rPr kumimoji="0" lang="zh-CN" altLang="en-US" sz="7200" b="1" i="0" u="none" strike="noStrike" kern="0" cap="none" spc="0" normalizeH="0" baseline="0" noProof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</a:br>
            <a:endParaRPr kumimoji="0" lang="zh-CN" altLang="zh-CN" sz="4000" b="1" i="1" u="sng" strike="noStrike" kern="0" cap="none" spc="0" normalizeH="0" baseline="0" noProof="0">
              <a:ln>
                <a:noFill/>
              </a:ln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j-cs"/>
            </a:endParaRPr>
          </a:p>
        </p:txBody>
      </p:sp>
      <p:sp>
        <p:nvSpPr>
          <p:cNvPr id="6146" name="Text Box 5"/>
          <p:cNvSpPr txBox="1"/>
          <p:nvPr/>
        </p:nvSpPr>
        <p:spPr>
          <a:xfrm>
            <a:off x="349250" y="2530475"/>
            <a:ext cx="8869363" cy="2800350"/>
          </a:xfrm>
          <a:prstGeom prst="rect">
            <a:avLst/>
          </a:prstGeom>
          <a:noFill/>
          <a:ln w="9525">
            <a:noFill/>
          </a:ln>
          <a:effectLst>
            <a:prstShdw prst="shdw12" dir="16200000">
              <a:schemeClr val="bg2">
                <a:alpha val="50000"/>
              </a:schemeClr>
            </a:prstShdw>
          </a:effectLst>
        </p:spPr>
        <p:txBody>
          <a:bodyPr wrap="square" anchor="t">
            <a:spAutoFit/>
          </a:bodyPr>
          <a:p>
            <a:r>
              <a:rPr lang="zh-CN" altLang="en-US" sz="8800" b="1" dirty="0">
                <a:solidFill>
                  <a:schemeClr val="accent1"/>
                </a:solidFill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游戏治疗</a:t>
            </a:r>
            <a:endParaRPr lang="zh-CN" altLang="en-US" sz="8800" b="1" dirty="0">
              <a:solidFill>
                <a:schemeClr val="accent1"/>
              </a:solidFill>
              <a:latin typeface="楷体_GB2312" pitchFamily="49" charset="-122"/>
              <a:ea typeface="楷体_GB2312" pitchFamily="49" charset="-122"/>
            </a:endParaRPr>
          </a:p>
          <a:p>
            <a:endParaRPr lang="zh-CN" altLang="en-US" sz="8800" b="1" dirty="0">
              <a:solidFill>
                <a:srgbClr val="114F1D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6147" name="文本框 1"/>
          <p:cNvSpPr txBox="1"/>
          <p:nvPr/>
        </p:nvSpPr>
        <p:spPr>
          <a:xfrm>
            <a:off x="206375" y="138113"/>
            <a:ext cx="4584700" cy="706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eaLnBrk="0" hangingPunct="0"/>
            <a:r>
              <a:rPr lang="zh-CN" altLang="en-US" sz="2400" b="1" i="1">
                <a:latin typeface="Arial" panose="020B0604020202020204" pitchFamily="34" charset="0"/>
              </a:rPr>
              <a:t>学前儿童游戏教程   主编  翟理红</a:t>
            </a:r>
            <a:r>
              <a:rPr lang="zh-CN" altLang="en-US" sz="4000" b="1" i="1">
                <a:latin typeface="Arial" panose="020B0604020202020204" pitchFamily="34" charset="0"/>
              </a:rPr>
              <a:t> </a:t>
            </a:r>
            <a:r>
              <a:rPr lang="zh-CN" altLang="en-US" sz="3600" b="1" i="1">
                <a:latin typeface="Arial" panose="020B0604020202020204" pitchFamily="34" charset="0"/>
              </a:rPr>
              <a:t> </a:t>
            </a:r>
            <a:endParaRPr lang="zh-CN" altLang="en-US" sz="3600" b="1" i="1">
              <a:latin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49250" y="6029325"/>
            <a:ext cx="3384550" cy="5207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R="0" defTabSz="914400" eaLnBrk="0" hangingPunct="0">
              <a:buClrTx/>
              <a:buSzTx/>
              <a:buFontTx/>
            </a:pPr>
            <a:r>
              <a:rPr kumimoji="0" lang="zh-CN" altLang="en-US" sz="2800" kern="1200" cap="none" spc="0" normalizeH="0" baseline="0" noProof="1">
                <a:solidFill>
                  <a:schemeClr val="accent3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复旦大学出版社出版</a:t>
            </a:r>
            <a:endParaRPr kumimoji="0" lang="zh-CN" altLang="en-US" sz="2800" kern="1200" cap="none" spc="0" normalizeH="0" baseline="0" noProof="1">
              <a:solidFill>
                <a:schemeClr val="accent3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Chevron 3"/>
          <p:cNvSpPr/>
          <p:nvPr>
            <p:custDataLst>
              <p:tags r:id="rId1"/>
            </p:custDataLst>
          </p:nvPr>
        </p:nvSpPr>
        <p:spPr>
          <a:xfrm>
            <a:off x="66675" y="1414463"/>
            <a:ext cx="4010025" cy="1131888"/>
          </a:xfrm>
          <a:prstGeom prst="chevron">
            <a:avLst>
              <a:gd name="adj" fmla="val 43848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结构性游戏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治疗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  <p:sp>
        <p:nvSpPr>
          <p:cNvPr id="5" name="Rounded Rectangle 4"/>
          <p:cNvSpPr/>
          <p:nvPr>
            <p:custDataLst>
              <p:tags r:id="rId2"/>
            </p:custDataLst>
          </p:nvPr>
        </p:nvSpPr>
        <p:spPr>
          <a:xfrm>
            <a:off x="3067050" y="3033713"/>
            <a:ext cx="5278438" cy="2405063"/>
          </a:xfrm>
          <a:prstGeom prst="roundRect">
            <a:avLst/>
          </a:prstGeom>
          <a:solidFill>
            <a:sysClr val="window" lastClr="FFFFFF">
              <a:alpha val="75000"/>
            </a:sysClr>
          </a:solidFill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  <a:sym typeface="+mn-ea"/>
              </a:rPr>
              <a:t>重视游戏的发泄价值，强调治疗者在决定治疗过程及焦点问题上应采取主动角色。</a:t>
            </a:r>
            <a:endParaRPr kumimoji="0" lang="zh-CN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  <a:sym typeface="+mn-ea"/>
            </a:endParaRPr>
          </a:p>
        </p:txBody>
      </p:sp>
      <p:cxnSp>
        <p:nvCxnSpPr>
          <p:cNvPr id="17411" name="Straight Connector 41"/>
          <p:cNvCxnSpPr/>
          <p:nvPr>
            <p:custDataLst>
              <p:tags r:id="rId3"/>
            </p:custDataLst>
          </p:nvPr>
        </p:nvCxnSpPr>
        <p:spPr>
          <a:xfrm rot="-3300000" flipV="1">
            <a:off x="2736850" y="2728913"/>
            <a:ext cx="0" cy="385762"/>
          </a:xfrm>
          <a:prstGeom prst="line">
            <a:avLst/>
          </a:prstGeom>
          <a:ln w="6350" cap="flat" cmpd="sng">
            <a:solidFill>
              <a:srgbClr val="E5E5E5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1" name="Oval 40"/>
          <p:cNvSpPr/>
          <p:nvPr>
            <p:custDataLst>
              <p:tags r:id="rId4"/>
            </p:custDataLst>
          </p:nvPr>
        </p:nvSpPr>
        <p:spPr>
          <a:xfrm rot="18300000">
            <a:off x="2661444" y="2580481"/>
            <a:ext cx="179388" cy="1809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lvl="0" algn="ctr" fontAlgn="base">
              <a:buClrTx/>
              <a:buSzTx/>
              <a:buFontTx/>
            </a:pPr>
            <a:endParaRPr lang="zh-CN" altLang="en-US" sz="3600" b="1" strike="noStrike" noProof="0" dirty="0">
              <a:ln>
                <a:noFill/>
              </a:ln>
              <a:effectLst/>
              <a:uLnTx/>
              <a:uFillTx/>
              <a:latin typeface="+mn-ea"/>
              <a:ea typeface="+mn-ea"/>
              <a:sym typeface="+mn-ea"/>
            </a:endParaRPr>
          </a:p>
        </p:txBody>
      </p:sp>
      <p:sp>
        <p:nvSpPr>
          <p:cNvPr id="43" name="Oval 42"/>
          <p:cNvSpPr/>
          <p:nvPr>
            <p:custDataLst>
              <p:tags r:id="rId5"/>
            </p:custDataLst>
          </p:nvPr>
        </p:nvSpPr>
        <p:spPr>
          <a:xfrm rot="18300000">
            <a:off x="2528888" y="3013075"/>
            <a:ext cx="449263" cy="44926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lvl="0" algn="ctr" fontAlgn="base">
              <a:buClrTx/>
              <a:buSzTx/>
              <a:buFontTx/>
            </a:pPr>
            <a:endParaRPr lang="zh-CN" altLang="en-US" sz="3600" b="1" strike="noStrike" noProof="0" dirty="0">
              <a:ln>
                <a:noFill/>
              </a:ln>
              <a:effectLst/>
              <a:uLnTx/>
              <a:uFillTx/>
              <a:latin typeface="+mn-ea"/>
              <a:ea typeface="+mn-ea"/>
              <a:sym typeface="+mn-ea"/>
            </a:endParaRPr>
          </a:p>
        </p:txBody>
      </p:sp>
    </p:spTree>
  </p:cSld>
  <p:clrMapOvr>
    <a:masterClrMapping/>
  </p:clrMapOvr>
  <p:transition>
    <p:spli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Chevron 3"/>
          <p:cNvSpPr/>
          <p:nvPr>
            <p:custDataLst>
              <p:tags r:id="rId1"/>
            </p:custDataLst>
          </p:nvPr>
        </p:nvSpPr>
        <p:spPr>
          <a:xfrm>
            <a:off x="66675" y="1414463"/>
            <a:ext cx="4010025" cy="1131888"/>
          </a:xfrm>
          <a:prstGeom prst="chevron">
            <a:avLst>
              <a:gd name="adj" fmla="val 43848"/>
            </a:avLst>
          </a:prstGeom>
          <a:solidFill>
            <a:schemeClr val="accent2">
              <a:alpha val="38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认知行为游戏治疗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  <p:sp>
        <p:nvSpPr>
          <p:cNvPr id="3" name="Rounded Rectangle 4"/>
          <p:cNvSpPr/>
          <p:nvPr>
            <p:custDataLst>
              <p:tags r:id="rId2"/>
            </p:custDataLst>
          </p:nvPr>
        </p:nvSpPr>
        <p:spPr>
          <a:xfrm>
            <a:off x="3067050" y="2924175"/>
            <a:ext cx="5905500" cy="3133725"/>
          </a:xfrm>
          <a:prstGeom prst="roundRect">
            <a:avLst/>
          </a:prstGeom>
          <a:solidFill>
            <a:sysClr val="window" lastClr="FFFFFF">
              <a:alpha val="75000"/>
            </a:sysClr>
          </a:solidFill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  <a:sym typeface="+mn-ea"/>
              </a:rPr>
              <a:t>强调儿童必须主动参与治疗，并明确与自己相关的责任问题，治疗师的介入可以帮助儿童了解自身存在的问题，并通过游戏，将认知观念间接地传递给儿童，从而使儿童的问题行为或情绪问题得到改善。</a:t>
            </a:r>
            <a:endParaRPr kumimoji="0" lang="zh-CN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  <a:sym typeface="+mn-ea"/>
            </a:endParaRPr>
          </a:p>
        </p:txBody>
      </p:sp>
      <p:cxnSp>
        <p:nvCxnSpPr>
          <p:cNvPr id="18435" name="Straight Connector 41"/>
          <p:cNvCxnSpPr/>
          <p:nvPr>
            <p:custDataLst>
              <p:tags r:id="rId3"/>
            </p:custDataLst>
          </p:nvPr>
        </p:nvCxnSpPr>
        <p:spPr>
          <a:xfrm rot="-3300000" flipV="1">
            <a:off x="2736850" y="2728913"/>
            <a:ext cx="0" cy="385762"/>
          </a:xfrm>
          <a:prstGeom prst="line">
            <a:avLst/>
          </a:prstGeom>
          <a:ln w="6350" cap="flat" cmpd="sng">
            <a:solidFill>
              <a:srgbClr val="E5E5E5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" name="Oval 40"/>
          <p:cNvSpPr/>
          <p:nvPr>
            <p:custDataLst>
              <p:tags r:id="rId4"/>
            </p:custDataLst>
          </p:nvPr>
        </p:nvSpPr>
        <p:spPr>
          <a:xfrm rot="18300000">
            <a:off x="2661444" y="2580481"/>
            <a:ext cx="179388" cy="180975"/>
          </a:xfrm>
          <a:prstGeom prst="ellipse">
            <a:avLst/>
          </a:prstGeom>
          <a:solidFill>
            <a:schemeClr val="accent2">
              <a:alpha val="38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lvl="0" algn="ctr" fontAlgn="base">
              <a:buClrTx/>
              <a:buSzTx/>
              <a:buFontTx/>
            </a:pPr>
            <a:endParaRPr lang="zh-CN" altLang="en-US" sz="3600" b="1" strike="noStrike" noProof="0" dirty="0">
              <a:ln>
                <a:noFill/>
              </a:ln>
              <a:effectLst/>
              <a:uLnTx/>
              <a:uFillTx/>
              <a:latin typeface="+mn-ea"/>
              <a:ea typeface="+mn-ea"/>
              <a:sym typeface="+mn-ea"/>
            </a:endParaRPr>
          </a:p>
        </p:txBody>
      </p:sp>
      <p:sp>
        <p:nvSpPr>
          <p:cNvPr id="10" name="Oval 42"/>
          <p:cNvSpPr/>
          <p:nvPr>
            <p:custDataLst>
              <p:tags r:id="rId5"/>
            </p:custDataLst>
          </p:nvPr>
        </p:nvSpPr>
        <p:spPr>
          <a:xfrm rot="18300000">
            <a:off x="2528888" y="3013075"/>
            <a:ext cx="449263" cy="449263"/>
          </a:xfrm>
          <a:prstGeom prst="ellipse">
            <a:avLst/>
          </a:prstGeom>
          <a:solidFill>
            <a:schemeClr val="accent2">
              <a:alpha val="38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lvl="0" algn="ctr" fontAlgn="base">
              <a:buClrTx/>
              <a:buSzTx/>
              <a:buFontTx/>
            </a:pPr>
            <a:endParaRPr lang="zh-CN" altLang="en-US" sz="3600" b="1" strike="noStrike" noProof="0" dirty="0">
              <a:ln>
                <a:noFill/>
              </a:ln>
              <a:effectLst/>
              <a:uLnTx/>
              <a:uFillTx/>
              <a:latin typeface="+mn-ea"/>
              <a:ea typeface="+mn-ea"/>
              <a:sym typeface="+mn-ea"/>
            </a:endParaRPr>
          </a:p>
        </p:txBody>
      </p:sp>
    </p:spTree>
  </p:cSld>
  <p:clrMapOvr>
    <a:masterClrMapping/>
  </p:clrMapOvr>
  <p:transition>
    <p:spli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7" name="矩形 2"/>
          <p:cNvSpPr/>
          <p:nvPr/>
        </p:nvSpPr>
        <p:spPr>
          <a:xfrm>
            <a:off x="1066800" y="2051050"/>
            <a:ext cx="7008813" cy="107315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/>
          <a:p>
            <a:pPr eaLnBrk="0" hangingPunct="0">
              <a:buClrTx/>
              <a:buSzTx/>
              <a:buFontTx/>
            </a:pPr>
            <a:r>
              <a:rPr lang="zh-CN" altLang="zh-CN" sz="4000" b="1" dirty="0">
                <a:latin typeface="Arial" panose="020B060402020202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二、儿童游戏治疗的实施</a:t>
            </a:r>
            <a:endParaRPr lang="zh-CN" altLang="zh-CN" sz="4000" b="1" dirty="0">
              <a:latin typeface="Arial" panose="020B0604020202020204" pitchFamily="34" charset="0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>
    <p:spli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矩形 1"/>
          <p:cNvSpPr/>
          <p:nvPr/>
        </p:nvSpPr>
        <p:spPr>
          <a:xfrm>
            <a:off x="96838" y="225425"/>
            <a:ext cx="5399087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>
              <a:buClrTx/>
              <a:buSzTx/>
              <a:buFontTx/>
            </a:pPr>
            <a:r>
              <a:rPr lang="zh-CN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（一）游戏治疗的对象</a:t>
            </a:r>
            <a:endParaRPr lang="zh-CN" altLang="zh-CN" sz="3200" b="1" dirty="0">
              <a:latin typeface="Arial" panose="020B0604020202020204" pitchFamily="34" charset="0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0482" name="文本框 2"/>
          <p:cNvSpPr txBox="1"/>
          <p:nvPr/>
        </p:nvSpPr>
        <p:spPr>
          <a:xfrm>
            <a:off x="96838" y="1766888"/>
            <a:ext cx="9104312" cy="452278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>
              <a:lnSpc>
                <a:spcPct val="200000"/>
              </a:lnSpc>
            </a:pPr>
            <a:r>
              <a:rPr lang="en-US" altLang="zh-CN" sz="2400">
                <a:latin typeface="楷体_GB2312" pitchFamily="49" charset="-122"/>
                <a:ea typeface="楷体_GB2312" pitchFamily="49" charset="-122"/>
              </a:rPr>
              <a:t>1.</a:t>
            </a:r>
            <a:r>
              <a:rPr lang="zh-CN" altLang="zh-CN" sz="2400">
                <a:latin typeface="楷体_GB2312" pitchFamily="49" charset="-122"/>
                <a:ea typeface="楷体_GB2312" pitchFamily="49" charset="-122"/>
              </a:rPr>
              <a:t>经由医疗机构诊断确定的，或因自闭造成情绪表达困难者。</a:t>
            </a:r>
            <a:endParaRPr lang="zh-CN" altLang="zh-CN" sz="2400">
              <a:latin typeface="楷体_GB2312" pitchFamily="49" charset="-122"/>
              <a:ea typeface="楷体_GB2312" pitchFamily="49" charset="-122"/>
            </a:endParaRPr>
          </a:p>
          <a:p>
            <a:pPr eaLnBrk="0" hangingPunct="0">
              <a:lnSpc>
                <a:spcPct val="200000"/>
              </a:lnSpc>
            </a:pPr>
            <a:r>
              <a:rPr lang="en-US" altLang="zh-CN" sz="2400">
                <a:latin typeface="楷体_GB2312" pitchFamily="49" charset="-122"/>
                <a:ea typeface="楷体_GB2312" pitchFamily="49" charset="-122"/>
              </a:rPr>
              <a:t>2.</a:t>
            </a:r>
            <a:r>
              <a:rPr lang="zh-CN" altLang="zh-CN" sz="2400">
                <a:latin typeface="楷体_GB2312" pitchFamily="49" charset="-122"/>
                <a:ea typeface="楷体_GB2312" pitchFamily="49" charset="-122"/>
              </a:rPr>
              <a:t>有暴力倾向或自我伤害之行为问题者。</a:t>
            </a:r>
            <a:endParaRPr lang="zh-CN" altLang="zh-CN" sz="2400">
              <a:latin typeface="楷体_GB2312" pitchFamily="49" charset="-122"/>
              <a:ea typeface="楷体_GB2312" pitchFamily="49" charset="-122"/>
            </a:endParaRPr>
          </a:p>
          <a:p>
            <a:pPr eaLnBrk="0" hangingPunct="0">
              <a:lnSpc>
                <a:spcPct val="200000"/>
              </a:lnSpc>
            </a:pPr>
            <a:r>
              <a:rPr lang="en-US" altLang="zh-CN" sz="2400">
                <a:latin typeface="楷体_GB2312" pitchFamily="49" charset="-122"/>
                <a:ea typeface="楷体_GB2312" pitchFamily="49" charset="-122"/>
              </a:rPr>
              <a:t>3.</a:t>
            </a:r>
            <a:r>
              <a:rPr lang="zh-CN" altLang="zh-CN" sz="2400">
                <a:latin typeface="楷体_GB2312" pitchFamily="49" charset="-122"/>
                <a:ea typeface="楷体_GB2312" pitchFamily="49" charset="-122"/>
              </a:rPr>
              <a:t>有分离焦虑、学习障碍、专心程度较弱或人际关系适应困难者。</a:t>
            </a:r>
            <a:endParaRPr lang="zh-CN" altLang="zh-CN" sz="2400">
              <a:latin typeface="楷体_GB2312" pitchFamily="49" charset="-122"/>
              <a:ea typeface="楷体_GB2312" pitchFamily="49" charset="-122"/>
            </a:endParaRPr>
          </a:p>
          <a:p>
            <a:pPr eaLnBrk="0" hangingPunct="0">
              <a:lnSpc>
                <a:spcPct val="200000"/>
              </a:lnSpc>
            </a:pPr>
            <a:r>
              <a:rPr lang="en-US" altLang="zh-CN" sz="2400">
                <a:latin typeface="楷体_GB2312" pitchFamily="49" charset="-122"/>
                <a:ea typeface="楷体_GB2312" pitchFamily="49" charset="-122"/>
              </a:rPr>
              <a:t>4.</a:t>
            </a:r>
            <a:r>
              <a:rPr lang="zh-CN" altLang="zh-CN" sz="2400">
                <a:latin typeface="楷体_GB2312" pitchFamily="49" charset="-122"/>
                <a:ea typeface="楷体_GB2312" pitchFamily="49" charset="-122"/>
              </a:rPr>
              <a:t>面临家庭变故，如父母离婚、死亡、分离等适应问题者。</a:t>
            </a:r>
            <a:endParaRPr lang="zh-CN" altLang="zh-CN" sz="2400">
              <a:latin typeface="楷体_GB2312" pitchFamily="49" charset="-122"/>
              <a:ea typeface="楷体_GB2312" pitchFamily="49" charset="-122"/>
            </a:endParaRPr>
          </a:p>
          <a:p>
            <a:pPr eaLnBrk="0" hangingPunct="0">
              <a:lnSpc>
                <a:spcPct val="200000"/>
              </a:lnSpc>
            </a:pPr>
            <a:r>
              <a:rPr lang="en-US" altLang="zh-CN" sz="2400">
                <a:latin typeface="楷体_GB2312" pitchFamily="49" charset="-122"/>
                <a:ea typeface="楷体_GB2312" pitchFamily="49" charset="-122"/>
              </a:rPr>
              <a:t>5.</a:t>
            </a:r>
            <a:r>
              <a:rPr lang="zh-CN" altLang="zh-CN" sz="2400">
                <a:latin typeface="楷体_GB2312" pitchFamily="49" charset="-122"/>
                <a:ea typeface="楷体_GB2312" pitchFamily="49" charset="-122"/>
              </a:rPr>
              <a:t>受外来侵害而造成身心创伤的，如虐待、暴力、性侵害或重大自然灾害影响等。</a:t>
            </a:r>
            <a:endParaRPr lang="zh-CN" altLang="en-US" sz="240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0483" name="文本框 3"/>
          <p:cNvSpPr txBox="1"/>
          <p:nvPr/>
        </p:nvSpPr>
        <p:spPr>
          <a:xfrm>
            <a:off x="96838" y="1306513"/>
            <a:ext cx="6303962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eaLnBrk="0" hangingPunct="0"/>
            <a:r>
              <a:rPr lang="zh-CN" altLang="zh-CN" sz="2400" b="1">
                <a:latin typeface="Arial" panose="020B060402020202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出现下列情况之一的</a:t>
            </a:r>
            <a:r>
              <a:rPr lang="zh-CN" altLang="zh-CN" sz="24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儿童</a:t>
            </a:r>
            <a:r>
              <a:rPr lang="zh-CN" altLang="zh-CN" sz="2400" b="1">
                <a:latin typeface="Arial" panose="020B060402020202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需要进行游戏治疗：</a:t>
            </a:r>
            <a:endParaRPr lang="zh-CN" altLang="en-US" sz="2400" b="1">
              <a:latin typeface="Arial" panose="020B0604020202020204" pitchFamily="34" charset="0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>
    <p:spli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矩形 2"/>
          <p:cNvSpPr/>
          <p:nvPr/>
        </p:nvSpPr>
        <p:spPr>
          <a:xfrm>
            <a:off x="93663" y="315913"/>
            <a:ext cx="7469187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>
              <a:buClrTx/>
              <a:buSzTx/>
              <a:buFontTx/>
            </a:pPr>
            <a:r>
              <a:rPr lang="zh-CN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（二）游戏治疗室及其常见游戏材料</a:t>
            </a:r>
            <a:endParaRPr lang="zh-CN" altLang="zh-CN" sz="3200" b="1" dirty="0">
              <a:latin typeface="Arial" panose="020B0604020202020204" pitchFamily="34" charset="0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pic>
        <p:nvPicPr>
          <p:cNvPr id="21506" name="内容占位符 3"/>
          <p:cNvPicPr>
            <a:picLocks noGrp="1"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01638" y="1330325"/>
            <a:ext cx="4049712" cy="4467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07" name="矩形 4"/>
          <p:cNvSpPr/>
          <p:nvPr/>
        </p:nvSpPr>
        <p:spPr>
          <a:xfrm>
            <a:off x="4716463" y="1330325"/>
            <a:ext cx="3960812" cy="4467225"/>
          </a:xfrm>
          <a:prstGeom prst="rect">
            <a:avLst/>
          </a:prstGeom>
          <a:solidFill>
            <a:srgbClr val="F2DCDB"/>
          </a:solidFill>
          <a:ln w="9525">
            <a:noFill/>
          </a:ln>
          <a:effectLst>
            <a:prstShdw prst="shdw12" dir="16200000">
              <a:schemeClr val="bg2">
                <a:alpha val="50000"/>
              </a:schemeClr>
            </a:prstShdw>
          </a:effectLst>
        </p:spPr>
        <p:txBody>
          <a:bodyPr wrap="square" lIns="91440" tIns="45720" rIns="91440" bIns="45720" anchor="t"/>
          <a:p>
            <a:pPr>
              <a:buClrTx/>
              <a:buSzTx/>
            </a:pPr>
            <a:r>
              <a:rPr lang="zh-CN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从游戏治疗的需求上，游戏的玩具和材料可以分为三大类：</a:t>
            </a:r>
            <a:endParaRPr lang="en-US" altLang="en-US" sz="280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  <a:buClrTx/>
              <a:buSzTx/>
            </a:pPr>
            <a:r>
              <a:rPr lang="en-US" altLang="en-US" sz="2800">
                <a:latin typeface="楷体_GB2312" pitchFamily="49" charset="-122"/>
                <a:ea typeface="楷体_GB2312" pitchFamily="49" charset="-122"/>
              </a:rPr>
              <a:t>1.真实生活场景类玩具</a:t>
            </a:r>
            <a:endParaRPr lang="en-US" altLang="en-US" sz="280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50000"/>
              </a:lnSpc>
              <a:buClrTx/>
              <a:buSzTx/>
            </a:pPr>
            <a:r>
              <a:rPr lang="en-US" altLang="en-US" sz="2800">
                <a:latin typeface="楷体_GB2312" pitchFamily="49" charset="-122"/>
                <a:ea typeface="楷体_GB2312" pitchFamily="49" charset="-122"/>
              </a:rPr>
              <a:t>2.行动化及释放攻击类玩具</a:t>
            </a:r>
            <a:endParaRPr lang="en-US" altLang="en-US" sz="280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50000"/>
              </a:lnSpc>
              <a:buClrTx/>
              <a:buSzTx/>
            </a:pPr>
            <a:r>
              <a:rPr lang="en-US" altLang="en-US" sz="2800">
                <a:latin typeface="楷体_GB2312" pitchFamily="49" charset="-122"/>
                <a:ea typeface="楷体_GB2312" pitchFamily="49" charset="-122"/>
              </a:rPr>
              <a:t>3.创造性表达和情绪发泄类玩具</a:t>
            </a:r>
            <a:endParaRPr lang="en-US" altLang="en-US" sz="280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>
    <p:spli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矩形 1"/>
          <p:cNvSpPr/>
          <p:nvPr/>
        </p:nvSpPr>
        <p:spPr>
          <a:xfrm>
            <a:off x="196850" y="279400"/>
            <a:ext cx="5600700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>
              <a:buClrTx/>
              <a:buSzTx/>
              <a:buFontTx/>
            </a:pPr>
            <a:r>
              <a:rPr lang="zh-CN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（三）游戏治疗的流程与方法</a:t>
            </a:r>
            <a:endParaRPr lang="zh-CN" altLang="zh-CN" sz="3200" b="1" dirty="0">
              <a:latin typeface="Arial" panose="020B0604020202020204" pitchFamily="34" charset="0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2530" name="文本框 2"/>
          <p:cNvSpPr txBox="1"/>
          <p:nvPr/>
        </p:nvSpPr>
        <p:spPr>
          <a:xfrm>
            <a:off x="298450" y="1319213"/>
            <a:ext cx="8345488" cy="452278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2400" b="1" dirty="0">
                <a:latin typeface="宋体" panose="02010600030101010101" pitchFamily="2" charset="-122"/>
                <a:sym typeface="宋体" panose="02010600030101010101" pitchFamily="2" charset="-122"/>
              </a:rPr>
              <a:t>1.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准备阶段：</a:t>
            </a:r>
            <a:r>
              <a:rPr lang="zh-CN" altLang="en-US" sz="2400" dirty="0"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包括</a:t>
            </a:r>
            <a:r>
              <a:rPr lang="zh-CN" altLang="zh-CN" sz="2400" dirty="0"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与父母面谈，收集信息</a:t>
            </a:r>
            <a:r>
              <a:rPr lang="zh-CN" altLang="en-US" sz="2400" dirty="0"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；</a:t>
            </a:r>
            <a:r>
              <a:rPr lang="zh-CN" altLang="zh-CN" sz="2400" dirty="0"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与孩子独处，建立互信关系</a:t>
            </a:r>
            <a:r>
              <a:rPr lang="zh-CN" altLang="en-US" sz="2400" dirty="0"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；</a:t>
            </a:r>
            <a:r>
              <a:rPr lang="zh-CN" altLang="zh-CN" sz="2400" dirty="0"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全面观察，做好记录。</a:t>
            </a:r>
            <a:endParaRPr lang="en-US" altLang="zh-CN" sz="2400" dirty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宋体" panose="02010600030101010101" pitchFamily="2" charset="-122"/>
                <a:sym typeface="宋体" panose="02010600030101010101" pitchFamily="2" charset="-122"/>
              </a:rPr>
              <a:t>2.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治疗阶段：</a:t>
            </a:r>
            <a:r>
              <a:rPr lang="zh-CN" altLang="zh-CN" sz="2400" dirty="0"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治疗初期</a:t>
            </a:r>
            <a:r>
              <a:rPr lang="zh-CN" altLang="en-US" sz="2400" dirty="0"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、</a:t>
            </a:r>
            <a:r>
              <a:rPr lang="zh-CN" altLang="zh-CN" sz="2400" dirty="0"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治疗中期</a:t>
            </a:r>
            <a:r>
              <a:rPr lang="zh-CN" altLang="en-US" sz="2400" dirty="0"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、</a:t>
            </a:r>
            <a:r>
              <a:rPr lang="zh-CN" altLang="zh-CN" sz="2400" dirty="0"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治疗后期。</a:t>
            </a:r>
            <a:endParaRPr lang="en-US" altLang="zh-CN" sz="2400" dirty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宋体" panose="02010600030101010101" pitchFamily="2" charset="-122"/>
                <a:sym typeface="宋体" panose="02010600030101010101" pitchFamily="2" charset="-122"/>
              </a:rPr>
              <a:t>3.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结束阶段：</a:t>
            </a:r>
            <a:r>
              <a:rPr lang="zh-CN" altLang="zh-CN" sz="2400" dirty="0"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治疗者可根据评估检测结果决定是否需要延长治疗时间次数，如无必要则可以终止治疗。</a:t>
            </a:r>
            <a:endParaRPr lang="en-US" altLang="zh-CN" sz="2400" dirty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宋体" panose="02010600030101010101" pitchFamily="2" charset="-122"/>
                <a:sym typeface="宋体" panose="02010600030101010101" pitchFamily="2" charset="-122"/>
              </a:rPr>
              <a:t>4.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追踪阶段：</a:t>
            </a:r>
            <a:r>
              <a:rPr lang="zh-CN" altLang="zh-CN" sz="2400" dirty="0"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在游戏治疗结束后，需要对儿童进行一段时间的随访追踪观察，以确定游戏治疗的效果是否真实、稳定、长久，是否真正解决了困扰儿童的问题。</a:t>
            </a:r>
            <a:endParaRPr lang="zh-CN" altLang="zh-CN" sz="2400" dirty="0">
              <a:latin typeface="楷体_GB2312" pitchFamily="49" charset="-122"/>
              <a:ea typeface="楷体_GB2312" pitchFamily="49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>
    <p:spli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/>
        </p:nvSpPr>
        <p:spPr>
          <a:xfrm>
            <a:off x="2154238" y="1628775"/>
            <a:ext cx="5164138" cy="300831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艺术治疗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讲故事治疗</a:t>
            </a:r>
            <a:endParaRPr kumimoji="0" lang="zh-CN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玩偶、木偶游戏治疗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沙盘游戏治疗</a:t>
            </a:r>
            <a:endParaRPr kumimoji="0" lang="zh-CN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554" name="矩形 1"/>
          <p:cNvSpPr/>
          <p:nvPr/>
        </p:nvSpPr>
        <p:spPr>
          <a:xfrm>
            <a:off x="196850" y="279400"/>
            <a:ext cx="5600700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>
              <a:buClrTx/>
              <a:buSzTx/>
              <a:buFontTx/>
            </a:pPr>
            <a:r>
              <a:rPr lang="zh-CN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（三）游戏治疗的流程与方法</a:t>
            </a:r>
            <a:endParaRPr lang="zh-CN" altLang="zh-CN" sz="3200" b="1" dirty="0">
              <a:latin typeface="Arial" panose="020B0604020202020204" pitchFamily="34" charset="0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pic>
        <p:nvPicPr>
          <p:cNvPr id="23555" name="图片 3"/>
          <p:cNvPicPr>
            <a:picLocks noGrp="1"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39863" y="1779588"/>
            <a:ext cx="714375" cy="714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56" name="图片 4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863" y="2493963"/>
            <a:ext cx="714375" cy="714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57" name="图片 5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9863" y="3208338"/>
            <a:ext cx="714375" cy="714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58" name="图片 6"/>
          <p:cNvPicPr>
            <a:picLocks noGrp="1"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39863" y="3922713"/>
            <a:ext cx="714375" cy="7143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spli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标题 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zh-CN" altLang="en-US" sz="3600" i="1"/>
              <a:t>思考与练习</a:t>
            </a:r>
            <a:endParaRPr lang="zh-CN" altLang="en-US" sz="3600" i="1"/>
          </a:p>
        </p:txBody>
      </p:sp>
      <p:sp>
        <p:nvSpPr>
          <p:cNvPr id="24578" name="内容占位符 2"/>
          <p:cNvSpPr>
            <a:spLocks noGrp="1"/>
          </p:cNvSpPr>
          <p:nvPr>
            <p:ph idx="1"/>
          </p:nvPr>
        </p:nvSpPr>
        <p:spPr>
          <a:xfrm>
            <a:off x="457200" y="1985963"/>
            <a:ext cx="8229600" cy="2886075"/>
          </a:xfrm>
        </p:spPr>
        <p:txBody>
          <a:bodyPr anchor="t"/>
          <a:p>
            <a:pPr marL="0" indent="0">
              <a:lnSpc>
                <a:spcPct val="150000"/>
              </a:lnSpc>
              <a:buNone/>
            </a:pPr>
            <a:r>
              <a:rPr lang="zh-CN" altLang="en-US" sz="28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1.游戏治疗与游戏最本质的区别是什么？</a:t>
            </a:r>
            <a:endParaRPr lang="zh-CN" altLang="en-US" sz="2800" b="1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8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2.阅读教材案例9-</a:t>
            </a:r>
            <a:r>
              <a:rPr lang="en-US" altLang="zh-CN" sz="28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4</a:t>
            </a:r>
            <a:r>
              <a:rPr lang="zh-CN" altLang="en-US" sz="28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，谈谈你对游戏治疗有的</a:t>
            </a:r>
            <a:r>
              <a:rPr lang="zh-CN" altLang="en-US" sz="28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看法？</a:t>
            </a:r>
            <a:endParaRPr lang="zh-CN" altLang="en-US" sz="2800" b="1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800" b="1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>
    <p:spli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1" name="TextBox 1"/>
          <p:cNvSpPr txBox="1"/>
          <p:nvPr/>
        </p:nvSpPr>
        <p:spPr>
          <a:xfrm>
            <a:off x="239713" y="287338"/>
            <a:ext cx="2478087" cy="646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600" b="1" i="1" dirty="0">
                <a:latin typeface="楷体_GB2312" pitchFamily="49" charset="-122"/>
                <a:ea typeface="楷体_GB2312" pitchFamily="49" charset="-122"/>
              </a:rPr>
              <a:t>实践与实训</a:t>
            </a:r>
            <a:endParaRPr lang="zh-CN" altLang="en-US" sz="3600" b="1" i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5602" name="矩形 3"/>
          <p:cNvSpPr/>
          <p:nvPr/>
        </p:nvSpPr>
        <p:spPr>
          <a:xfrm>
            <a:off x="512763" y="2852738"/>
            <a:ext cx="8353425" cy="76993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en-US" altLang="zh-CN" sz="2000" dirty="0">
                <a:latin typeface="华文楷体" panose="02010600040101010101" pitchFamily="2" charset="-122"/>
              </a:rPr>
              <a:t> </a:t>
            </a:r>
            <a:endParaRPr lang="zh-CN" altLang="zh-CN" sz="2000" dirty="0">
              <a:latin typeface="华文楷体" panose="02010600040101010101" pitchFamily="2" charset="-122"/>
              <a:ea typeface="宋体" panose="02010600030101010101" pitchFamily="2" charset="-122"/>
            </a:endParaRPr>
          </a:p>
          <a:p>
            <a:pPr eaLnBrk="0" hangingPunct="0"/>
            <a:endParaRPr lang="zh-CN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03" name="矩形 2"/>
          <p:cNvSpPr/>
          <p:nvPr/>
        </p:nvSpPr>
        <p:spPr>
          <a:xfrm>
            <a:off x="238125" y="1284288"/>
            <a:ext cx="8629650" cy="487203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just">
              <a:spcAft>
                <a:spcPts val="800"/>
              </a:spcAft>
            </a:pPr>
            <a:r>
              <a:rPr lang="zh-CN" altLang="zh-CN" sz="2400" b="1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项目</a:t>
            </a: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一</a:t>
            </a:r>
            <a:r>
              <a:rPr lang="zh-CN" altLang="zh-CN" sz="2400" b="1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：游戏治疗室中的</a:t>
            </a: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沟通</a:t>
            </a:r>
            <a:r>
              <a:rPr lang="zh-CN" altLang="zh-CN" sz="2400" b="1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方法</a:t>
            </a:r>
            <a:endParaRPr lang="zh-CN" altLang="zh-CN" sz="24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algn="just">
              <a:spcAft>
                <a:spcPts val="800"/>
              </a:spcAft>
            </a:pPr>
            <a:r>
              <a:rPr lang="zh-CN" altLang="zh-CN" sz="24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目的：掌握教师与幼儿、与家长建立良好关系对于治疗的价值，学会建立良好关系的沟通方法。</a:t>
            </a:r>
            <a:endParaRPr lang="zh-CN" altLang="zh-CN" sz="2400" dirty="0">
              <a:latin typeface="楷体_GB2312" pitchFamily="49" charset="-122"/>
              <a:ea typeface="楷体_GB2312" pitchFamily="49" charset="-122"/>
            </a:endParaRPr>
          </a:p>
          <a:p>
            <a:pPr algn="just">
              <a:spcAft>
                <a:spcPts val="800"/>
              </a:spcAft>
            </a:pPr>
            <a:r>
              <a:rPr lang="zh-CN" altLang="zh-CN" sz="24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要求：学习与家长、与儿童沟通的技巧，在同学中进行两两相对的沟通练习，直到能流畅利用语言和非语言进行表达</a:t>
            </a:r>
            <a:endParaRPr lang="zh-CN" altLang="zh-CN" sz="2400" dirty="0">
              <a:latin typeface="楷体_GB2312" pitchFamily="49" charset="-122"/>
              <a:ea typeface="楷体_GB2312" pitchFamily="49" charset="-122"/>
            </a:endParaRPr>
          </a:p>
          <a:p>
            <a:pPr algn="just">
              <a:spcAft>
                <a:spcPts val="800"/>
              </a:spcAft>
            </a:pPr>
            <a:r>
              <a:rPr lang="zh-CN" altLang="zh-CN" sz="24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形式：两人一组合作。模拟展示。</a:t>
            </a:r>
            <a:endParaRPr lang="zh-CN" altLang="zh-CN" sz="24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zh-CN" sz="24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just">
              <a:spcAft>
                <a:spcPts val="800"/>
              </a:spcAft>
            </a:pPr>
            <a:r>
              <a:rPr lang="zh-CN" altLang="zh-CN" sz="2400" b="1" dirty="0">
                <a:latin typeface="Calibri" panose="020F050202020403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项目二：收集游戏治疗案例</a:t>
            </a:r>
            <a:endParaRPr lang="zh-CN" altLang="zh-CN" sz="24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algn="just">
              <a:spcAft>
                <a:spcPts val="800"/>
              </a:spcAft>
            </a:pPr>
            <a:r>
              <a:rPr lang="zh-CN" altLang="zh-CN" sz="24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目的：拓展学生的教育视野，了解更多的游戏治疗案例。</a:t>
            </a:r>
            <a:endParaRPr lang="zh-CN" altLang="zh-CN" sz="2400" dirty="0">
              <a:latin typeface="楷体_GB2312" pitchFamily="49" charset="-122"/>
              <a:ea typeface="楷体_GB2312" pitchFamily="49" charset="-122"/>
            </a:endParaRPr>
          </a:p>
          <a:p>
            <a:pPr algn="just">
              <a:spcAft>
                <a:spcPts val="800"/>
              </a:spcAft>
            </a:pPr>
            <a:r>
              <a:rPr lang="zh-CN" altLang="zh-CN" sz="24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要求：用多种形式收集资料；</a:t>
            </a:r>
            <a:endParaRPr lang="zh-CN" altLang="zh-CN" sz="2400" dirty="0">
              <a:latin typeface="楷体_GB2312" pitchFamily="49" charset="-122"/>
              <a:ea typeface="楷体_GB2312" pitchFamily="49" charset="-122"/>
            </a:endParaRPr>
          </a:p>
          <a:p>
            <a:pPr algn="just">
              <a:spcAft>
                <a:spcPts val="800"/>
              </a:spcAft>
            </a:pPr>
            <a:r>
              <a:rPr lang="zh-CN" altLang="zh-CN" sz="24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形式：</a:t>
            </a:r>
            <a:r>
              <a:rPr lang="en-US" altLang="zh-CN" sz="24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3</a:t>
            </a:r>
            <a:r>
              <a:rPr lang="zh-CN" altLang="zh-CN" sz="24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人一组合作完成。</a:t>
            </a:r>
            <a:r>
              <a:rPr lang="en-US" altLang="zh-CN" sz="240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完整的游戏治疗案例文案。</a:t>
            </a:r>
            <a:endParaRPr lang="zh-CN" altLang="zh-CN" sz="2400" dirty="0">
              <a:latin typeface="Calibri" panose="020F0502020204030204" pitchFamily="34" charset="0"/>
              <a:ea typeface="Times New Roman" panose="02020603050405020304" charset="0"/>
            </a:endParaRPr>
          </a:p>
        </p:txBody>
      </p:sp>
    </p:spTree>
  </p:cSld>
  <p:clrMapOvr>
    <a:masterClrMapping/>
  </p:clrMapOvr>
  <p:transition>
    <p:spli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49" name="TextBox 1"/>
          <p:cNvSpPr txBox="1"/>
          <p:nvPr/>
        </p:nvSpPr>
        <p:spPr>
          <a:xfrm>
            <a:off x="268288" y="349250"/>
            <a:ext cx="2019300" cy="6445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600" b="1" i="1" dirty="0">
                <a:latin typeface="楷体_GB2312" pitchFamily="49" charset="-122"/>
                <a:ea typeface="楷体_GB2312" pitchFamily="49" charset="-122"/>
              </a:rPr>
              <a:t>游学在线</a:t>
            </a:r>
            <a:endParaRPr lang="zh-CN" altLang="en-US" sz="3600" b="1" i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7650" name="矩形 2"/>
          <p:cNvSpPr/>
          <p:nvPr/>
        </p:nvSpPr>
        <p:spPr>
          <a:xfrm>
            <a:off x="268288" y="1685925"/>
            <a:ext cx="8493125" cy="332263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>
              <a:lnSpc>
                <a:spcPct val="150000"/>
              </a:lnSpc>
            </a:pPr>
            <a:r>
              <a:rPr lang="en-US" altLang="zh-CN" sz="2800" dirty="0">
                <a:latin typeface="楷体_GB2312" pitchFamily="49" charset="-122"/>
                <a:ea typeface="楷体_GB2312" pitchFamily="49" charset="-122"/>
              </a:rPr>
              <a:t>1.</a:t>
            </a:r>
            <a:r>
              <a:rPr lang="zh-CN" sz="2800" dirty="0">
                <a:latin typeface="楷体_GB2312" pitchFamily="49" charset="-122"/>
                <a:ea typeface="楷体_GB2312" pitchFamily="49" charset="-122"/>
              </a:rPr>
              <a:t>游戏治疗发展到今天，治疗对象已经不再局限于“心理障碍或问题儿童”，它正从“治疗性”逐渐扩展到“预防性及发展性”。在此种背景下，有人提出游戏治疗的“治疗色彩”有必要逐渐淡化，谈谈你的看法？</a:t>
            </a:r>
            <a:endParaRPr lang="zh-CN" sz="2800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>
    <p:spli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Rectangle 2"/>
          <p:cNvSpPr>
            <a:spLocks noGrp="1"/>
          </p:cNvSpPr>
          <p:nvPr>
            <p:ph type="title"/>
          </p:nvPr>
        </p:nvSpPr>
        <p:spPr>
          <a:xfrm>
            <a:off x="428625" y="180975"/>
            <a:ext cx="6215063" cy="868363"/>
          </a:xfrm>
        </p:spPr>
        <p:txBody>
          <a:bodyPr vert="horz" wrap="square" lIns="91440" tIns="45720" rIns="91440" bIns="45720" anchor="ctr"/>
          <a:p>
            <a:r>
              <a:rPr lang="zh-CN" altLang="en-US" sz="4400" b="1" i="1" dirty="0">
                <a:latin typeface="黑体" panose="02010609060101010101" pitchFamily="49" charset="-122"/>
                <a:ea typeface="黑体" panose="02010609060101010101" pitchFamily="49" charset="-122"/>
              </a:rPr>
              <a:t>学习导图</a:t>
            </a:r>
            <a:endParaRPr lang="zh-CN" altLang="en-US" sz="4400" b="1" i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194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>
              <a:buNone/>
            </a:pPr>
            <a:endParaRPr lang="zh-CN" altLang="en-US" sz="5400" b="1" dirty="0"/>
          </a:p>
          <a:p>
            <a:pPr>
              <a:buNone/>
            </a:pPr>
            <a:r>
              <a:rPr lang="zh-CN" altLang="en-US" sz="5400" b="1" dirty="0"/>
              <a:t>       </a:t>
            </a:r>
            <a:endParaRPr lang="zh-CN" altLang="en-US" sz="8000" b="1" dirty="0"/>
          </a:p>
        </p:txBody>
      </p:sp>
      <p:pic>
        <p:nvPicPr>
          <p:cNvPr id="8195" name="图片 1"/>
          <p:cNvPicPr>
            <a:picLocks noGrp="1"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025" y="1304925"/>
            <a:ext cx="8942388" cy="429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spli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9697" name="Picture 4" descr="手"/>
          <p:cNvPicPr>
            <a:picLocks noGrp="1" noChangeAspect="1"/>
          </p:cNvPicPr>
          <p:nvPr>
            <p:ph idx="1"/>
          </p:nvPr>
        </p:nvPicPr>
        <p:blipFill>
          <a:blip r:embed="rId1"/>
          <a:srcRect b="4204"/>
          <a:stretch>
            <a:fillRect/>
          </a:stretch>
        </p:blipFill>
        <p:spPr>
          <a:xfrm>
            <a:off x="-19050" y="44450"/>
            <a:ext cx="4670425" cy="6711950"/>
          </a:xfrm>
        </p:spPr>
      </p:pic>
      <p:sp>
        <p:nvSpPr>
          <p:cNvPr id="29698" name="Text Box 4"/>
          <p:cNvSpPr txBox="1"/>
          <p:nvPr/>
        </p:nvSpPr>
        <p:spPr>
          <a:xfrm>
            <a:off x="5508625" y="2492375"/>
            <a:ext cx="2892425" cy="5803900"/>
          </a:xfrm>
          <a:prstGeom prst="rect">
            <a:avLst/>
          </a:prstGeom>
          <a:noFill/>
          <a:ln w="9525">
            <a:noFill/>
          </a:ln>
        </p:spPr>
        <p:txBody>
          <a:bodyPr vert="eaVert" wrap="square" anchor="t">
            <a:spAutoFit/>
          </a:bodyPr>
          <a:p>
            <a:pPr>
              <a:buFont typeface="Arial" panose="020B0604020202020204" pitchFamily="34" charset="0"/>
            </a:pPr>
            <a:r>
              <a:rPr lang="zh-CN" altLang="en-US" sz="8800" b="1" dirty="0">
                <a:solidFill>
                  <a:srgbClr val="0066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牵手</a:t>
            </a:r>
            <a:endParaRPr lang="en-US" altLang="zh-CN" sz="8800" b="1" dirty="0">
              <a:solidFill>
                <a:srgbClr val="0066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Arial" panose="020B0604020202020204" pitchFamily="34" charset="0"/>
            </a:pPr>
            <a:r>
              <a:rPr lang="zh-CN" altLang="en-US" sz="8800" b="1" dirty="0">
                <a:solidFill>
                  <a:srgbClr val="0066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童年</a:t>
            </a:r>
            <a:endParaRPr lang="zh-CN" altLang="en-US" sz="8800" b="1" dirty="0">
              <a:solidFill>
                <a:srgbClr val="0066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spli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TextBox 1"/>
          <p:cNvSpPr txBox="1"/>
          <p:nvPr/>
        </p:nvSpPr>
        <p:spPr>
          <a:xfrm>
            <a:off x="338138" y="271463"/>
            <a:ext cx="2428875" cy="768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4400" b="1" i="1" dirty="0">
                <a:latin typeface="楷体_GB2312" pitchFamily="49" charset="-122"/>
                <a:ea typeface="楷体_GB2312" pitchFamily="49" charset="-122"/>
              </a:rPr>
              <a:t>教学提纲</a:t>
            </a:r>
            <a:endParaRPr lang="zh-CN" altLang="en-US" sz="4400" b="1" i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9218" name="TextBox 2"/>
          <p:cNvSpPr txBox="1"/>
          <p:nvPr/>
        </p:nvSpPr>
        <p:spPr>
          <a:xfrm>
            <a:off x="279400" y="1198563"/>
            <a:ext cx="8583613" cy="5262562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>
              <a:lnSpc>
                <a:spcPct val="150000"/>
              </a:lnSpc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一、游戏与儿童游戏治疗</a:t>
            </a:r>
            <a:endParaRPr lang="en-US" altLang="zh-CN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（一）游戏治疗及其概念</a:t>
            </a:r>
            <a:endParaRPr lang="en-US" altLang="zh-CN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（二）游戏与游戏治疗的区别</a:t>
            </a:r>
            <a:endParaRPr lang="en-US" altLang="zh-CN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（三）游戏治疗的分类及其主要观点</a:t>
            </a:r>
            <a:endParaRPr lang="zh-CN" altLang="zh-CN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二、儿童游戏治疗的实施</a:t>
            </a:r>
            <a:endParaRPr lang="en-US" altLang="zh-CN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（一）游戏治疗的对象</a:t>
            </a:r>
            <a:endParaRPr lang="en-US" altLang="zh-CN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（二）游戏治疗室及其常见游戏材料</a:t>
            </a:r>
            <a:endParaRPr lang="en-US" altLang="zh-CN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（三）游戏治疗的流程与方法</a:t>
            </a:r>
            <a:endParaRPr lang="zh-CN" altLang="zh-CN" sz="28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>
    <p:spli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标题 1"/>
          <p:cNvSpPr>
            <a:spLocks noGrp="1"/>
          </p:cNvSpPr>
          <p:nvPr>
            <p:ph type="title"/>
          </p:nvPr>
        </p:nvSpPr>
        <p:spPr>
          <a:xfrm>
            <a:off x="1028700" y="2028825"/>
            <a:ext cx="6215063" cy="868363"/>
          </a:xfrm>
        </p:spPr>
        <p:txBody>
          <a:bodyPr anchor="ctr"/>
          <a:p>
            <a:r>
              <a:rPr lang="zh-CN" altLang="zh-CN" sz="40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一、游戏与儿童游戏治疗</a:t>
            </a:r>
            <a:endParaRPr lang="zh-CN" altLang="zh-CN" sz="4000" b="1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spli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矩形 2"/>
          <p:cNvSpPr/>
          <p:nvPr/>
        </p:nvSpPr>
        <p:spPr>
          <a:xfrm>
            <a:off x="173038" y="282575"/>
            <a:ext cx="7161212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（一）游戏治疗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的概念</a:t>
            </a:r>
            <a:endParaRPr lang="zh-CN" altLang="en-US" sz="3200" b="1" dirty="0">
              <a:solidFill>
                <a:srgbClr val="00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66" name="矩形 3"/>
          <p:cNvSpPr/>
          <p:nvPr/>
        </p:nvSpPr>
        <p:spPr>
          <a:xfrm>
            <a:off x="458788" y="1536700"/>
            <a:ext cx="7967662" cy="403066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>
              <a:lnSpc>
                <a:spcPct val="200000"/>
              </a:lnSpc>
            </a:pPr>
            <a:r>
              <a:rPr lang="en-US" altLang="zh-CN" sz="3200" dirty="0"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     </a:t>
            </a:r>
            <a:r>
              <a:rPr lang="zh-CN" altLang="zh-CN" sz="3200" dirty="0"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游戏治疗是心理治疗的方式之一，是以心理咨询理论为基础，以游戏为媒介，对需要帮助解决行为障碍或心理困扰的</a:t>
            </a:r>
            <a:r>
              <a:rPr lang="en-US" altLang="zh-CN" sz="3200" dirty="0"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儿童</a:t>
            </a:r>
            <a:r>
              <a:rPr lang="zh-CN" altLang="zh-CN" sz="3200" dirty="0">
                <a:latin typeface="楷体_GB2312" pitchFamily="49" charset="-122"/>
                <a:ea typeface="楷体_GB2312" pitchFamily="49" charset="-122"/>
                <a:sym typeface="宋体" panose="02010600030101010101" pitchFamily="2" charset="-122"/>
              </a:rPr>
              <a:t>进行观察、测量、分析并实施矫治或疏导。</a:t>
            </a:r>
            <a:endParaRPr lang="zh-CN" altLang="zh-CN" sz="3200" dirty="0">
              <a:latin typeface="楷体_GB2312" pitchFamily="49" charset="-122"/>
              <a:ea typeface="楷体_GB2312" pitchFamily="49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>
    <p:spli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矩形 2"/>
          <p:cNvSpPr/>
          <p:nvPr/>
        </p:nvSpPr>
        <p:spPr>
          <a:xfrm>
            <a:off x="355600" y="223838"/>
            <a:ext cx="5943600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endParaRPr lang="zh-CN" altLang="en-US" sz="3600" b="1" dirty="0">
              <a:solidFill>
                <a:srgbClr val="00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314" name="矩形 3"/>
          <p:cNvSpPr/>
          <p:nvPr/>
        </p:nvSpPr>
        <p:spPr>
          <a:xfrm>
            <a:off x="355600" y="193675"/>
            <a:ext cx="7161213" cy="58261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zh-CN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二</a:t>
            </a:r>
            <a:r>
              <a:rPr lang="zh-CN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r>
              <a:rPr lang="zh-CN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游戏与游戏治疗的区别</a:t>
            </a:r>
            <a:endParaRPr lang="zh-CN" altLang="zh-CN" sz="3200" b="1" dirty="0">
              <a:latin typeface="Arial" panose="020B0604020202020204" pitchFamily="34" charset="0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graphicFrame>
        <p:nvGraphicFramePr>
          <p:cNvPr id="2" name="表格 1"/>
          <p:cNvGraphicFramePr/>
          <p:nvPr/>
        </p:nvGraphicFramePr>
        <p:xfrm>
          <a:off x="95250" y="1493838"/>
          <a:ext cx="8848090" cy="3308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7900"/>
                <a:gridCol w="2853690"/>
                <a:gridCol w="3746500"/>
              </a:tblGrid>
              <a:tr h="60071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800">
                        <a:solidFill>
                          <a:schemeClr val="tx1"/>
                        </a:solidFill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anchorCtr="0">
                    <a:solidFill>
                      <a:schemeClr val="accent2">
                        <a:lumMod val="20000"/>
                        <a:lumOff val="80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>
                          <a:solidFill>
                            <a:schemeClr val="tx1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游戏</a:t>
                      </a:r>
                      <a:endParaRPr lang="zh-CN" altLang="en-US" sz="2800">
                        <a:solidFill>
                          <a:schemeClr val="tx1"/>
                        </a:solidFill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anchorCtr="0">
                    <a:solidFill>
                      <a:schemeClr val="accent2">
                        <a:lumMod val="20000"/>
                        <a:lumOff val="80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>
                          <a:solidFill>
                            <a:schemeClr val="tx1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游戏治疗</a:t>
                      </a:r>
                      <a:endParaRPr lang="zh-CN" altLang="en-US" sz="2800">
                        <a:solidFill>
                          <a:schemeClr val="tx1"/>
                        </a:solidFill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anchorCtr="0">
                    <a:solidFill>
                      <a:schemeClr val="accent2">
                        <a:lumMod val="20000"/>
                        <a:lumOff val="80000"/>
                        <a:alpha val="74000"/>
                      </a:schemeClr>
                    </a:solidFill>
                  </a:tcPr>
                </a:tc>
              </a:tr>
              <a:tr h="53022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>
                          <a:solidFill>
                            <a:schemeClr val="tx1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儿童的地位</a:t>
                      </a:r>
                      <a:endParaRPr lang="zh-CN" altLang="en-US" sz="2800">
                        <a:solidFill>
                          <a:schemeClr val="tx1"/>
                        </a:solidFill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anchorCtr="0">
                    <a:solidFill>
                      <a:schemeClr val="accent2">
                        <a:lumMod val="20000"/>
                        <a:lumOff val="80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>
                          <a:solidFill>
                            <a:schemeClr val="tx1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主动的</a:t>
                      </a:r>
                      <a:endParaRPr lang="zh-CN" altLang="en-US" sz="2800">
                        <a:solidFill>
                          <a:schemeClr val="tx1"/>
                        </a:solidFill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anchorCtr="0">
                    <a:solidFill>
                      <a:schemeClr val="accent2">
                        <a:lumMod val="20000"/>
                        <a:lumOff val="80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>
                          <a:solidFill>
                            <a:schemeClr val="tx1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被动的</a:t>
                      </a:r>
                      <a:endParaRPr lang="zh-CN" altLang="en-US" sz="2800">
                        <a:solidFill>
                          <a:schemeClr val="tx1"/>
                        </a:solidFill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anchorCtr="0">
                    <a:solidFill>
                      <a:schemeClr val="accent2">
                        <a:lumMod val="20000"/>
                        <a:lumOff val="80000"/>
                        <a:alpha val="74000"/>
                      </a:schemeClr>
                    </a:solidFill>
                  </a:tcPr>
                </a:tc>
              </a:tr>
              <a:tr h="9766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>
                          <a:solidFill>
                            <a:schemeClr val="tx1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活动目的</a:t>
                      </a:r>
                      <a:endParaRPr lang="zh-CN" altLang="en-US" sz="2800">
                        <a:solidFill>
                          <a:schemeClr val="tx1"/>
                        </a:solidFill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anchorCtr="0">
                    <a:solidFill>
                      <a:schemeClr val="accent2">
                        <a:lumMod val="20000"/>
                        <a:lumOff val="80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>
                          <a:solidFill>
                            <a:schemeClr val="tx1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享受</a:t>
                      </a:r>
                      <a:r>
                        <a:rPr lang="zh-CN" altLang="en-US" sz="2800">
                          <a:solidFill>
                            <a:schemeClr val="tx1"/>
                          </a:solidFill>
                          <a:latin typeface="楷体_GB2312" pitchFamily="49" charset="-122"/>
                          <a:ea typeface="楷体_GB2312" pitchFamily="49" charset="-122"/>
                          <a:sym typeface="+mn-ea"/>
                        </a:rPr>
                        <a:t>过程、不追求目的</a:t>
                      </a:r>
                      <a:endParaRPr lang="zh-CN" altLang="en-US" sz="2800">
                        <a:solidFill>
                          <a:schemeClr val="tx1"/>
                        </a:solidFill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anchorCtr="0">
                    <a:solidFill>
                      <a:schemeClr val="accent2">
                        <a:lumMod val="20000"/>
                        <a:lumOff val="80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>
                          <a:solidFill>
                            <a:schemeClr val="tx1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希望达到一定的目的</a:t>
                      </a:r>
                      <a:endParaRPr lang="zh-CN" altLang="en-US" sz="2800">
                        <a:solidFill>
                          <a:schemeClr val="tx1"/>
                        </a:solidFill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anchorCtr="0">
                    <a:solidFill>
                      <a:schemeClr val="accent2">
                        <a:lumMod val="20000"/>
                        <a:lumOff val="80000"/>
                        <a:alpha val="74000"/>
                      </a:schemeClr>
                    </a:solidFill>
                  </a:tcPr>
                </a:tc>
              </a:tr>
              <a:tr h="60071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>
                          <a:solidFill>
                            <a:schemeClr val="tx1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情绪体验</a:t>
                      </a:r>
                      <a:endParaRPr lang="zh-CN" altLang="en-US" sz="2800">
                        <a:solidFill>
                          <a:schemeClr val="tx1"/>
                        </a:solidFill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anchorCtr="0">
                    <a:solidFill>
                      <a:schemeClr val="accent2">
                        <a:lumMod val="20000"/>
                        <a:lumOff val="80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>
                          <a:solidFill>
                            <a:schemeClr val="tx1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充满快乐</a:t>
                      </a:r>
                      <a:endParaRPr lang="zh-CN" altLang="en-US" sz="2800">
                        <a:solidFill>
                          <a:schemeClr val="tx1"/>
                        </a:solidFill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anchorCtr="0">
                    <a:solidFill>
                      <a:schemeClr val="accent2">
                        <a:lumMod val="20000"/>
                        <a:lumOff val="80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>
                          <a:solidFill>
                            <a:schemeClr val="tx1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释放问题、放松</a:t>
                      </a:r>
                      <a:endParaRPr lang="zh-CN" altLang="en-US" sz="2800">
                        <a:solidFill>
                          <a:schemeClr val="tx1"/>
                        </a:solidFill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anchorCtr="0">
                    <a:solidFill>
                      <a:schemeClr val="accent2">
                        <a:lumMod val="20000"/>
                        <a:lumOff val="80000"/>
                        <a:alpha val="74000"/>
                      </a:schemeClr>
                    </a:solidFill>
                  </a:tcPr>
                </a:tc>
              </a:tr>
              <a:tr h="60071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>
                          <a:solidFill>
                            <a:schemeClr val="tx1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活动时间</a:t>
                      </a:r>
                      <a:endParaRPr lang="zh-CN" altLang="en-US" sz="2800">
                        <a:solidFill>
                          <a:schemeClr val="tx1"/>
                        </a:solidFill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anchorCtr="0">
                    <a:solidFill>
                      <a:schemeClr val="accent2">
                        <a:lumMod val="20000"/>
                        <a:lumOff val="80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>
                          <a:solidFill>
                            <a:schemeClr val="tx1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自由的 </a:t>
                      </a:r>
                      <a:endParaRPr lang="zh-CN" altLang="en-US" sz="2800">
                        <a:solidFill>
                          <a:schemeClr val="tx1"/>
                        </a:solidFill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anchorCtr="0">
                    <a:solidFill>
                      <a:schemeClr val="accent2">
                        <a:lumMod val="20000"/>
                        <a:lumOff val="80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>
                          <a:solidFill>
                            <a:schemeClr val="tx1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有限制的</a:t>
                      </a:r>
                      <a:endParaRPr lang="zh-CN" altLang="en-US" sz="2800">
                        <a:solidFill>
                          <a:schemeClr val="tx1"/>
                        </a:solidFill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anchorCtr="0">
                    <a:solidFill>
                      <a:schemeClr val="accent2">
                        <a:lumMod val="20000"/>
                        <a:lumOff val="80000"/>
                        <a:alpha val="74000"/>
                      </a:schemeClr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ransition>
    <p:spli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" name="圆角矩形 49"/>
          <p:cNvSpPr/>
          <p:nvPr/>
        </p:nvSpPr>
        <p:spPr>
          <a:xfrm>
            <a:off x="1296988" y="1574800"/>
            <a:ext cx="5181600" cy="977900"/>
          </a:xfrm>
          <a:prstGeom prst="roundRect">
            <a:avLst/>
          </a:prstGeom>
          <a:solidFill>
            <a:srgbClr val="00CC00">
              <a:alpha val="18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prstShdw prst="shdw12">
              <a:schemeClr val="bg2">
                <a:alpha val="50000"/>
              </a:schemeClr>
            </a:prstShdw>
          </a:effectLst>
        </p:spPr>
        <p:txBody>
          <a:bodyPr vert="horz" wrap="square" lIns="91440" tIns="45720" rIns="91440" bIns="45720" numCol="1" anchor="t" anchorCtr="0" compatLnSpc="1">
            <a:noAutofit/>
          </a:bodyPr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精神分析学派</a:t>
            </a:r>
            <a:endParaRPr kumimoji="0" lang="zh-CN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  <p:sp>
        <p:nvSpPr>
          <p:cNvPr id="14338" name="矩形 2"/>
          <p:cNvSpPr/>
          <p:nvPr/>
        </p:nvSpPr>
        <p:spPr>
          <a:xfrm>
            <a:off x="120650" y="250825"/>
            <a:ext cx="8464550" cy="58261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>
              <a:buClrTx/>
              <a:buSzTx/>
              <a:buFontTx/>
            </a:pPr>
            <a:r>
              <a:rPr lang="zh-CN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（三）游戏治疗的分类及其主要观点</a:t>
            </a:r>
            <a:endParaRPr lang="zh-CN" altLang="zh-CN" sz="3200" b="1" dirty="0">
              <a:latin typeface="Arial" panose="020B0604020202020204" pitchFamily="34" charset="0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54" name="圆角矩形 53"/>
          <p:cNvSpPr/>
          <p:nvPr/>
        </p:nvSpPr>
        <p:spPr>
          <a:xfrm>
            <a:off x="1852613" y="2698750"/>
            <a:ext cx="5181600" cy="977900"/>
          </a:xfrm>
          <a:prstGeom prst="roundRect">
            <a:avLst/>
          </a:prstGeom>
          <a:solidFill>
            <a:srgbClr val="00CC00">
              <a:alpha val="18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prstShdw prst="shdw12">
              <a:schemeClr val="bg2">
                <a:alpha val="50000"/>
              </a:schemeClr>
            </a:prstShdw>
          </a:effectLst>
        </p:spPr>
        <p:txBody>
          <a:bodyPr vert="horz" wrap="square" lIns="91440" tIns="45720" rIns="91440" bIns="45720" numCol="1" anchor="t" anchorCtr="0" compatLnSpc="1">
            <a:noAutofit/>
          </a:bodyPr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人本主义学派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  <p:sp>
        <p:nvSpPr>
          <p:cNvPr id="55" name="圆角矩形 54"/>
          <p:cNvSpPr/>
          <p:nvPr/>
        </p:nvSpPr>
        <p:spPr>
          <a:xfrm>
            <a:off x="2559050" y="3810000"/>
            <a:ext cx="5181600" cy="977900"/>
          </a:xfrm>
          <a:prstGeom prst="roundRect">
            <a:avLst/>
          </a:prstGeom>
          <a:solidFill>
            <a:srgbClr val="00CC00">
              <a:alpha val="18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prstShdw prst="shdw12">
              <a:schemeClr val="bg2">
                <a:alpha val="50000"/>
              </a:schemeClr>
            </a:prstShdw>
          </a:effectLst>
        </p:spPr>
        <p:txBody>
          <a:bodyPr vert="horz" wrap="square" lIns="91440" tIns="45720" rIns="91440" bIns="45720" numCol="1" anchor="t" anchorCtr="0" compatLnSpc="1">
            <a:noAutofit/>
          </a:bodyPr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结构性游戏治疗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  <p:sp>
        <p:nvSpPr>
          <p:cNvPr id="56" name="圆角矩形 55"/>
          <p:cNvSpPr/>
          <p:nvPr/>
        </p:nvSpPr>
        <p:spPr>
          <a:xfrm>
            <a:off x="3276600" y="4933950"/>
            <a:ext cx="5181600" cy="977900"/>
          </a:xfrm>
          <a:prstGeom prst="roundRect">
            <a:avLst/>
          </a:prstGeom>
          <a:solidFill>
            <a:srgbClr val="00CC00">
              <a:alpha val="18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prstShdw prst="shdw12">
              <a:schemeClr val="bg2">
                <a:alpha val="50000"/>
              </a:schemeClr>
            </a:prstShdw>
          </a:effectLst>
        </p:spPr>
        <p:txBody>
          <a:bodyPr vert="horz" wrap="square" lIns="91440" tIns="45720" rIns="91440" bIns="45720" numCol="1" anchor="t" anchorCtr="0" compatLnSpc="1">
            <a:noAutofit/>
          </a:bodyPr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认知行为游戏治疗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  <p:pic>
        <p:nvPicPr>
          <p:cNvPr id="14342" name="图片 56"/>
          <p:cNvPicPr>
            <a:picLocks noGrp="1"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4388" y="1822450"/>
            <a:ext cx="482600" cy="48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343" name="图片 57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0013" y="2946400"/>
            <a:ext cx="482600" cy="484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344" name="图片 58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6450" y="4057650"/>
            <a:ext cx="482600" cy="48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345" name="图片 59"/>
          <p:cNvPicPr>
            <a:picLocks noGrp="1"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4000" y="5245100"/>
            <a:ext cx="482600" cy="484188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5"/>
    </p:custDataLst>
  </p:cSld>
  <p:clrMapOvr>
    <a:masterClrMapping/>
  </p:clrMapOvr>
  <p:transition>
    <p:spli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Chevron 3"/>
          <p:cNvSpPr/>
          <p:nvPr>
            <p:custDataLst>
              <p:tags r:id="rId1"/>
            </p:custDataLst>
          </p:nvPr>
        </p:nvSpPr>
        <p:spPr>
          <a:xfrm>
            <a:off x="66675" y="1414463"/>
            <a:ext cx="4010025" cy="1131888"/>
          </a:xfrm>
          <a:prstGeom prst="chevron">
            <a:avLst>
              <a:gd name="adj" fmla="val 43848"/>
            </a:avLst>
          </a:prstGeom>
          <a:solidFill>
            <a:srgbClr val="E7E6E6">
              <a:lumMod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精神分析学派</a:t>
            </a:r>
            <a:endParaRPr kumimoji="0" lang="zh-CN" altLang="zh-CN" sz="3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  <p:sp>
        <p:nvSpPr>
          <p:cNvPr id="5" name="Rounded Rectangle 4"/>
          <p:cNvSpPr/>
          <p:nvPr>
            <p:custDataLst>
              <p:tags r:id="rId2"/>
            </p:custDataLst>
          </p:nvPr>
        </p:nvSpPr>
        <p:spPr>
          <a:xfrm>
            <a:off x="3067050" y="3033713"/>
            <a:ext cx="5278438" cy="2405063"/>
          </a:xfrm>
          <a:prstGeom prst="roundRect">
            <a:avLst/>
          </a:prstGeom>
          <a:solidFill>
            <a:sysClr val="window" lastClr="FFFFFF">
              <a:alpha val="75000"/>
            </a:sysClr>
          </a:solidFill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  <a:sym typeface="+mn-ea"/>
              </a:rPr>
              <a:t>把游戏作为心理分析治疗过程中的手段或工具分析潜意识，将这些尚未解决的潜意识内容，提升到意识层次，从而彻底解决问题。</a:t>
            </a:r>
            <a:endParaRPr kumimoji="0" lang="zh-CN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  <a:sym typeface="+mn-ea"/>
            </a:endParaRPr>
          </a:p>
        </p:txBody>
      </p:sp>
      <p:cxnSp>
        <p:nvCxnSpPr>
          <p:cNvPr id="15363" name="Straight Connector 41"/>
          <p:cNvCxnSpPr/>
          <p:nvPr>
            <p:custDataLst>
              <p:tags r:id="rId3"/>
            </p:custDataLst>
          </p:nvPr>
        </p:nvCxnSpPr>
        <p:spPr>
          <a:xfrm rot="-3300000" flipV="1">
            <a:off x="2736850" y="2728913"/>
            <a:ext cx="0" cy="385762"/>
          </a:xfrm>
          <a:prstGeom prst="line">
            <a:avLst/>
          </a:prstGeom>
          <a:ln w="6350" cap="flat" cmpd="sng">
            <a:solidFill>
              <a:srgbClr val="E5E5E5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1" name="Oval 40"/>
          <p:cNvSpPr/>
          <p:nvPr>
            <p:custDataLst>
              <p:tags r:id="rId4"/>
            </p:custDataLst>
          </p:nvPr>
        </p:nvSpPr>
        <p:spPr>
          <a:xfrm rot="18300000">
            <a:off x="2661444" y="2580481"/>
            <a:ext cx="179388" cy="180975"/>
          </a:xfrm>
          <a:prstGeom prst="ellipse">
            <a:avLst/>
          </a:prstGeom>
          <a:solidFill>
            <a:srgbClr val="E7E6E6">
              <a:lumMod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rmAutofit fontScale="25000" lnSpcReduction="2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defRPr>
            </a:lvl9pPr>
          </a:lstStyle>
          <a:p>
            <a:pPr algn="ctr" fontAlgn="base">
              <a:lnSpc>
                <a:spcPct val="140000"/>
              </a:lnSpc>
            </a:pPr>
            <a:endParaRPr lang="en-US" sz="675" strike="noStrike" noProof="1"/>
          </a:p>
        </p:txBody>
      </p:sp>
      <p:sp>
        <p:nvSpPr>
          <p:cNvPr id="43" name="Oval 42"/>
          <p:cNvSpPr/>
          <p:nvPr>
            <p:custDataLst>
              <p:tags r:id="rId5"/>
            </p:custDataLst>
          </p:nvPr>
        </p:nvSpPr>
        <p:spPr>
          <a:xfrm rot="18300000">
            <a:off x="2528888" y="3013075"/>
            <a:ext cx="449263" cy="449263"/>
          </a:xfrm>
          <a:prstGeom prst="ellipse">
            <a:avLst/>
          </a:prstGeom>
          <a:solidFill>
            <a:srgbClr val="E7E6E6">
              <a:lumMod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defRPr>
            </a:lvl9pPr>
          </a:lstStyle>
          <a:p>
            <a:pPr algn="ctr" fontAlgn="base">
              <a:lnSpc>
                <a:spcPct val="140000"/>
              </a:lnSpc>
            </a:pPr>
            <a:endParaRPr lang="en-US" sz="675" strike="noStrike" noProof="1"/>
          </a:p>
        </p:txBody>
      </p:sp>
    </p:spTree>
  </p:cSld>
  <p:clrMapOvr>
    <a:masterClrMapping/>
  </p:clrMapOvr>
  <p:transition>
    <p:spli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Chevron 3"/>
          <p:cNvSpPr/>
          <p:nvPr>
            <p:custDataLst>
              <p:tags r:id="rId1"/>
            </p:custDataLst>
          </p:nvPr>
        </p:nvSpPr>
        <p:spPr>
          <a:xfrm>
            <a:off x="49213" y="1414463"/>
            <a:ext cx="4010025" cy="1131888"/>
          </a:xfrm>
          <a:prstGeom prst="chevron">
            <a:avLst>
              <a:gd name="adj" fmla="val 43848"/>
            </a:avLst>
          </a:prstGeom>
          <a:gradFill>
            <a:gsLst>
              <a:gs pos="100000">
                <a:srgbClr val="7B32B2">
                  <a:alpha val="21000"/>
                </a:srgbClr>
              </a:gs>
              <a:gs pos="100000">
                <a:srgbClr val="401A5D"/>
              </a:gs>
            </a:gsLst>
            <a:lin ang="240000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人本主义学派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  <p:sp>
        <p:nvSpPr>
          <p:cNvPr id="5" name="Rounded Rectangle 4"/>
          <p:cNvSpPr/>
          <p:nvPr>
            <p:custDataLst>
              <p:tags r:id="rId2"/>
            </p:custDataLst>
          </p:nvPr>
        </p:nvSpPr>
        <p:spPr>
          <a:xfrm>
            <a:off x="3067050" y="3033713"/>
            <a:ext cx="5278438" cy="2405063"/>
          </a:xfrm>
          <a:prstGeom prst="roundRect">
            <a:avLst/>
          </a:prstGeom>
          <a:solidFill>
            <a:sysClr val="window" lastClr="FFFFFF">
              <a:alpha val="75000"/>
            </a:sysClr>
          </a:solidFill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  <a:sym typeface="+mn-ea"/>
              </a:rPr>
              <a:t>治疗者不主动介入儿童的游戏，也不认为游戏本身有治疗的效果，而是以游戏为媒介，让儿童感受到治疗者的真诚、无条件的尊重和友善。</a:t>
            </a:r>
            <a:endParaRPr kumimoji="0" lang="zh-CN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  <a:sym typeface="+mn-ea"/>
            </a:endParaRPr>
          </a:p>
        </p:txBody>
      </p:sp>
      <p:cxnSp>
        <p:nvCxnSpPr>
          <p:cNvPr id="16387" name="Straight Connector 41"/>
          <p:cNvCxnSpPr/>
          <p:nvPr>
            <p:custDataLst>
              <p:tags r:id="rId3"/>
            </p:custDataLst>
          </p:nvPr>
        </p:nvCxnSpPr>
        <p:spPr>
          <a:xfrm rot="-3300000" flipV="1">
            <a:off x="2736850" y="2728913"/>
            <a:ext cx="0" cy="385762"/>
          </a:xfrm>
          <a:prstGeom prst="line">
            <a:avLst/>
          </a:prstGeom>
          <a:ln w="6350" cap="flat" cmpd="sng">
            <a:solidFill>
              <a:srgbClr val="E5E5E5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1" name="Oval 40"/>
          <p:cNvSpPr/>
          <p:nvPr>
            <p:custDataLst>
              <p:tags r:id="rId4"/>
            </p:custDataLst>
          </p:nvPr>
        </p:nvSpPr>
        <p:spPr>
          <a:xfrm rot="18300000">
            <a:off x="2661444" y="2580481"/>
            <a:ext cx="179388" cy="180975"/>
          </a:xfrm>
          <a:prstGeom prst="ellipse">
            <a:avLst/>
          </a:prstGeom>
          <a:gradFill>
            <a:gsLst>
              <a:gs pos="100000">
                <a:srgbClr val="7B32B2">
                  <a:alpha val="21000"/>
                </a:srgbClr>
              </a:gs>
              <a:gs pos="100000">
                <a:srgbClr val="401A5D"/>
              </a:gs>
            </a:gsLst>
            <a:lin ang="240000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lvl="0" algn="ctr" fontAlgn="base">
              <a:lnSpc>
                <a:spcPct val="120000"/>
              </a:lnSpc>
              <a:buClrTx/>
              <a:buSzTx/>
              <a:buFontTx/>
            </a:pPr>
            <a:endParaRPr lang="zh-CN" altLang="en-US" sz="3600" b="1" strike="noStrike" noProof="0" dirty="0">
              <a:ln>
                <a:noFill/>
              </a:ln>
              <a:effectLst/>
              <a:uLnTx/>
              <a:uFillTx/>
              <a:latin typeface="+mn-ea"/>
              <a:ea typeface="+mn-ea"/>
              <a:sym typeface="+mn-ea"/>
            </a:endParaRPr>
          </a:p>
        </p:txBody>
      </p:sp>
      <p:sp>
        <p:nvSpPr>
          <p:cNvPr id="43" name="Oval 42"/>
          <p:cNvSpPr/>
          <p:nvPr>
            <p:custDataLst>
              <p:tags r:id="rId5"/>
            </p:custDataLst>
          </p:nvPr>
        </p:nvSpPr>
        <p:spPr>
          <a:xfrm rot="18300000">
            <a:off x="2528888" y="3013075"/>
            <a:ext cx="449263" cy="449263"/>
          </a:xfrm>
          <a:prstGeom prst="ellipse">
            <a:avLst/>
          </a:prstGeom>
          <a:gradFill>
            <a:gsLst>
              <a:gs pos="100000">
                <a:srgbClr val="7B32B2">
                  <a:alpha val="21000"/>
                </a:srgbClr>
              </a:gs>
              <a:gs pos="100000">
                <a:srgbClr val="401A5D"/>
              </a:gs>
            </a:gsLst>
            <a:lin ang="240000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lvl="0" algn="ctr" fontAlgn="base">
              <a:lnSpc>
                <a:spcPct val="120000"/>
              </a:lnSpc>
              <a:buClrTx/>
              <a:buSzTx/>
              <a:buFontTx/>
            </a:pPr>
            <a:endParaRPr lang="zh-CN" altLang="en-US" sz="3600" b="1" strike="noStrike" noProof="0" dirty="0">
              <a:ln>
                <a:noFill/>
              </a:ln>
              <a:effectLst/>
              <a:uLnTx/>
              <a:uFillTx/>
              <a:latin typeface="+mn-ea"/>
              <a:ea typeface="+mn-ea"/>
              <a:sym typeface="+mn-ea"/>
            </a:endParaRPr>
          </a:p>
        </p:txBody>
      </p:sp>
    </p:spTree>
  </p:cSld>
  <p:clrMapOvr>
    <a:masterClrMapping/>
  </p:clrMapOvr>
  <p:transition>
    <p:split/>
  </p:transition>
</p:sld>
</file>

<file path=ppt/tags/tag1.xml><?xml version="1.0" encoding="utf-8"?>
<p:tagLst xmlns:p="http://schemas.openxmlformats.org/presentationml/2006/main">
  <p:tag name="KSO_WM_SLIDE_ITEM_CNT" val="3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4"/>
  <p:tag name="KSO_WM_UNIT_ID" val="diagram20199030_1*m_h_i*1_1_4"/>
  <p:tag name="KSO_WM_TEMPLATE_CATEGORY" val="diagram"/>
  <p:tag name="KSO_WM_TEMPLATE_INDEX" val="20199030"/>
  <p:tag name="KSO_WM_UNIT_LAYERLEVEL" val="1_1_1"/>
  <p:tag name="KSO_WM_TAG_VERSION" val="1.0"/>
  <p:tag name="KSO_WM_BEAUTIFY_FLAG" val="#wm#"/>
  <p:tag name="KSO_WM_UNIT_LINE_FORE_SCHEMECOLOR_INDEX" val="14"/>
  <p:tag name="KSO_WM_UNIT_LINE_FILL_TYPE" val="2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3"/>
  <p:tag name="KSO_WM_UNIT_ID" val="diagram20199030_1*m_h_i*1_1_3"/>
  <p:tag name="KSO_WM_TEMPLATE_CATEGORY" val="diagram"/>
  <p:tag name="KSO_WM_TEMPLATE_INDEX" val="20199030"/>
  <p:tag name="KSO_WM_UNIT_LAYERLEVEL" val="1_1_1"/>
  <p:tag name="KSO_WM_TAG_VERSION" val="1.0"/>
  <p:tag name="KSO_WM_BEAUTIFY_FLAG" val="#wm#"/>
  <p:tag name="KSO_WM_UNIT_FILL_FORE_SCHEMECOLOR_INDEX" val="16"/>
  <p:tag name="KSO_WM_UNIT_FILL_TYPE" val="1"/>
  <p:tag name="KSO_WM_UNIT_TEXT_FILL_FORE_SCHEMECOLOR_INDEX" val="2"/>
  <p:tag name="KSO_WM_UNIT_TEXT_FILL_TYPE" val="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5"/>
  <p:tag name="KSO_WM_UNIT_ID" val="diagram20199030_1*m_h_i*1_1_5"/>
  <p:tag name="KSO_WM_TEMPLATE_CATEGORY" val="diagram"/>
  <p:tag name="KSO_WM_TEMPLATE_INDEX" val="20199030"/>
  <p:tag name="KSO_WM_UNIT_LAYERLEVEL" val="1_1_1"/>
  <p:tag name="KSO_WM_TAG_VERSION" val="1.0"/>
  <p:tag name="KSO_WM_BEAUTIFY_FLAG" val="#wm#"/>
  <p:tag name="KSO_WM_UNIT_FILL_FORE_SCHEMECOLOR_INDEX" val="16"/>
  <p:tag name="KSO_WM_UNIT_FILL_TYPE" val="1"/>
  <p:tag name="KSO_WM_UNIT_TEXT_FILL_FORE_SCHEMECOLOR_INDEX" val="2"/>
  <p:tag name="KSO_WM_UNIT_TEXT_FILL_TYPE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1"/>
  <p:tag name="KSO_WM_UNIT_ID" val="diagram20199030_1*m_h_i*1_1_1"/>
  <p:tag name="KSO_WM_TEMPLATE_CATEGORY" val="diagram"/>
  <p:tag name="KSO_WM_TEMPLATE_INDEX" val="20199030"/>
  <p:tag name="KSO_WM_UNIT_LAYERLEVEL" val="1_1_1"/>
  <p:tag name="KSO_WM_TAG_VERSION" val="1.0"/>
  <p:tag name="KSO_WM_BEAUTIFY_FLAG" val="#wm#"/>
  <p:tag name="KSO_WM_UNIT_FILL_FORE_SCHEMECOLOR_INDEX" val="16"/>
  <p:tag name="KSO_WM_UNIT_FILL_TYPE" val="1"/>
  <p:tag name="KSO_WM_UNIT_TEXT_FILL_FORE_SCHEMECOLOR_INDEX" val="13"/>
  <p:tag name="KSO_WM_UNIT_TEXT_FILL_TYPE" val="1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2"/>
  <p:tag name="KSO_WM_UNIT_ID" val="diagram20199030_1*m_h_i*1_1_2"/>
  <p:tag name="KSO_WM_TEMPLATE_CATEGORY" val="diagram"/>
  <p:tag name="KSO_WM_TEMPLATE_INDEX" val="20199030"/>
  <p:tag name="KSO_WM_UNIT_LAYERLEVEL" val="1_1_1"/>
  <p:tag name="KSO_WM_TAG_VERSION" val="1.0"/>
  <p:tag name="KSO_WM_BEAUTIFY_FLAG" val="#wm#"/>
  <p:tag name="KSO_WM_UNIT_FILL_FORE_SCHEMECOLOR_INDEX" val="14"/>
  <p:tag name="KSO_WM_UNIT_FILL_TYPE" val="1"/>
  <p:tag name="KSO_WM_UNIT_LINE_FORE_SCHEMECOLOR_INDEX" val="13"/>
  <p:tag name="KSO_WM_UNIT_LINE_FILL_TYPE" val="2"/>
  <p:tag name="KSO_WM_UNIT_TEXT_FILL_FORE_SCHEMECOLOR_INDEX" val="2"/>
  <p:tag name="KSO_WM_UNIT_TEXT_FILL_TYPE" val="1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4"/>
  <p:tag name="KSO_WM_UNIT_ID" val="diagram20199030_1*m_h_i*1_1_4"/>
  <p:tag name="KSO_WM_TEMPLATE_CATEGORY" val="diagram"/>
  <p:tag name="KSO_WM_TEMPLATE_INDEX" val="20199030"/>
  <p:tag name="KSO_WM_UNIT_LAYERLEVEL" val="1_1_1"/>
  <p:tag name="KSO_WM_TAG_VERSION" val="1.0"/>
  <p:tag name="KSO_WM_BEAUTIFY_FLAG" val="#wm#"/>
  <p:tag name="KSO_WM_UNIT_LINE_FORE_SCHEMECOLOR_INDEX" val="14"/>
  <p:tag name="KSO_WM_UNIT_LINE_FILL_TYPE" val="2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3"/>
  <p:tag name="KSO_WM_UNIT_ID" val="diagram20199030_1*m_h_i*1_1_3"/>
  <p:tag name="KSO_WM_TEMPLATE_CATEGORY" val="diagram"/>
  <p:tag name="KSO_WM_TEMPLATE_INDEX" val="20199030"/>
  <p:tag name="KSO_WM_UNIT_LAYERLEVEL" val="1_1_1"/>
  <p:tag name="KSO_WM_TAG_VERSION" val="1.0"/>
  <p:tag name="KSO_WM_BEAUTIFY_FLAG" val="#wm#"/>
  <p:tag name="KSO_WM_UNIT_FILL_FORE_SCHEMECOLOR_INDEX" val="16"/>
  <p:tag name="KSO_WM_UNIT_FILL_TYPE" val="1"/>
  <p:tag name="KSO_WM_UNIT_TEXT_FILL_FORE_SCHEMECOLOR_INDEX" val="2"/>
  <p:tag name="KSO_WM_UNIT_TEXT_FILL_TYPE" val="1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5"/>
  <p:tag name="KSO_WM_UNIT_ID" val="diagram20199030_1*m_h_i*1_1_5"/>
  <p:tag name="KSO_WM_TEMPLATE_CATEGORY" val="diagram"/>
  <p:tag name="KSO_WM_TEMPLATE_INDEX" val="20199030"/>
  <p:tag name="KSO_WM_UNIT_LAYERLEVEL" val="1_1_1"/>
  <p:tag name="KSO_WM_TAG_VERSION" val="1.0"/>
  <p:tag name="KSO_WM_BEAUTIFY_FLAG" val="#wm#"/>
  <p:tag name="KSO_WM_UNIT_FILL_FORE_SCHEMECOLOR_INDEX" val="16"/>
  <p:tag name="KSO_WM_UNIT_FILL_TYPE" val="1"/>
  <p:tag name="KSO_WM_UNIT_TEXT_FILL_FORE_SCHEMECOLOR_INDEX" val="2"/>
  <p:tag name="KSO_WM_UNIT_TEXT_FILL_TYPE" val="1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1"/>
  <p:tag name="KSO_WM_UNIT_ID" val="diagram20199030_1*m_h_i*1_1_1"/>
  <p:tag name="KSO_WM_TEMPLATE_CATEGORY" val="diagram"/>
  <p:tag name="KSO_WM_TEMPLATE_INDEX" val="20199030"/>
  <p:tag name="KSO_WM_UNIT_LAYERLEVEL" val="1_1_1"/>
  <p:tag name="KSO_WM_TAG_VERSION" val="1.0"/>
  <p:tag name="KSO_WM_BEAUTIFY_FLAG" val="#wm#"/>
  <p:tag name="KSO_WM_UNIT_FILL_FORE_SCHEMECOLOR_INDEX" val="16"/>
  <p:tag name="KSO_WM_UNIT_FILL_TYPE" val="1"/>
  <p:tag name="KSO_WM_UNIT_TEXT_FILL_FORE_SCHEMECOLOR_INDEX" val="13"/>
  <p:tag name="KSO_WM_UNIT_TEXT_FILL_TYPE" val="1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2"/>
  <p:tag name="KSO_WM_UNIT_ID" val="diagram20199030_1*m_h_i*1_1_2"/>
  <p:tag name="KSO_WM_TEMPLATE_CATEGORY" val="diagram"/>
  <p:tag name="KSO_WM_TEMPLATE_INDEX" val="20199030"/>
  <p:tag name="KSO_WM_UNIT_LAYERLEVEL" val="1_1_1"/>
  <p:tag name="KSO_WM_TAG_VERSION" val="1.0"/>
  <p:tag name="KSO_WM_BEAUTIFY_FLAG" val="#wm#"/>
  <p:tag name="KSO_WM_UNIT_FILL_FORE_SCHEMECOLOR_INDEX" val="14"/>
  <p:tag name="KSO_WM_UNIT_FILL_TYPE" val="1"/>
  <p:tag name="KSO_WM_UNIT_LINE_FORE_SCHEMECOLOR_INDEX" val="13"/>
  <p:tag name="KSO_WM_UNIT_LINE_FILL_TYPE" val="2"/>
  <p:tag name="KSO_WM_UNIT_TEXT_FILL_FORE_SCHEMECOLOR_INDEX" val="2"/>
  <p:tag name="KSO_WM_UNIT_TEXT_FILL_TYPE" val="1"/>
</p:tagLst>
</file>

<file path=ppt/tags/tag2.xml><?xml version="1.0" encoding="utf-8"?>
<p:tagLst xmlns:p="http://schemas.openxmlformats.org/presentationml/2006/main">
  <p:tag name="KSO_WM_SLIDE_ITEM_CNT" val="4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4"/>
  <p:tag name="KSO_WM_UNIT_ID" val="diagram20199030_1*m_h_i*1_1_4"/>
  <p:tag name="KSO_WM_TEMPLATE_CATEGORY" val="diagram"/>
  <p:tag name="KSO_WM_TEMPLATE_INDEX" val="20199030"/>
  <p:tag name="KSO_WM_UNIT_LAYERLEVEL" val="1_1_1"/>
  <p:tag name="KSO_WM_TAG_VERSION" val="1.0"/>
  <p:tag name="KSO_WM_BEAUTIFY_FLAG" val="#wm#"/>
  <p:tag name="KSO_WM_UNIT_LINE_FORE_SCHEMECOLOR_INDEX" val="14"/>
  <p:tag name="KSO_WM_UNIT_LINE_FILL_TYPE" val="2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3"/>
  <p:tag name="KSO_WM_UNIT_ID" val="diagram20199030_1*m_h_i*1_1_3"/>
  <p:tag name="KSO_WM_TEMPLATE_CATEGORY" val="diagram"/>
  <p:tag name="KSO_WM_TEMPLATE_INDEX" val="20199030"/>
  <p:tag name="KSO_WM_UNIT_LAYERLEVEL" val="1_1_1"/>
  <p:tag name="KSO_WM_TAG_VERSION" val="1.0"/>
  <p:tag name="KSO_WM_BEAUTIFY_FLAG" val="#wm#"/>
  <p:tag name="KSO_WM_UNIT_FILL_FORE_SCHEMECOLOR_INDEX" val="16"/>
  <p:tag name="KSO_WM_UNIT_FILL_TYPE" val="1"/>
  <p:tag name="KSO_WM_UNIT_TEXT_FILL_FORE_SCHEMECOLOR_INDEX" val="2"/>
  <p:tag name="KSO_WM_UNIT_TEXT_FILL_TYPE" val="1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5"/>
  <p:tag name="KSO_WM_UNIT_ID" val="diagram20199030_1*m_h_i*1_1_5"/>
  <p:tag name="KSO_WM_TEMPLATE_CATEGORY" val="diagram"/>
  <p:tag name="KSO_WM_TEMPLATE_INDEX" val="20199030"/>
  <p:tag name="KSO_WM_UNIT_LAYERLEVEL" val="1_1_1"/>
  <p:tag name="KSO_WM_TAG_VERSION" val="1.0"/>
  <p:tag name="KSO_WM_BEAUTIFY_FLAG" val="#wm#"/>
  <p:tag name="KSO_WM_UNIT_FILL_FORE_SCHEMECOLOR_INDEX" val="16"/>
  <p:tag name="KSO_WM_UNIT_FILL_TYPE" val="1"/>
  <p:tag name="KSO_WM_UNIT_TEXT_FILL_FORE_SCHEMECOLOR_INDEX" val="2"/>
  <p:tag name="KSO_WM_UNIT_TEXT_FILL_TYPE" val="1"/>
</p:tagLst>
</file>

<file path=ppt/tags/tag23.xml><?xml version="1.0" encoding="utf-8"?>
<p:tagLst xmlns:p="http://schemas.openxmlformats.org/presentationml/2006/main">
  <p:tag name="KSO_WM_DOC_GUID" val="{25b0011b-ad77-4ec6-827c-3da8b6000c12}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1"/>
  <p:tag name="KSO_WM_UNIT_ID" val="diagram20199030_1*m_h_i*1_1_1"/>
  <p:tag name="KSO_WM_TEMPLATE_CATEGORY" val="diagram"/>
  <p:tag name="KSO_WM_TEMPLATE_INDEX" val="20199030"/>
  <p:tag name="KSO_WM_UNIT_LAYERLEVEL" val="1_1_1"/>
  <p:tag name="KSO_WM_TAG_VERSION" val="1.0"/>
  <p:tag name="KSO_WM_BEAUTIFY_FLAG" val="#wm#"/>
  <p:tag name="KSO_WM_UNIT_FILL_FORE_SCHEMECOLOR_INDEX" val="16"/>
  <p:tag name="KSO_WM_UNIT_FILL_TYPE" val="1"/>
  <p:tag name="KSO_WM_UNIT_TEXT_FILL_FORE_SCHEMECOLOR_INDEX" val="13"/>
  <p:tag name="KSO_WM_UNIT_TEXT_FILL_TYPE" val="1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2"/>
  <p:tag name="KSO_WM_UNIT_ID" val="diagram20199030_1*m_h_i*1_1_2"/>
  <p:tag name="KSO_WM_TEMPLATE_CATEGORY" val="diagram"/>
  <p:tag name="KSO_WM_TEMPLATE_INDEX" val="20199030"/>
  <p:tag name="KSO_WM_UNIT_LAYERLEVEL" val="1_1_1"/>
  <p:tag name="KSO_WM_TAG_VERSION" val="1.0"/>
  <p:tag name="KSO_WM_BEAUTIFY_FLAG" val="#wm#"/>
  <p:tag name="KSO_WM_UNIT_FILL_FORE_SCHEMECOLOR_INDEX" val="14"/>
  <p:tag name="KSO_WM_UNIT_FILL_TYPE" val="1"/>
  <p:tag name="KSO_WM_UNIT_LINE_FORE_SCHEMECOLOR_INDEX" val="13"/>
  <p:tag name="KSO_WM_UNIT_LINE_FILL_TYPE" val="2"/>
  <p:tag name="KSO_WM_UNIT_TEXT_FILL_FORE_SCHEMECOLOR_INDEX" val="2"/>
  <p:tag name="KSO_WM_UNIT_TEXT_FILL_TYPE" val="1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4"/>
  <p:tag name="KSO_WM_UNIT_ID" val="diagram20199030_1*m_h_i*1_1_4"/>
  <p:tag name="KSO_WM_TEMPLATE_CATEGORY" val="diagram"/>
  <p:tag name="KSO_WM_TEMPLATE_INDEX" val="20199030"/>
  <p:tag name="KSO_WM_UNIT_LAYERLEVEL" val="1_1_1"/>
  <p:tag name="KSO_WM_TAG_VERSION" val="1.0"/>
  <p:tag name="KSO_WM_BEAUTIFY_FLAG" val="#wm#"/>
  <p:tag name="KSO_WM_UNIT_LINE_FORE_SCHEMECOLOR_INDEX" val="14"/>
  <p:tag name="KSO_WM_UNIT_LINE_FILL_TYPE" val="2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3"/>
  <p:tag name="KSO_WM_UNIT_ID" val="diagram20199030_1*m_h_i*1_1_3"/>
  <p:tag name="KSO_WM_TEMPLATE_CATEGORY" val="diagram"/>
  <p:tag name="KSO_WM_TEMPLATE_INDEX" val="20199030"/>
  <p:tag name="KSO_WM_UNIT_LAYERLEVEL" val="1_1_1"/>
  <p:tag name="KSO_WM_TAG_VERSION" val="1.0"/>
  <p:tag name="KSO_WM_BEAUTIFY_FLAG" val="#wm#"/>
  <p:tag name="KSO_WM_UNIT_FILL_FORE_SCHEMECOLOR_INDEX" val="16"/>
  <p:tag name="KSO_WM_UNIT_FILL_TYPE" val="1"/>
  <p:tag name="KSO_WM_UNIT_TEXT_FILL_FORE_SCHEMECOLOR_INDEX" val="2"/>
  <p:tag name="KSO_WM_UNIT_TEXT_FILL_TYPE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5"/>
  <p:tag name="KSO_WM_UNIT_ID" val="diagram20199030_1*m_h_i*1_1_5"/>
  <p:tag name="KSO_WM_TEMPLATE_CATEGORY" val="diagram"/>
  <p:tag name="KSO_WM_TEMPLATE_INDEX" val="20199030"/>
  <p:tag name="KSO_WM_UNIT_LAYERLEVEL" val="1_1_1"/>
  <p:tag name="KSO_WM_TAG_VERSION" val="1.0"/>
  <p:tag name="KSO_WM_BEAUTIFY_FLAG" val="#wm#"/>
  <p:tag name="KSO_WM_UNIT_FILL_FORE_SCHEMECOLOR_INDEX" val="16"/>
  <p:tag name="KSO_WM_UNIT_FILL_TYPE" val="1"/>
  <p:tag name="KSO_WM_UNIT_TEXT_FILL_FORE_SCHEMECOLOR_INDEX" val="2"/>
  <p:tag name="KSO_WM_UNIT_TEXT_FILL_TYPE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1"/>
  <p:tag name="KSO_WM_UNIT_ID" val="diagram20199030_1*m_h_i*1_1_1"/>
  <p:tag name="KSO_WM_TEMPLATE_CATEGORY" val="diagram"/>
  <p:tag name="KSO_WM_TEMPLATE_INDEX" val="20199030"/>
  <p:tag name="KSO_WM_UNIT_LAYERLEVEL" val="1_1_1"/>
  <p:tag name="KSO_WM_TAG_VERSION" val="1.0"/>
  <p:tag name="KSO_WM_BEAUTIFY_FLAG" val="#wm#"/>
  <p:tag name="KSO_WM_UNIT_FILL_FORE_SCHEMECOLOR_INDEX" val="16"/>
  <p:tag name="KSO_WM_UNIT_FILL_TYPE" val="1"/>
  <p:tag name="KSO_WM_UNIT_TEXT_FILL_FORE_SCHEMECOLOR_INDEX" val="13"/>
  <p:tag name="KSO_WM_UNIT_TEXT_FILL_TYPE" val="1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2"/>
  <p:tag name="KSO_WM_UNIT_ID" val="diagram20199030_1*m_h_i*1_1_2"/>
  <p:tag name="KSO_WM_TEMPLATE_CATEGORY" val="diagram"/>
  <p:tag name="KSO_WM_TEMPLATE_INDEX" val="20199030"/>
  <p:tag name="KSO_WM_UNIT_LAYERLEVEL" val="1_1_1"/>
  <p:tag name="KSO_WM_TAG_VERSION" val="1.0"/>
  <p:tag name="KSO_WM_BEAUTIFY_FLAG" val="#wm#"/>
  <p:tag name="KSO_WM_UNIT_FILL_FORE_SCHEMECOLOR_INDEX" val="14"/>
  <p:tag name="KSO_WM_UNIT_FILL_TYPE" val="1"/>
  <p:tag name="KSO_WM_UNIT_LINE_FORE_SCHEMECOLOR_INDEX" val="13"/>
  <p:tag name="KSO_WM_UNIT_LINE_FILL_TYPE" val="2"/>
  <p:tag name="KSO_WM_UNIT_TEXT_FILL_FORE_SCHEMECOLOR_INDEX" val="2"/>
  <p:tag name="KSO_WM_UNIT_TEXT_FILL_TYPE" val="1"/>
</p:tagLst>
</file>

<file path=ppt/theme/theme1.xml><?xml version="1.0" encoding="utf-8"?>
<a:theme xmlns:a="http://schemas.openxmlformats.org/drawingml/2006/main" name="2_Office 主题">
  <a:themeElements>
    <a:clrScheme name="2_Office 主题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2_Office 主题">
      <a:majorFont>
        <a:latin typeface="微软雅黑"/>
        <a:ea typeface="微软雅黑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2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2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2_Office 主题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 主题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">
      <a:majorFont>
        <a:latin typeface="微软雅黑"/>
        <a:ea typeface="微软雅黑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2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2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Office 主题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主题">
  <a:themeElements>
    <a:clrScheme name="Office 主题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">
      <a:majorFont>
        <a:latin typeface="微软雅黑"/>
        <a:ea typeface="微软雅黑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2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2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Office 主题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大树下的童年</Template>
  <TotalTime>0</TotalTime>
  <Words>1493</Words>
  <Application>WPS 演示</Application>
  <PresentationFormat>全屏显示(4:3)</PresentationFormat>
  <Paragraphs>149</Paragraphs>
  <Slides>20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20</vt:i4>
      </vt:variant>
    </vt:vector>
  </HeadingPairs>
  <TitlesOfParts>
    <vt:vector size="34" baseType="lpstr">
      <vt:lpstr>Arial</vt:lpstr>
      <vt:lpstr>宋体</vt:lpstr>
      <vt:lpstr>Wingdings</vt:lpstr>
      <vt:lpstr>Calibri</vt:lpstr>
      <vt:lpstr>微软雅黑</vt:lpstr>
      <vt:lpstr>黑体</vt:lpstr>
      <vt:lpstr>楷体_GB2312</vt:lpstr>
      <vt:lpstr>新宋体</vt:lpstr>
      <vt:lpstr>Arial Unicode MS</vt:lpstr>
      <vt:lpstr>华文楷体</vt:lpstr>
      <vt:lpstr>Times New Roman</vt:lpstr>
      <vt:lpstr>2_Office 主题</vt:lpstr>
      <vt:lpstr>Office 主题</vt:lpstr>
      <vt:lpstr>1_Office 主题</vt:lpstr>
      <vt:lpstr>  </vt:lpstr>
      <vt:lpstr>学习导图</vt:lpstr>
      <vt:lpstr>PowerPoint 演示文稿</vt:lpstr>
      <vt:lpstr>一、游戏与儿童游戏治疗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思考与练习</vt:lpstr>
      <vt:lpstr>PowerPoint 演示文稿</vt:lpstr>
      <vt:lpstr>PowerPoint 演示文稿</vt:lpstr>
      <vt:lpstr>PowerPoint 演示文稿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10月工作总结</dc:title>
  <dc:creator>符号</dc:creator>
  <cp:lastModifiedBy>zlh</cp:lastModifiedBy>
  <cp:revision>181</cp:revision>
  <dcterms:created xsi:type="dcterms:W3CDTF">2009-10-06T07:54:00Z</dcterms:created>
  <dcterms:modified xsi:type="dcterms:W3CDTF">2019-07-21T15:49:55Z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2052-11.1.0.8894</vt:lpwstr>
  </property>
</Properties>
</file>