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71" r:id="rId3"/>
    <p:sldId id="259" r:id="rId4"/>
    <p:sldId id="284" r:id="rId5"/>
    <p:sldId id="260" r:id="rId6"/>
    <p:sldId id="285" r:id="rId7"/>
    <p:sldId id="261" r:id="rId9"/>
    <p:sldId id="286" r:id="rId10"/>
    <p:sldId id="287" r:id="rId11"/>
    <p:sldId id="289" r:id="rId12"/>
    <p:sldId id="291" r:id="rId13"/>
    <p:sldId id="290" r:id="rId14"/>
    <p:sldId id="292" r:id="rId15"/>
    <p:sldId id="269" r:id="rId16"/>
    <p:sldId id="27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56" d="100"/>
          <a:sy n="56" d="100"/>
        </p:scale>
        <p:origin x="-90" y="-174"/>
      </p:cViewPr>
      <p:guideLst>
        <p:guide orient="horz" pos="2170"/>
        <p:guide pos="3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p:sp>
      <p:sp>
        <p:nvSpPr>
          <p:cNvPr id="6146" name="Rectangle 3"/>
          <p:cNvSpPr>
            <a:spLocks noGrp="1"/>
          </p:cNvSpPr>
          <p:nvPr>
            <p:ph type="body"/>
          </p:nvPr>
        </p:nvSpPr>
        <p:spPr/>
        <p:txBody>
          <a:bodyPr wrap="square" lIns="91440" tIns="45720" rIns="91440" bIns="45720" anchor="t"/>
          <a:lstStyle/>
          <a:p>
            <a:pPr lvl="0" eaLnBrk="1" hangingPunct="1"/>
            <a:endParaRPr lang="zh-CN"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5"/>
          <p:cNvPicPr>
            <a:picLocks noChangeAspect="1" noChangeArrowheads="1"/>
          </p:cNvPicPr>
          <p:nvPr/>
        </p:nvPicPr>
        <p:blipFill>
          <a:blip r:embed="rId1"/>
          <a:srcRect/>
          <a:stretch>
            <a:fillRect/>
          </a:stretch>
        </p:blipFill>
        <p:spPr bwMode="auto">
          <a:xfrm>
            <a:off x="4234" y="-12700"/>
            <a:ext cx="12187767" cy="6854825"/>
          </a:xfrm>
          <a:prstGeom prst="rect">
            <a:avLst/>
          </a:prstGeom>
          <a:noFill/>
          <a:ln w="9525">
            <a:noFill/>
            <a:miter lim="800000"/>
            <a:headEnd/>
            <a:tailEnd/>
          </a:ln>
        </p:spPr>
      </p:pic>
      <p:sp>
        <p:nvSpPr>
          <p:cNvPr id="3" name="矩形 2"/>
          <p:cNvSpPr/>
          <p:nvPr/>
        </p:nvSpPr>
        <p:spPr>
          <a:xfrm>
            <a:off x="1142966" y="2000240"/>
            <a:ext cx="9620317" cy="923330"/>
          </a:xfrm>
          <a:prstGeom prst="rect">
            <a:avLst/>
          </a:prstGeom>
          <a:noFill/>
        </p:spPr>
        <p:txBody>
          <a:bodyPr>
            <a:spAutoFit/>
          </a:bodyPr>
          <a:lstStyle/>
          <a:p>
            <a:pPr algn="ctr">
              <a:buFontTx/>
              <a:buNone/>
              <a:defRPr/>
            </a:pPr>
            <a:r>
              <a:rPr lang="zh-CN" altLang="en-US" sz="5400" b="1" u="sng" dirty="0">
                <a:ln w="22225">
                  <a:solidFill>
                    <a:schemeClr val="accent2"/>
                  </a:solidFill>
                  <a:prstDash val="solid"/>
                </a:ln>
                <a:solidFill>
                  <a:srgbClr val="FFFF00"/>
                </a:solidFill>
                <a:effectLst>
                  <a:innerShdw blurRad="63500" dist="50800" dir="16200000">
                    <a:prstClr val="black">
                      <a:alpha val="50000"/>
                    </a:prstClr>
                  </a:innerShdw>
                </a:effectLst>
                <a:latin typeface="Arial" panose="020B0604020202020204" pitchFamily="34" charset="0"/>
                <a:ea typeface="宋体" panose="02010600030101010101" pitchFamily="2" charset="-122"/>
              </a:rPr>
              <a:t>主题</a:t>
            </a:r>
            <a:r>
              <a:rPr lang="en-US" altLang="zh-CN" sz="5400" b="1" u="sng" dirty="0">
                <a:ln w="22225">
                  <a:solidFill>
                    <a:schemeClr val="accent2"/>
                  </a:solidFill>
                  <a:prstDash val="solid"/>
                </a:ln>
                <a:solidFill>
                  <a:srgbClr val="FFFF00"/>
                </a:solidFill>
                <a:effectLst>
                  <a:innerShdw blurRad="63500" dist="50800" dir="16200000">
                    <a:prstClr val="black">
                      <a:alpha val="50000"/>
                    </a:prstClr>
                  </a:innerShdw>
                </a:effectLst>
                <a:latin typeface="Arial" panose="020B0604020202020204" pitchFamily="34" charset="0"/>
                <a:ea typeface="宋体" panose="02010600030101010101" pitchFamily="2" charset="-122"/>
              </a:rPr>
              <a:t>5 </a:t>
            </a:r>
            <a:r>
              <a:rPr lang="zh-CN" altLang="en-US" sz="5400" b="1" u="sng" dirty="0">
                <a:ln w="22225">
                  <a:solidFill>
                    <a:schemeClr val="accent2"/>
                  </a:solidFill>
                  <a:prstDash val="solid"/>
                </a:ln>
                <a:solidFill>
                  <a:srgbClr val="FFFF00"/>
                </a:solidFill>
                <a:effectLst>
                  <a:innerShdw blurRad="63500" dist="50800" dir="16200000">
                    <a:prstClr val="black">
                      <a:alpha val="50000"/>
                    </a:prstClr>
                  </a:innerShdw>
                </a:effectLst>
                <a:latin typeface="Arial" panose="020B0604020202020204" pitchFamily="34" charset="0"/>
                <a:ea typeface="宋体" panose="02010600030101010101" pitchFamily="2" charset="-122"/>
              </a:rPr>
              <a:t>幼儿的全面发展</a:t>
            </a:r>
            <a:endParaRPr lang="zh-CN" altLang="en-US" sz="5400" b="1" u="sng" dirty="0">
              <a:ln w="22225">
                <a:solidFill>
                  <a:schemeClr val="accent2"/>
                </a:solidFill>
                <a:prstDash val="solid"/>
              </a:ln>
              <a:solidFill>
                <a:srgbClr val="FFFF00"/>
              </a:solidFill>
              <a:effectLst>
                <a:innerShdw blurRad="63500" dist="50800" dir="16200000">
                  <a:prstClr val="black">
                    <a:alpha val="50000"/>
                  </a:prstClr>
                </a:innerShdw>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23495" y="15240"/>
            <a:ext cx="12145645" cy="6827520"/>
          </a:xfrm>
          <a:prstGeom prst="rect">
            <a:avLst/>
          </a:prstGeom>
          <a:noFill/>
          <a:ln w="9525">
            <a:noFill/>
          </a:ln>
        </p:spPr>
      </p:pic>
      <p:sp>
        <p:nvSpPr>
          <p:cNvPr id="37" name="AutoShape 13"/>
          <p:cNvSpPr/>
          <p:nvPr/>
        </p:nvSpPr>
        <p:spPr>
          <a:xfrm>
            <a:off x="1999933" y="2117090"/>
            <a:ext cx="8483600" cy="3208338"/>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pPr algn="l"/>
            <a:endParaRPr lang="zh-CN" altLang="en-US" sz="3600" dirty="0" smtClean="0">
              <a:latin typeface="Arial" panose="020B0604020202020204" pitchFamily="34" charset="0"/>
              <a:ea typeface="宋体" panose="02010600030101010101" pitchFamily="2" charset="-122"/>
            </a:endParaRPr>
          </a:p>
        </p:txBody>
      </p:sp>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8100060" cy="932815"/>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四、幼儿体育应注意的问题</a:t>
            </a:r>
            <a:endParaRPr lang="zh-CN" altLang="en-US" sz="4000" b="1" u="sng" dirty="0">
              <a:solidFill>
                <a:srgbClr val="FF0066"/>
              </a:solidFill>
              <a:latin typeface="Arial" panose="020B0604020202020204" pitchFamily="34" charset="0"/>
              <a:ea typeface="宋体" panose="02010600030101010101" pitchFamily="2" charset="-122"/>
            </a:endParaRPr>
          </a:p>
        </p:txBody>
      </p:sp>
      <p:sp>
        <p:nvSpPr>
          <p:cNvPr id="2" name="文本框 1"/>
          <p:cNvSpPr txBox="1"/>
          <p:nvPr/>
        </p:nvSpPr>
        <p:spPr>
          <a:xfrm>
            <a:off x="2167255" y="2689225"/>
            <a:ext cx="8247380" cy="1383665"/>
          </a:xfrm>
          <a:prstGeom prst="rect">
            <a:avLst/>
          </a:prstGeom>
          <a:noFill/>
        </p:spPr>
        <p:txBody>
          <a:bodyPr wrap="square" rtlCol="0">
            <a:spAutoFit/>
          </a:bodyPr>
          <a:p>
            <a:r>
              <a:rPr lang="en-US" sz="2800"/>
              <a:t>1.</a:t>
            </a:r>
            <a:r>
              <a:rPr lang="zh-CN" altLang="en-US" sz="2800"/>
              <a:t>安全性</a:t>
            </a:r>
            <a:endParaRPr lang="zh-CN" altLang="en-US" sz="2800"/>
          </a:p>
          <a:p>
            <a:r>
              <a:rPr lang="en-US" altLang="zh-CN" sz="2800"/>
              <a:t>2.</a:t>
            </a:r>
            <a:r>
              <a:rPr lang="zh-CN" altLang="en-US" sz="2800"/>
              <a:t>科学性</a:t>
            </a:r>
            <a:endParaRPr lang="zh-CN" altLang="en-US" sz="2800"/>
          </a:p>
          <a:p>
            <a:r>
              <a:rPr lang="en-US" altLang="zh-CN" sz="2800"/>
              <a:t>3.</a:t>
            </a:r>
            <a:r>
              <a:rPr lang="zh-CN" altLang="en-US" sz="2800"/>
              <a:t>趣味性</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23495" y="15240"/>
            <a:ext cx="12145645" cy="6827520"/>
          </a:xfrm>
          <a:prstGeom prst="rect">
            <a:avLst/>
          </a:prstGeom>
          <a:noFill/>
          <a:ln w="9525">
            <a:noFill/>
          </a:ln>
        </p:spPr>
      </p:pic>
      <p:sp>
        <p:nvSpPr>
          <p:cNvPr id="37" name="AutoShape 13"/>
          <p:cNvSpPr/>
          <p:nvPr/>
        </p:nvSpPr>
        <p:spPr>
          <a:xfrm>
            <a:off x="1999933" y="2117090"/>
            <a:ext cx="8483600" cy="3208338"/>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pPr algn="l"/>
            <a:endParaRPr lang="zh-CN" altLang="en-US" sz="3600" dirty="0" smtClean="0">
              <a:latin typeface="Arial" panose="020B0604020202020204" pitchFamily="34" charset="0"/>
              <a:ea typeface="宋体" panose="02010600030101010101" pitchFamily="2" charset="-122"/>
            </a:endParaRPr>
          </a:p>
        </p:txBody>
      </p:sp>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8100060" cy="932815"/>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四、幼儿体育应注意的问题</a:t>
            </a:r>
            <a:endParaRPr lang="zh-CN" altLang="en-US" sz="4000" b="1" u="sng" dirty="0">
              <a:solidFill>
                <a:srgbClr val="FF0066"/>
              </a:solidFill>
              <a:latin typeface="Arial" panose="020B0604020202020204" pitchFamily="34" charset="0"/>
              <a:ea typeface="宋体" panose="02010600030101010101" pitchFamily="2" charset="-122"/>
            </a:endParaRPr>
          </a:p>
        </p:txBody>
      </p:sp>
      <p:sp>
        <p:nvSpPr>
          <p:cNvPr id="2" name="文本框 1"/>
          <p:cNvSpPr txBox="1"/>
          <p:nvPr/>
        </p:nvSpPr>
        <p:spPr>
          <a:xfrm>
            <a:off x="2118360" y="2117090"/>
            <a:ext cx="8247380" cy="3415030"/>
          </a:xfrm>
          <a:prstGeom prst="rect">
            <a:avLst/>
          </a:prstGeom>
          <a:noFill/>
        </p:spPr>
        <p:txBody>
          <a:bodyPr wrap="square" rtlCol="0">
            <a:spAutoFit/>
          </a:bodyPr>
          <a:p>
            <a:pPr indent="457200" fontAlgn="auto"/>
            <a:r>
              <a:rPr sz="2400">
                <a:latin typeface="楷体_GB2312" panose="02010609030101010101" charset="-122"/>
                <a:ea typeface="楷体_GB2312" panose="02010609030101010101" charset="-122"/>
              </a:rPr>
              <a:t>某幼儿园准备举办一次幼儿运动会。按照计划，这次运动会将会对参赛班级和幼儿进行评比，并对成绩优异的班级和幼儿颁发奖状和奖品。届时，还会邀请家长参与和观看。为了取得好名次，很多班级的老师每天花大量的时间对幼儿进行训练，有的甚至取消了其他教育活动，天天专门训练比赛项目。训练时，有的老师要求非常严格，对表现不好的幼儿严厉批评。结果，很多幼儿都表示不喜欢运动了，甚至一些幼儿身体出现了不适，不得不请假休息，还有一些幼儿不愿去幼儿园了。</a:t>
            </a:r>
            <a:endParaRPr sz="2400">
              <a:latin typeface="楷体_GB2312" panose="02010609030101010101" charset="-122"/>
              <a:ea typeface="楷体_GB2312" panose="02010609030101010101" charset="-122"/>
            </a:endParaRPr>
          </a:p>
        </p:txBody>
      </p:sp>
      <p:sp>
        <p:nvSpPr>
          <p:cNvPr id="3" name="文本框 2"/>
          <p:cNvSpPr txBox="1"/>
          <p:nvPr/>
        </p:nvSpPr>
        <p:spPr>
          <a:xfrm>
            <a:off x="1431925" y="1533525"/>
            <a:ext cx="2526030" cy="583565"/>
          </a:xfrm>
          <a:prstGeom prst="rect">
            <a:avLst/>
          </a:prstGeom>
          <a:noFill/>
        </p:spPr>
        <p:txBody>
          <a:bodyPr wrap="square" rtlCol="0">
            <a:spAutoFit/>
          </a:bodyPr>
          <a:p>
            <a:r>
              <a:rPr lang="zh-CN" altLang="en-US" sz="3200">
                <a:latin typeface="黑体" panose="02010600030101010101" charset="-122"/>
                <a:ea typeface="黑体" panose="02010600030101010101" charset="-122"/>
              </a:rPr>
              <a:t>案例链接</a:t>
            </a:r>
            <a:endParaRPr lang="zh-CN" altLang="en-US" sz="3200">
              <a:latin typeface="黑体" panose="02010600030101010101" charset="-122"/>
              <a:ea typeface="黑体" panose="02010600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23495" y="15240"/>
            <a:ext cx="12145645" cy="6827520"/>
          </a:xfrm>
          <a:prstGeom prst="rect">
            <a:avLst/>
          </a:prstGeom>
          <a:noFill/>
          <a:ln w="9525">
            <a:noFill/>
          </a:ln>
        </p:spPr>
      </p:pic>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8100060" cy="932815"/>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四、幼儿体育应注意的问题</a:t>
            </a:r>
            <a:endParaRPr lang="zh-CN" altLang="en-US" sz="4000" b="1" u="sng" dirty="0">
              <a:solidFill>
                <a:srgbClr val="FF0066"/>
              </a:solidFill>
              <a:latin typeface="Arial" panose="020B0604020202020204" pitchFamily="34"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2167255" y="1478915"/>
            <a:ext cx="3705860" cy="2593340"/>
          </a:xfrm>
          <a:prstGeom prst="rect">
            <a:avLst/>
          </a:prstGeom>
        </p:spPr>
      </p:pic>
      <p:pic>
        <p:nvPicPr>
          <p:cNvPr id="4" name="图片 3"/>
          <p:cNvPicPr>
            <a:picLocks noChangeAspect="1"/>
          </p:cNvPicPr>
          <p:nvPr/>
        </p:nvPicPr>
        <p:blipFill>
          <a:blip r:embed="rId4"/>
          <a:stretch>
            <a:fillRect/>
          </a:stretch>
        </p:blipFill>
        <p:spPr>
          <a:xfrm>
            <a:off x="6739890" y="1478915"/>
            <a:ext cx="3654425" cy="2592705"/>
          </a:xfrm>
          <a:prstGeom prst="rect">
            <a:avLst/>
          </a:prstGeom>
        </p:spPr>
      </p:pic>
      <p:pic>
        <p:nvPicPr>
          <p:cNvPr id="5" name="图片 4"/>
          <p:cNvPicPr>
            <a:picLocks noChangeAspect="1"/>
          </p:cNvPicPr>
          <p:nvPr/>
        </p:nvPicPr>
        <p:blipFill>
          <a:blip r:embed="rId5"/>
          <a:stretch>
            <a:fillRect/>
          </a:stretch>
        </p:blipFill>
        <p:spPr>
          <a:xfrm>
            <a:off x="4342130" y="4243705"/>
            <a:ext cx="3750310" cy="259905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tretch>
            <a:fillRect/>
          </a:stretch>
        </p:blipFill>
        <p:spPr>
          <a:xfrm>
            <a:off x="-101600" y="0"/>
            <a:ext cx="12292965" cy="6858000"/>
          </a:xfrm>
          <a:prstGeom prst="rect">
            <a:avLst/>
          </a:prstGeom>
          <a:noFill/>
          <a:ln w="9525">
            <a:noFill/>
          </a:ln>
        </p:spPr>
      </p:pic>
      <p:sp>
        <p:nvSpPr>
          <p:cNvPr id="20" name="AutoShape 13"/>
          <p:cNvSpPr/>
          <p:nvPr/>
        </p:nvSpPr>
        <p:spPr>
          <a:xfrm>
            <a:off x="1971675" y="2111375"/>
            <a:ext cx="8316913" cy="3052763"/>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4339" name="内容占位符 2"/>
          <p:cNvSpPr>
            <a:spLocks noGrp="1"/>
          </p:cNvSpPr>
          <p:nvPr>
            <p:ph idx="1"/>
          </p:nvPr>
        </p:nvSpPr>
        <p:spPr>
          <a:xfrm>
            <a:off x="2222500" y="2308225"/>
            <a:ext cx="8229600" cy="3222625"/>
          </a:xfrm>
        </p:spPr>
        <p:txBody>
          <a:bodyPr wrap="square" lIns="91440" tIns="45720" rIns="91440" bIns="45720" anchor="t"/>
          <a:lstStyle/>
          <a:p>
            <a:pPr marL="0" indent="0" eaLnBrk="1" hangingPunct="1">
              <a:buNone/>
            </a:pPr>
            <a:r>
              <a:rPr lang="zh-CN" altLang="en-US" sz="4000" dirty="0"/>
              <a:t>【交流讨论】幼儿园是否应该进行体育活动的竞赛？</a:t>
            </a:r>
            <a:endParaRPr lang="zh-CN" altLang="en-US" sz="4000" dirty="0"/>
          </a:p>
          <a:p>
            <a:pPr marL="0" indent="0" eaLnBrk="1" hangingPunct="1">
              <a:buNone/>
            </a:pPr>
            <a:r>
              <a:rPr lang="zh-CN" altLang="en-US" sz="4000" dirty="0"/>
              <a:t>    </a:t>
            </a:r>
            <a:endParaRPr lang="zh-CN" altLang="en-US" sz="4000" dirty="0"/>
          </a:p>
        </p:txBody>
      </p:sp>
      <p:sp>
        <p:nvSpPr>
          <p:cNvPr id="14340" name="Rectangle 4"/>
          <p:cNvSpPr>
            <a:spLocks noGrp="1"/>
          </p:cNvSpPr>
          <p:nvPr>
            <p:ph type="title"/>
          </p:nvPr>
        </p:nvSpPr>
        <p:spPr>
          <a:xfrm>
            <a:off x="2206625" y="968375"/>
            <a:ext cx="3611563" cy="1143000"/>
          </a:xfrm>
        </p:spPr>
        <p:txBody>
          <a:bodyPr wrap="square" lIns="91440" tIns="45720" rIns="91440" bIns="45720" anchor="ctr"/>
          <a:lstStyle/>
          <a:p>
            <a:pPr eaLnBrk="1" hangingPunct="1"/>
            <a:r>
              <a:rPr lang="zh-CN" altLang="en-US" sz="6000" b="1" u="sng" dirty="0">
                <a:solidFill>
                  <a:srgbClr val="FF0066"/>
                </a:solidFill>
              </a:rPr>
              <a:t>课堂练习</a:t>
            </a:r>
            <a:endParaRPr lang="zh-CN" altLang="en-US" sz="6000" b="1" u="sng" dirty="0">
              <a:solidFill>
                <a:srgbClr val="FF0066"/>
              </a:solidFill>
            </a:endParaRPr>
          </a:p>
        </p:txBody>
      </p:sp>
      <p:pic>
        <p:nvPicPr>
          <p:cNvPr id="14341" name="Picture 27" descr="1"/>
          <p:cNvPicPr>
            <a:picLocks noChangeAspect="1"/>
          </p:cNvPicPr>
          <p:nvPr/>
        </p:nvPicPr>
        <p:blipFill>
          <a:blip r:embed="rId2">
            <a:lum bright="-6000" contrast="24000"/>
          </a:blip>
          <a:srcRect l="42606" t="64474" r="19473"/>
          <a:stretch>
            <a:fillRect/>
          </a:stretch>
        </p:blipFill>
        <p:spPr>
          <a:xfrm>
            <a:off x="1646238" y="1260475"/>
            <a:ext cx="792162" cy="949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tretch>
            <a:fillRect/>
          </a:stretch>
        </p:blipFill>
        <p:spPr>
          <a:xfrm>
            <a:off x="-101600" y="0"/>
            <a:ext cx="12292965" cy="6858000"/>
          </a:xfrm>
          <a:prstGeom prst="rect">
            <a:avLst/>
          </a:prstGeom>
          <a:noFill/>
          <a:ln w="9525">
            <a:noFill/>
          </a:ln>
        </p:spPr>
      </p:pic>
      <p:sp>
        <p:nvSpPr>
          <p:cNvPr id="20" name="AutoShape 13"/>
          <p:cNvSpPr/>
          <p:nvPr/>
        </p:nvSpPr>
        <p:spPr>
          <a:xfrm>
            <a:off x="1971675" y="2111375"/>
            <a:ext cx="8316913" cy="3052763"/>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4339" name="内容占位符 2"/>
          <p:cNvSpPr>
            <a:spLocks noGrp="1"/>
          </p:cNvSpPr>
          <p:nvPr>
            <p:ph idx="1"/>
          </p:nvPr>
        </p:nvSpPr>
        <p:spPr>
          <a:xfrm>
            <a:off x="2222500" y="2308225"/>
            <a:ext cx="8229600" cy="3222625"/>
          </a:xfrm>
        </p:spPr>
        <p:txBody>
          <a:bodyPr wrap="square" lIns="91440" tIns="45720" rIns="91440" bIns="45720" anchor="t"/>
          <a:lstStyle/>
          <a:p>
            <a:pPr marL="0" indent="0" eaLnBrk="1" hangingPunct="1">
              <a:buNone/>
            </a:pPr>
            <a:r>
              <a:rPr lang="zh-CN" altLang="en-US" sz="4000" dirty="0"/>
              <a:t>    【教师总结】幼儿园如何开展体育活动，才能促进幼儿健康成长？</a:t>
            </a:r>
            <a:endParaRPr lang="zh-CN" altLang="en-US" sz="4000" dirty="0"/>
          </a:p>
        </p:txBody>
      </p:sp>
      <p:sp>
        <p:nvSpPr>
          <p:cNvPr id="14340" name="Rectangle 4"/>
          <p:cNvSpPr>
            <a:spLocks noGrp="1"/>
          </p:cNvSpPr>
          <p:nvPr>
            <p:ph type="title"/>
          </p:nvPr>
        </p:nvSpPr>
        <p:spPr>
          <a:xfrm>
            <a:off x="2206625" y="968375"/>
            <a:ext cx="3611563" cy="1143000"/>
          </a:xfrm>
        </p:spPr>
        <p:txBody>
          <a:bodyPr wrap="square" lIns="91440" tIns="45720" rIns="91440" bIns="45720" anchor="ctr"/>
          <a:lstStyle/>
          <a:p>
            <a:pPr eaLnBrk="1" hangingPunct="1"/>
            <a:r>
              <a:rPr lang="zh-CN" altLang="en-US" sz="6000" b="1" u="sng" dirty="0">
                <a:solidFill>
                  <a:srgbClr val="FF0066"/>
                </a:solidFill>
              </a:rPr>
              <a:t>课堂小结</a:t>
            </a:r>
            <a:endParaRPr lang="zh-CN" altLang="en-US" sz="6000" b="1" u="sng" dirty="0">
              <a:solidFill>
                <a:srgbClr val="FF0066"/>
              </a:solidFill>
            </a:endParaRPr>
          </a:p>
        </p:txBody>
      </p:sp>
      <p:pic>
        <p:nvPicPr>
          <p:cNvPr id="14341" name="Picture 27" descr="1"/>
          <p:cNvPicPr>
            <a:picLocks noChangeAspect="1"/>
          </p:cNvPicPr>
          <p:nvPr/>
        </p:nvPicPr>
        <p:blipFill>
          <a:blip r:embed="rId2">
            <a:lum bright="-6000" contrast="24000"/>
          </a:blip>
          <a:srcRect l="42606" t="64474" r="19473"/>
          <a:stretch>
            <a:fillRect/>
          </a:stretch>
        </p:blipFill>
        <p:spPr>
          <a:xfrm>
            <a:off x="1646238" y="1260475"/>
            <a:ext cx="792162" cy="949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5"/>
          <p:cNvPicPr>
            <a:picLocks noChangeAspect="1"/>
          </p:cNvPicPr>
          <p:nvPr/>
        </p:nvPicPr>
        <p:blipFill>
          <a:blip r:embed="rId1"/>
          <a:stretch>
            <a:fillRect/>
          </a:stretch>
        </p:blipFill>
        <p:spPr>
          <a:xfrm>
            <a:off x="8890" y="1270"/>
            <a:ext cx="12091035" cy="7671435"/>
          </a:xfrm>
          <a:prstGeom prst="rect">
            <a:avLst/>
          </a:prstGeom>
          <a:noFill/>
          <a:ln w="9525">
            <a:noFill/>
          </a:ln>
        </p:spPr>
      </p:pic>
      <p:sp>
        <p:nvSpPr>
          <p:cNvPr id="3077" name="WordArt 3"/>
          <p:cNvSpPr>
            <a:spLocks noTextEdit="1"/>
          </p:cNvSpPr>
          <p:nvPr/>
        </p:nvSpPr>
        <p:spPr>
          <a:xfrm>
            <a:off x="4129405" y="2144713"/>
            <a:ext cx="5257800" cy="1152525"/>
          </a:xfrm>
          <a:prstGeom prst="rect">
            <a:avLst/>
          </a:prstGeom>
        </p:spPr>
        <p:txBody>
          <a:bodyPr wrap="none" fromWordArt="1">
            <a:prstTxWarp prst="textPlain">
              <a:avLst>
                <a:gd name="adj" fmla="val 50000"/>
              </a:avLst>
            </a:prstTxWarp>
            <a:normAutofit/>
          </a:bodyPr>
          <a:lstStyle/>
          <a:p>
            <a:pPr algn="ctr" eaLnBrk="0" hangingPunct="0"/>
            <a:r>
              <a:rPr lang="zh-CN" altLang="en-US" sz="360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行楷" panose="02010800040101010101" charset="-122"/>
                <a:ea typeface="华文行楷" panose="02010800040101010101" charset="-122"/>
              </a:rPr>
              <a:t>探寻 2幼儿体育</a:t>
            </a:r>
            <a:endParaRPr lang="zh-CN" altLang="en-US" sz="360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3"/>
          <p:cNvPicPr>
            <a:picLocks noChangeAspect="1"/>
          </p:cNvPicPr>
          <p:nvPr/>
        </p:nvPicPr>
        <p:blipFill>
          <a:blip r:embed="rId1"/>
          <a:stretch>
            <a:fillRect/>
          </a:stretch>
        </p:blipFill>
        <p:spPr>
          <a:xfrm>
            <a:off x="6985" y="9525"/>
            <a:ext cx="12195175" cy="6837680"/>
          </a:xfrm>
          <a:prstGeom prst="rect">
            <a:avLst/>
          </a:prstGeom>
          <a:noFill/>
          <a:ln w="9525">
            <a:noFill/>
          </a:ln>
        </p:spPr>
      </p:pic>
      <p:sp>
        <p:nvSpPr>
          <p:cNvPr id="4098" name="Rectangle 4"/>
          <p:cNvSpPr>
            <a:spLocks noGrp="1"/>
          </p:cNvSpPr>
          <p:nvPr>
            <p:ph type="ctrTitle"/>
          </p:nvPr>
        </p:nvSpPr>
        <p:spPr>
          <a:xfrm>
            <a:off x="1919288" y="407988"/>
            <a:ext cx="8205787" cy="1431925"/>
          </a:xfrm>
        </p:spPr>
        <p:txBody>
          <a:bodyPr wrap="square" lIns="91440" tIns="45720" rIns="91440" bIns="45720" anchor="ctr"/>
          <a:lstStyle/>
          <a:p>
            <a:pPr eaLnBrk="1" hangingPunct="1"/>
            <a:r>
              <a:rPr lang="zh-CN" altLang="en-US" sz="4800" b="1" u="sng" kern="1200" dirty="0">
                <a:solidFill>
                  <a:srgbClr val="FF0066"/>
                </a:solidFill>
                <a:latin typeface="+mj-lt"/>
                <a:ea typeface="+mj-ea"/>
                <a:cs typeface="+mj-cs"/>
              </a:rPr>
              <a:t>情境导入</a:t>
            </a:r>
            <a:endParaRPr lang="zh-CN" altLang="en-US" sz="4800" b="1" u="sng" kern="1200" dirty="0">
              <a:solidFill>
                <a:srgbClr val="FF0066"/>
              </a:solidFill>
              <a:latin typeface="+mj-lt"/>
              <a:ea typeface="+mj-ea"/>
              <a:cs typeface="+mj-cs"/>
            </a:endParaRPr>
          </a:p>
        </p:txBody>
      </p:sp>
      <p:sp>
        <p:nvSpPr>
          <p:cNvPr id="4100" name="Rectangle 5"/>
          <p:cNvSpPr>
            <a:spLocks noGrp="1"/>
          </p:cNvSpPr>
          <p:nvPr>
            <p:ph type="subTitle" idx="1"/>
          </p:nvPr>
        </p:nvSpPr>
        <p:spPr>
          <a:xfrm>
            <a:off x="2266950" y="1749425"/>
            <a:ext cx="7510145" cy="3092450"/>
          </a:xfrm>
        </p:spPr>
        <p:txBody>
          <a:bodyPr wrap="square" lIns="91440" tIns="45720" rIns="91440" bIns="45720" anchor="t">
            <a:noAutofit/>
          </a:bodyPr>
          <a:lstStyle/>
          <a:p>
            <a:pPr indent="457200" algn="l" fontAlgn="auto">
              <a:lnSpc>
                <a:spcPct val="100000"/>
              </a:lnSpc>
            </a:pPr>
            <a:r>
              <a:rPr lang="en-US" altLang="zh-CN" kern="1200" dirty="0">
                <a:latin typeface="+mn-ea"/>
                <a:cs typeface="+mn-ea"/>
              </a:rPr>
              <a:t>海星幼儿园的户外设施丰富多彩，有滑梯、蹦床、秋千、跷跷板、沙池等。户外活动时间，幼儿迫不及待地去玩自己喜欢的项目，有的滑滑梯、有的荡秋千、有的玩沙子、有的玩跷跷板，玩得可开心了。韩清在幼儿活动时拍了一些照片发送到家长微信群。家长们纷纷为幼儿的快乐叫好，但是也有一位家长对其中一张几名幼儿在沙池中玩的照片提出了质疑：“怎么能让孩子坐在沙地上玩呢？又脏又冷的！”</a:t>
            </a:r>
            <a:endParaRPr lang="en-US" altLang="zh-CN" kern="1200" dirty="0">
              <a:latin typeface="+mn-ea"/>
              <a:cs typeface="+mn-ea"/>
            </a:endParaRPr>
          </a:p>
          <a:p>
            <a:pPr indent="457200" algn="l" fontAlgn="auto">
              <a:lnSpc>
                <a:spcPct val="100000"/>
              </a:lnSpc>
            </a:pPr>
            <a:r>
              <a:rPr lang="en-US" altLang="zh-CN" kern="1200" dirty="0">
                <a:latin typeface="+mn-ea"/>
                <a:cs typeface="+mn-ea"/>
              </a:rPr>
              <a:t>家长的质疑让韩清思考起来：什么样的活动才是有利于幼儿健康成长的呢？幼儿园要怎样组织活动，才能既满足这些活泼好动的幼儿运动与锻炼的需要，又保证安全和卫生呢？</a:t>
            </a:r>
            <a:endParaRPr lang="en-US" altLang="zh-CN" kern="1200" dirty="0">
              <a:latin typeface="+mn-ea"/>
              <a:cs typeface="+mn-ea"/>
            </a:endParaRPr>
          </a:p>
        </p:txBody>
      </p:sp>
      <p:pic>
        <p:nvPicPr>
          <p:cNvPr id="4102" name="Picture 30" descr="1"/>
          <p:cNvPicPr>
            <a:picLocks noChangeAspect="1"/>
          </p:cNvPicPr>
          <p:nvPr/>
        </p:nvPicPr>
        <p:blipFill>
          <a:blip r:embed="rId2">
            <a:lum bright="-6000" contrast="24000"/>
          </a:blip>
          <a:srcRect l="42606" t="64474" r="19473"/>
          <a:stretch>
            <a:fillRect/>
          </a:stretch>
        </p:blipFill>
        <p:spPr>
          <a:xfrm>
            <a:off x="1587500" y="800100"/>
            <a:ext cx="792163" cy="949325"/>
          </a:xfrm>
          <a:prstGeom prst="rect">
            <a:avLst/>
          </a:prstGeom>
          <a:noFill/>
          <a:ln w="9525">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3"/>
          <p:cNvPicPr>
            <a:picLocks noChangeAspect="1"/>
          </p:cNvPicPr>
          <p:nvPr/>
        </p:nvPicPr>
        <p:blipFill>
          <a:blip r:embed="rId1"/>
          <a:stretch>
            <a:fillRect/>
          </a:stretch>
        </p:blipFill>
        <p:spPr>
          <a:xfrm>
            <a:off x="6985" y="9525"/>
            <a:ext cx="12195175" cy="6837680"/>
          </a:xfrm>
          <a:prstGeom prst="rect">
            <a:avLst/>
          </a:prstGeom>
          <a:noFill/>
          <a:ln w="9525">
            <a:noFill/>
          </a:ln>
        </p:spPr>
      </p:pic>
      <p:sp>
        <p:nvSpPr>
          <p:cNvPr id="4098" name="Rectangle 4"/>
          <p:cNvSpPr>
            <a:spLocks noGrp="1"/>
          </p:cNvSpPr>
          <p:nvPr>
            <p:ph type="ctrTitle"/>
          </p:nvPr>
        </p:nvSpPr>
        <p:spPr>
          <a:xfrm>
            <a:off x="1919288" y="407988"/>
            <a:ext cx="8205787" cy="1431925"/>
          </a:xfrm>
        </p:spPr>
        <p:txBody>
          <a:bodyPr wrap="square" lIns="91440" tIns="45720" rIns="91440" bIns="45720" anchor="ctr"/>
          <a:lstStyle/>
          <a:p>
            <a:pPr eaLnBrk="1" hangingPunct="1"/>
            <a:r>
              <a:rPr lang="zh-CN" altLang="en-US" sz="4800" b="1" u="sng" kern="1200" dirty="0">
                <a:solidFill>
                  <a:srgbClr val="FF0066"/>
                </a:solidFill>
                <a:latin typeface="+mj-lt"/>
                <a:ea typeface="+mj-ea"/>
                <a:cs typeface="+mj-cs"/>
              </a:rPr>
              <a:t>教学内容</a:t>
            </a:r>
            <a:endParaRPr lang="zh-CN" altLang="en-US" sz="4800" b="1" u="sng" kern="1200" dirty="0">
              <a:solidFill>
                <a:srgbClr val="FF0066"/>
              </a:solidFill>
              <a:latin typeface="+mj-lt"/>
              <a:ea typeface="+mj-ea"/>
              <a:cs typeface="+mj-cs"/>
            </a:endParaRPr>
          </a:p>
        </p:txBody>
      </p:sp>
      <p:sp>
        <p:nvSpPr>
          <p:cNvPr id="4100" name="Rectangle 5"/>
          <p:cNvSpPr>
            <a:spLocks noGrp="1"/>
          </p:cNvSpPr>
          <p:nvPr>
            <p:ph type="subTitle" idx="1"/>
          </p:nvPr>
        </p:nvSpPr>
        <p:spPr>
          <a:xfrm>
            <a:off x="2948940" y="2466975"/>
            <a:ext cx="6146800" cy="3004185"/>
          </a:xfrm>
        </p:spPr>
        <p:txBody>
          <a:bodyPr wrap="square" lIns="91440" tIns="45720" rIns="91440" bIns="45720" anchor="t">
            <a:normAutofit/>
          </a:bodyPr>
          <a:lstStyle/>
          <a:p>
            <a:pPr algn="l" eaLnBrk="1" hangingPunct="1">
              <a:lnSpc>
                <a:spcPct val="80000"/>
              </a:lnSpc>
            </a:pPr>
            <a:r>
              <a:rPr lang="en-US" altLang="zh-CN" sz="3600" kern="1200" dirty="0">
                <a:latin typeface="+mn-lt"/>
                <a:ea typeface="+mn-ea"/>
                <a:cs typeface="+mn-cs"/>
              </a:rPr>
              <a:t>01 幼儿体育的内涵</a:t>
            </a:r>
            <a:endParaRPr lang="en-US" altLang="zh-CN" sz="3600" kern="1200" dirty="0">
              <a:latin typeface="+mn-lt"/>
              <a:ea typeface="+mn-ea"/>
              <a:cs typeface="+mn-cs"/>
            </a:endParaRPr>
          </a:p>
          <a:p>
            <a:pPr algn="l" eaLnBrk="1" hangingPunct="1">
              <a:lnSpc>
                <a:spcPct val="80000"/>
              </a:lnSpc>
            </a:pPr>
            <a:r>
              <a:rPr lang="en-US" altLang="zh-CN" sz="3600" kern="1200" dirty="0">
                <a:latin typeface="+mn-lt"/>
                <a:ea typeface="+mn-ea"/>
                <a:cs typeface="+mn-cs"/>
              </a:rPr>
              <a:t>02 幼儿体育的目标和内容</a:t>
            </a:r>
            <a:endParaRPr lang="en-US" altLang="zh-CN" sz="3600" kern="1200" dirty="0">
              <a:latin typeface="+mn-lt"/>
              <a:ea typeface="+mn-ea"/>
              <a:cs typeface="+mn-cs"/>
            </a:endParaRPr>
          </a:p>
          <a:p>
            <a:pPr algn="l" eaLnBrk="1" hangingPunct="1">
              <a:lnSpc>
                <a:spcPct val="80000"/>
              </a:lnSpc>
            </a:pPr>
            <a:r>
              <a:rPr lang="en-US" altLang="zh-CN" sz="3600" kern="1200" dirty="0">
                <a:latin typeface="+mn-lt"/>
                <a:ea typeface="+mn-ea"/>
                <a:cs typeface="+mn-cs"/>
              </a:rPr>
              <a:t>03 幼儿体育的实施途径</a:t>
            </a:r>
            <a:endParaRPr lang="en-US" altLang="zh-CN" sz="3600" kern="1200" dirty="0">
              <a:latin typeface="+mn-lt"/>
              <a:ea typeface="+mn-ea"/>
              <a:cs typeface="+mn-cs"/>
            </a:endParaRPr>
          </a:p>
          <a:p>
            <a:pPr algn="l" eaLnBrk="1" hangingPunct="1">
              <a:lnSpc>
                <a:spcPct val="80000"/>
              </a:lnSpc>
            </a:pPr>
            <a:r>
              <a:rPr lang="en-US" altLang="zh-CN" sz="3600" kern="1200" dirty="0">
                <a:latin typeface="+mn-lt"/>
                <a:ea typeface="+mn-ea"/>
                <a:cs typeface="+mn-cs"/>
              </a:rPr>
              <a:t>04 幼儿体育应注意的问题</a:t>
            </a:r>
            <a:endParaRPr lang="en-US" altLang="zh-CN" sz="3600" kern="1200" dirty="0">
              <a:latin typeface="+mn-lt"/>
              <a:ea typeface="+mn-ea"/>
              <a:cs typeface="+mn-cs"/>
            </a:endParaRPr>
          </a:p>
        </p:txBody>
      </p:sp>
      <p:pic>
        <p:nvPicPr>
          <p:cNvPr id="4102" name="Picture 30" descr="1"/>
          <p:cNvPicPr>
            <a:picLocks noChangeAspect="1"/>
          </p:cNvPicPr>
          <p:nvPr/>
        </p:nvPicPr>
        <p:blipFill>
          <a:blip r:embed="rId2">
            <a:lum bright="-6000" contrast="24000"/>
          </a:blip>
          <a:srcRect l="42606" t="64474" r="19473"/>
          <a:stretch>
            <a:fillRect/>
          </a:stretch>
        </p:blipFill>
        <p:spPr>
          <a:xfrm>
            <a:off x="1587500" y="800100"/>
            <a:ext cx="792163" cy="949325"/>
          </a:xfrm>
          <a:prstGeom prst="rect">
            <a:avLst/>
          </a:prstGeom>
          <a:noFill/>
          <a:ln w="9525">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39370" y="30480"/>
            <a:ext cx="12145645" cy="6827520"/>
          </a:xfrm>
          <a:prstGeom prst="rect">
            <a:avLst/>
          </a:prstGeom>
          <a:noFill/>
          <a:ln w="9525">
            <a:noFill/>
          </a:ln>
        </p:spPr>
      </p:pic>
      <p:sp>
        <p:nvSpPr>
          <p:cNvPr id="37" name="AutoShape 13"/>
          <p:cNvSpPr/>
          <p:nvPr/>
        </p:nvSpPr>
        <p:spPr>
          <a:xfrm>
            <a:off x="1999933" y="2117090"/>
            <a:ext cx="8483600" cy="3208338"/>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pPr algn="l"/>
            <a:r>
              <a:rPr sz="2400" dirty="0">
                <a:latin typeface="Arial" panose="020B0604020202020204" pitchFamily="34" charset="0"/>
                <a:ea typeface="宋体" panose="02010600030101010101" pitchFamily="2" charset="-122"/>
              </a:rPr>
              <a:t>幼儿体育是指遵循幼儿身心发展的规律，运用科学的方法，</a:t>
            </a:r>
            <a:endParaRPr sz="2400" dirty="0">
              <a:latin typeface="Arial" panose="020B0604020202020204" pitchFamily="34" charset="0"/>
              <a:ea typeface="宋体" panose="02010600030101010101" pitchFamily="2" charset="-122"/>
            </a:endParaRPr>
          </a:p>
          <a:p>
            <a:pPr algn="l"/>
            <a:r>
              <a:rPr sz="2400" dirty="0">
                <a:latin typeface="Arial" panose="020B0604020202020204" pitchFamily="34" charset="0"/>
                <a:ea typeface="宋体" panose="02010600030101010101" pitchFamily="2" charset="-122"/>
              </a:rPr>
              <a:t>以增强幼儿体质、保证幼儿身心健康为目的的一系列教育活动。</a:t>
            </a:r>
            <a:endParaRPr sz="2400" dirty="0">
              <a:latin typeface="Arial" panose="020B0604020202020204" pitchFamily="34" charset="0"/>
              <a:ea typeface="宋体" panose="02010600030101010101" pitchFamily="2" charset="-122"/>
            </a:endParaRPr>
          </a:p>
        </p:txBody>
      </p:sp>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6432550" cy="1141730"/>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一、幼儿体育的内涵</a:t>
            </a:r>
            <a:endParaRPr lang="zh-CN" altLang="en-US" sz="4000" b="1" u="sng" dirty="0">
              <a:solidFill>
                <a:srgbClr val="FF0066"/>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7618730" y="4267200"/>
            <a:ext cx="3612515" cy="25152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39370" y="30480"/>
            <a:ext cx="12145645" cy="6827520"/>
          </a:xfrm>
          <a:prstGeom prst="rect">
            <a:avLst/>
          </a:prstGeom>
          <a:noFill/>
          <a:ln w="9525">
            <a:noFill/>
          </a:ln>
        </p:spPr>
      </p:pic>
      <p:sp>
        <p:nvSpPr>
          <p:cNvPr id="37" name="AutoShape 13"/>
          <p:cNvSpPr/>
          <p:nvPr/>
        </p:nvSpPr>
        <p:spPr>
          <a:xfrm>
            <a:off x="1999933" y="2117090"/>
            <a:ext cx="8483600" cy="3208338"/>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pPr algn="l"/>
            <a:endParaRPr lang="zh-CN" altLang="en-US" sz="3600" dirty="0" smtClean="0">
              <a:latin typeface="Arial" panose="020B0604020202020204" pitchFamily="34" charset="0"/>
              <a:ea typeface="宋体" panose="02010600030101010101" pitchFamily="2" charset="-122"/>
            </a:endParaRPr>
          </a:p>
        </p:txBody>
      </p:sp>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8100060" cy="932815"/>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二、幼儿体育的目标和内容</a:t>
            </a:r>
            <a:endParaRPr lang="zh-CN" altLang="en-US" sz="4000" b="1" u="sng" dirty="0">
              <a:solidFill>
                <a:srgbClr val="FF0066"/>
              </a:solidFill>
              <a:latin typeface="Arial" panose="020B0604020202020204" pitchFamily="34" charset="0"/>
              <a:ea typeface="宋体" panose="02010600030101010101" pitchFamily="2" charset="-122"/>
            </a:endParaRPr>
          </a:p>
        </p:txBody>
      </p:sp>
      <p:sp>
        <p:nvSpPr>
          <p:cNvPr id="2" name="文本框 1"/>
          <p:cNvSpPr txBox="1"/>
          <p:nvPr/>
        </p:nvSpPr>
        <p:spPr>
          <a:xfrm>
            <a:off x="2167255" y="2689225"/>
            <a:ext cx="8247380" cy="1938020"/>
          </a:xfrm>
          <a:prstGeom prst="rect">
            <a:avLst/>
          </a:prstGeom>
          <a:noFill/>
        </p:spPr>
        <p:txBody>
          <a:bodyPr wrap="square" rtlCol="0">
            <a:spAutoFit/>
          </a:bodyPr>
          <a:p>
            <a:r>
              <a:rPr lang="en-US" altLang="zh-CN" sz="2400"/>
              <a:t>1.</a:t>
            </a:r>
            <a:r>
              <a:rPr lang="zh-CN" altLang="en-US" sz="2400"/>
              <a:t>目标：</a:t>
            </a:r>
            <a:endParaRPr lang="zh-CN" altLang="en-US" sz="2400"/>
          </a:p>
          <a:p>
            <a:r>
              <a:rPr lang="zh-CN" altLang="en-US" sz="2400"/>
              <a:t>①身体健康，在集体生活中情绪安定、愉快；</a:t>
            </a:r>
            <a:endParaRPr lang="zh-CN" altLang="en-US" sz="2400"/>
          </a:p>
          <a:p>
            <a:r>
              <a:rPr lang="zh-CN" altLang="en-US" sz="2400"/>
              <a:t>②生活、卫生习惯良好，有基本的生活自理能力；</a:t>
            </a:r>
            <a:endParaRPr lang="zh-CN" altLang="en-US" sz="2400"/>
          </a:p>
          <a:p>
            <a:r>
              <a:rPr lang="zh-CN" altLang="en-US" sz="2400"/>
              <a:t>③知道必要的安全保健常识，学习保护自己；</a:t>
            </a:r>
            <a:endParaRPr lang="zh-CN" altLang="en-US" sz="2400"/>
          </a:p>
          <a:p>
            <a:r>
              <a:rPr lang="zh-CN" altLang="en-US" sz="2400"/>
              <a:t>④喜欢参加体育活动，动作协调、灵活。</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39370" y="30480"/>
            <a:ext cx="12145645" cy="6827520"/>
          </a:xfrm>
          <a:prstGeom prst="rect">
            <a:avLst/>
          </a:prstGeom>
          <a:noFill/>
          <a:ln w="9525">
            <a:noFill/>
          </a:ln>
        </p:spPr>
      </p:pic>
      <p:sp>
        <p:nvSpPr>
          <p:cNvPr id="37" name="AutoShape 13"/>
          <p:cNvSpPr/>
          <p:nvPr/>
        </p:nvSpPr>
        <p:spPr>
          <a:xfrm>
            <a:off x="1999933" y="2117090"/>
            <a:ext cx="8483600" cy="3208338"/>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pPr algn="l"/>
            <a:endParaRPr lang="zh-CN" altLang="en-US" sz="3600" dirty="0" smtClean="0">
              <a:latin typeface="Arial" panose="020B0604020202020204" pitchFamily="34" charset="0"/>
              <a:ea typeface="宋体" panose="02010600030101010101" pitchFamily="2" charset="-122"/>
            </a:endParaRPr>
          </a:p>
        </p:txBody>
      </p:sp>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8100060" cy="932815"/>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二、幼儿体育的目标和内容</a:t>
            </a:r>
            <a:endParaRPr lang="zh-CN" altLang="en-US" sz="4000" b="1" u="sng" dirty="0">
              <a:solidFill>
                <a:srgbClr val="FF0066"/>
              </a:solidFill>
              <a:latin typeface="Arial" panose="020B0604020202020204" pitchFamily="34" charset="0"/>
              <a:ea typeface="宋体" panose="02010600030101010101" pitchFamily="2" charset="-122"/>
            </a:endParaRPr>
          </a:p>
        </p:txBody>
      </p:sp>
      <p:sp>
        <p:nvSpPr>
          <p:cNvPr id="2" name="文本框 1"/>
          <p:cNvSpPr txBox="1"/>
          <p:nvPr/>
        </p:nvSpPr>
        <p:spPr>
          <a:xfrm>
            <a:off x="2167255" y="2689225"/>
            <a:ext cx="8247380" cy="1814830"/>
          </a:xfrm>
          <a:prstGeom prst="rect">
            <a:avLst/>
          </a:prstGeom>
          <a:noFill/>
        </p:spPr>
        <p:txBody>
          <a:bodyPr wrap="square" rtlCol="0">
            <a:spAutoFit/>
          </a:bodyPr>
          <a:p>
            <a:r>
              <a:rPr lang="en-US" altLang="zh-CN" sz="2800"/>
              <a:t>2.</a:t>
            </a:r>
            <a:r>
              <a:rPr lang="zh-CN" altLang="en-US" sz="2800"/>
              <a:t>内容：</a:t>
            </a:r>
            <a:endParaRPr lang="zh-CN" altLang="en-US" sz="2800"/>
          </a:p>
          <a:p>
            <a:r>
              <a:rPr lang="zh-CN" altLang="en-US" sz="2800"/>
              <a:t>（</a:t>
            </a:r>
            <a:r>
              <a:rPr lang="en-US" altLang="zh-CN" sz="2800"/>
              <a:t>1</a:t>
            </a:r>
            <a:r>
              <a:rPr lang="zh-CN" altLang="en-US" sz="2800"/>
              <a:t>）传授卫生保健知识和技能</a:t>
            </a:r>
            <a:endParaRPr lang="zh-CN" altLang="en-US" sz="2800"/>
          </a:p>
          <a:p>
            <a:r>
              <a:rPr lang="zh-CN" altLang="en-US" sz="2800"/>
              <a:t>（</a:t>
            </a:r>
            <a:r>
              <a:rPr lang="en-US" altLang="zh-CN" sz="2800"/>
              <a:t>2</a:t>
            </a:r>
            <a:r>
              <a:rPr lang="zh-CN" altLang="en-US" sz="2800"/>
              <a:t>）训练基本动作和动作技能</a:t>
            </a:r>
            <a:endParaRPr lang="zh-CN" altLang="en-US" sz="2800"/>
          </a:p>
          <a:p>
            <a:r>
              <a:rPr lang="zh-CN" altLang="en-US" sz="2800"/>
              <a:t>（</a:t>
            </a:r>
            <a:r>
              <a:rPr lang="en-US" altLang="zh-CN" sz="2800"/>
              <a:t>3</a:t>
            </a:r>
            <a:r>
              <a:rPr lang="zh-CN" altLang="en-US" sz="2800"/>
              <a:t>）培养态度和性格</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23495" y="15240"/>
            <a:ext cx="12145645" cy="6827520"/>
          </a:xfrm>
          <a:prstGeom prst="rect">
            <a:avLst/>
          </a:prstGeom>
          <a:noFill/>
          <a:ln w="9525">
            <a:noFill/>
          </a:ln>
        </p:spPr>
      </p:pic>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8100060" cy="932815"/>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二、幼儿体育的目标和内容</a:t>
            </a:r>
            <a:endParaRPr lang="zh-CN" altLang="en-US" sz="4000" b="1" u="sng" dirty="0">
              <a:solidFill>
                <a:srgbClr val="FF0066"/>
              </a:solidFill>
              <a:latin typeface="Arial" panose="020B0604020202020204" pitchFamily="34"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2280920" y="1625600"/>
            <a:ext cx="3456940" cy="2378075"/>
          </a:xfrm>
          <a:prstGeom prst="rect">
            <a:avLst/>
          </a:prstGeom>
        </p:spPr>
      </p:pic>
      <p:pic>
        <p:nvPicPr>
          <p:cNvPr id="4" name="图片 3"/>
          <p:cNvPicPr>
            <a:picLocks noChangeAspect="1"/>
          </p:cNvPicPr>
          <p:nvPr/>
        </p:nvPicPr>
        <p:blipFill>
          <a:blip r:embed="rId4"/>
          <a:stretch>
            <a:fillRect/>
          </a:stretch>
        </p:blipFill>
        <p:spPr>
          <a:xfrm>
            <a:off x="6467475" y="1615440"/>
            <a:ext cx="3471545" cy="2388235"/>
          </a:xfrm>
          <a:prstGeom prst="rect">
            <a:avLst/>
          </a:prstGeom>
        </p:spPr>
      </p:pic>
      <p:pic>
        <p:nvPicPr>
          <p:cNvPr id="5" name="图片 4"/>
          <p:cNvPicPr>
            <a:picLocks noChangeAspect="1"/>
          </p:cNvPicPr>
          <p:nvPr/>
        </p:nvPicPr>
        <p:blipFill>
          <a:blip r:embed="rId5"/>
          <a:stretch>
            <a:fillRect/>
          </a:stretch>
        </p:blipFill>
        <p:spPr>
          <a:xfrm>
            <a:off x="2280920" y="4104640"/>
            <a:ext cx="3534410" cy="2446020"/>
          </a:xfrm>
          <a:prstGeom prst="rect">
            <a:avLst/>
          </a:prstGeom>
        </p:spPr>
      </p:pic>
      <p:pic>
        <p:nvPicPr>
          <p:cNvPr id="6" name="图片 5"/>
          <p:cNvPicPr>
            <a:picLocks noChangeAspect="1"/>
          </p:cNvPicPr>
          <p:nvPr/>
        </p:nvPicPr>
        <p:blipFill>
          <a:blip r:embed="rId6"/>
          <a:stretch>
            <a:fillRect/>
          </a:stretch>
        </p:blipFill>
        <p:spPr>
          <a:xfrm>
            <a:off x="6457950" y="4104640"/>
            <a:ext cx="3490595" cy="240855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3"/>
          <p:cNvPicPr>
            <a:picLocks noChangeAspect="1"/>
          </p:cNvPicPr>
          <p:nvPr/>
        </p:nvPicPr>
        <p:blipFill>
          <a:blip r:embed="rId1"/>
          <a:stretch>
            <a:fillRect/>
          </a:stretch>
        </p:blipFill>
        <p:spPr>
          <a:xfrm>
            <a:off x="39370" y="30480"/>
            <a:ext cx="12145645" cy="6827520"/>
          </a:xfrm>
          <a:prstGeom prst="rect">
            <a:avLst/>
          </a:prstGeom>
          <a:noFill/>
          <a:ln w="9525">
            <a:noFill/>
          </a:ln>
        </p:spPr>
      </p:pic>
      <p:sp>
        <p:nvSpPr>
          <p:cNvPr id="37" name="AutoShape 13"/>
          <p:cNvSpPr/>
          <p:nvPr/>
        </p:nvSpPr>
        <p:spPr>
          <a:xfrm>
            <a:off x="1999933" y="2117090"/>
            <a:ext cx="8483600" cy="3208338"/>
          </a:xfrm>
          <a:prstGeom prst="roundRect">
            <a:avLst>
              <a:gd name="adj" fmla="val 8014"/>
            </a:avLst>
          </a:prstGeom>
          <a:solidFill>
            <a:srgbClr val="F8F8F8"/>
          </a:solidFill>
          <a:ln w="9525" cap="flat" cmpd="sng">
            <a:solidFill>
              <a:schemeClr val="accent2"/>
            </a:solidFill>
            <a:prstDash val="solid"/>
            <a:round/>
            <a:headEnd type="none" w="med" len="med"/>
            <a:tailEnd type="none" w="med" len="med"/>
          </a:ln>
        </p:spPr>
        <p:txBody>
          <a:bodyPr wrap="none" anchor="ctr"/>
          <a:lstStyle/>
          <a:p>
            <a:pPr algn="l"/>
            <a:endParaRPr lang="zh-CN" altLang="en-US" sz="3600" dirty="0" smtClean="0">
              <a:latin typeface="Arial" panose="020B0604020202020204" pitchFamily="34" charset="0"/>
              <a:ea typeface="宋体" panose="02010600030101010101" pitchFamily="2" charset="-122"/>
            </a:endParaRPr>
          </a:p>
        </p:txBody>
      </p:sp>
      <p:pic>
        <p:nvPicPr>
          <p:cNvPr id="5124" name="Picture 27" descr="1"/>
          <p:cNvPicPr>
            <a:picLocks noChangeAspect="1"/>
          </p:cNvPicPr>
          <p:nvPr/>
        </p:nvPicPr>
        <p:blipFill>
          <a:blip r:embed="rId2">
            <a:lum bright="-6000" contrast="24000"/>
          </a:blip>
          <a:srcRect l="42606" t="64474" r="19473"/>
          <a:stretch>
            <a:fillRect/>
          </a:stretch>
        </p:blipFill>
        <p:spPr>
          <a:xfrm>
            <a:off x="1771650" y="963613"/>
            <a:ext cx="792163" cy="949325"/>
          </a:xfrm>
          <a:prstGeom prst="rect">
            <a:avLst/>
          </a:prstGeom>
          <a:noFill/>
          <a:ln w="9525">
            <a:noFill/>
          </a:ln>
        </p:spPr>
      </p:pic>
      <p:sp>
        <p:nvSpPr>
          <p:cNvPr id="5125" name="Text Box 32"/>
          <p:cNvSpPr txBox="1"/>
          <p:nvPr/>
        </p:nvSpPr>
        <p:spPr>
          <a:xfrm>
            <a:off x="3576638" y="2689225"/>
            <a:ext cx="381000" cy="460375"/>
          </a:xfrm>
          <a:prstGeom prst="rect">
            <a:avLst/>
          </a:prstGeom>
          <a:noFill/>
          <a:ln w="9525">
            <a:noFill/>
          </a:ln>
        </p:spPr>
        <p:txBody>
          <a:bodyPr anchor="t">
            <a:spAutoFit/>
          </a:bodyPr>
          <a:lstStyle/>
          <a:p>
            <a:pPr algn="ctr">
              <a:spcBef>
                <a:spcPct val="50000"/>
              </a:spcBef>
            </a:pPr>
            <a:r>
              <a:rPr lang="en-US" altLang="zh-CN" sz="2400" b="1" dirty="0">
                <a:solidFill>
                  <a:srgbClr val="FFFFFF"/>
                </a:solidFill>
                <a:latin typeface="Arial" panose="020B0604020202020204" pitchFamily="34" charset="0"/>
                <a:ea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5126" name="Rectangle 4"/>
          <p:cNvSpPr txBox="1"/>
          <p:nvPr/>
        </p:nvSpPr>
        <p:spPr>
          <a:xfrm>
            <a:off x="2167255" y="546100"/>
            <a:ext cx="8100060" cy="932815"/>
          </a:xfrm>
          <a:prstGeom prst="rect">
            <a:avLst/>
          </a:prstGeom>
          <a:noFill/>
          <a:ln w="9525">
            <a:noFill/>
          </a:ln>
        </p:spPr>
        <p:txBody>
          <a:bodyPr anchor="ctr"/>
          <a:lstStyle/>
          <a:p>
            <a:pPr algn="ctr"/>
            <a:r>
              <a:rPr lang="zh-CN" altLang="en-US" sz="4000" b="1" u="sng" dirty="0">
                <a:solidFill>
                  <a:srgbClr val="FF0066"/>
                </a:solidFill>
                <a:latin typeface="Arial" panose="020B0604020202020204" pitchFamily="34" charset="0"/>
                <a:ea typeface="宋体" panose="02010600030101010101" pitchFamily="2" charset="-122"/>
              </a:rPr>
              <a:t>三、幼儿体育的实施途径</a:t>
            </a:r>
            <a:endParaRPr lang="zh-CN" altLang="en-US" sz="4000" b="1" u="sng" dirty="0">
              <a:solidFill>
                <a:srgbClr val="FF0066"/>
              </a:solidFill>
              <a:latin typeface="Arial" panose="020B0604020202020204" pitchFamily="34" charset="0"/>
              <a:ea typeface="宋体" panose="02010600030101010101" pitchFamily="2" charset="-122"/>
            </a:endParaRPr>
          </a:p>
        </p:txBody>
      </p:sp>
      <p:sp>
        <p:nvSpPr>
          <p:cNvPr id="2" name="文本框 1"/>
          <p:cNvSpPr txBox="1"/>
          <p:nvPr/>
        </p:nvSpPr>
        <p:spPr>
          <a:xfrm>
            <a:off x="2167255" y="2689225"/>
            <a:ext cx="8247380" cy="953135"/>
          </a:xfrm>
          <a:prstGeom prst="rect">
            <a:avLst/>
          </a:prstGeom>
          <a:noFill/>
        </p:spPr>
        <p:txBody>
          <a:bodyPr wrap="square" rtlCol="0">
            <a:spAutoFit/>
          </a:bodyPr>
          <a:p>
            <a:r>
              <a:rPr lang="en-US" altLang="zh-CN" sz="2800"/>
              <a:t>1.</a:t>
            </a:r>
            <a:r>
              <a:rPr lang="zh-CN" altLang="en-US" sz="2800"/>
              <a:t>创设良好的生活环境</a:t>
            </a:r>
            <a:endParaRPr lang="zh-CN" altLang="en-US" sz="2800"/>
          </a:p>
          <a:p>
            <a:r>
              <a:rPr lang="en-US" altLang="zh-CN" sz="2800"/>
              <a:t>2.</a:t>
            </a:r>
            <a:r>
              <a:rPr lang="zh-CN" altLang="en-US" sz="2800"/>
              <a:t>开展各项体育活动</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934</Words>
  <Application>WPS 演示</Application>
  <PresentationFormat>自定义</PresentationFormat>
  <Paragraphs>82</Paragraphs>
  <Slides>14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华文行楷</vt:lpstr>
      <vt:lpstr>楷体_GB2312</vt:lpstr>
      <vt:lpstr>黑体</vt:lpstr>
      <vt:lpstr>微软雅黑</vt:lpstr>
      <vt:lpstr>Arial Unicode MS</vt:lpstr>
      <vt:lpstr>Calibri Light</vt:lpstr>
      <vt:lpstr>Calibri</vt:lpstr>
      <vt:lpstr>Office 主题</vt:lpstr>
      <vt:lpstr>PowerPoint 演示文稿</vt:lpstr>
      <vt:lpstr>PowerPoint 演示文稿</vt:lpstr>
      <vt:lpstr>情境导入</vt:lpstr>
      <vt:lpstr>教学内容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课堂练习</vt:lpstr>
      <vt:lpstr>课堂小结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M1805001</cp:lastModifiedBy>
  <cp:revision>26</cp:revision>
  <dcterms:created xsi:type="dcterms:W3CDTF">2015-05-05T08:02:00Z</dcterms:created>
  <dcterms:modified xsi:type="dcterms:W3CDTF">2018-11-22T08:23:25Z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