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67" r:id="rId4"/>
  </p:sldMasterIdLst>
  <p:notesMasterIdLst>
    <p:notesMasterId r:id="rId6"/>
  </p:notesMasterIdLst>
  <p:handoutMasterIdLst>
    <p:handoutMasterId r:id="rId44"/>
  </p:handoutMasterIdLst>
  <p:sldIdLst>
    <p:sldId id="295" r:id="rId5"/>
    <p:sldId id="311" r:id="rId7"/>
    <p:sldId id="298" r:id="rId8"/>
    <p:sldId id="378" r:id="rId9"/>
    <p:sldId id="332" r:id="rId10"/>
    <p:sldId id="381" r:id="rId11"/>
    <p:sldId id="410" r:id="rId12"/>
    <p:sldId id="383" r:id="rId13"/>
    <p:sldId id="411" r:id="rId14"/>
    <p:sldId id="412" r:id="rId15"/>
    <p:sldId id="413" r:id="rId16"/>
    <p:sldId id="414" r:id="rId17"/>
    <p:sldId id="415" r:id="rId18"/>
    <p:sldId id="416" r:id="rId19"/>
    <p:sldId id="417" r:id="rId20"/>
    <p:sldId id="419" r:id="rId21"/>
    <p:sldId id="418"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Lst>
  <p:sldSz cx="12192000" cy="6858000"/>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幼圆"/>
        <a:cs typeface="幼圆"/>
      </a:defRPr>
    </a:lvl1pPr>
    <a:lvl2pPr marL="457200" algn="l" rtl="0" fontAlgn="base">
      <a:spcBef>
        <a:spcPct val="0"/>
      </a:spcBef>
      <a:spcAft>
        <a:spcPct val="0"/>
      </a:spcAft>
      <a:defRPr b="1" kern="1200">
        <a:solidFill>
          <a:schemeClr val="tx1"/>
        </a:solidFill>
        <a:latin typeface="Arial" panose="020B0604020202020204" pitchFamily="34" charset="0"/>
        <a:ea typeface="幼圆"/>
        <a:cs typeface="幼圆"/>
      </a:defRPr>
    </a:lvl2pPr>
    <a:lvl3pPr marL="914400" algn="l" rtl="0" fontAlgn="base">
      <a:spcBef>
        <a:spcPct val="0"/>
      </a:spcBef>
      <a:spcAft>
        <a:spcPct val="0"/>
      </a:spcAft>
      <a:defRPr b="1" kern="1200">
        <a:solidFill>
          <a:schemeClr val="tx1"/>
        </a:solidFill>
        <a:latin typeface="Arial" panose="020B0604020202020204" pitchFamily="34" charset="0"/>
        <a:ea typeface="幼圆"/>
        <a:cs typeface="幼圆"/>
      </a:defRPr>
    </a:lvl3pPr>
    <a:lvl4pPr marL="1371600" algn="l" rtl="0" fontAlgn="base">
      <a:spcBef>
        <a:spcPct val="0"/>
      </a:spcBef>
      <a:spcAft>
        <a:spcPct val="0"/>
      </a:spcAft>
      <a:defRPr b="1" kern="1200">
        <a:solidFill>
          <a:schemeClr val="tx1"/>
        </a:solidFill>
        <a:latin typeface="Arial" panose="020B0604020202020204" pitchFamily="34" charset="0"/>
        <a:ea typeface="幼圆"/>
        <a:cs typeface="幼圆"/>
      </a:defRPr>
    </a:lvl4pPr>
    <a:lvl5pPr marL="1828800" algn="l" rtl="0" fontAlgn="base">
      <a:spcBef>
        <a:spcPct val="0"/>
      </a:spcBef>
      <a:spcAft>
        <a:spcPct val="0"/>
      </a:spcAft>
      <a:defRPr b="1" kern="1200">
        <a:solidFill>
          <a:schemeClr val="tx1"/>
        </a:solidFill>
        <a:latin typeface="Arial" panose="020B0604020202020204" pitchFamily="34" charset="0"/>
        <a:ea typeface="幼圆"/>
        <a:cs typeface="幼圆"/>
      </a:defRPr>
    </a:lvl5pPr>
    <a:lvl6pPr marL="2286000" algn="l" defTabSz="914400" rtl="0" eaLnBrk="1" latinLnBrk="0" hangingPunct="1">
      <a:defRPr b="1" kern="1200">
        <a:solidFill>
          <a:schemeClr val="tx1"/>
        </a:solidFill>
        <a:latin typeface="Arial" panose="020B0604020202020204" pitchFamily="34" charset="0"/>
        <a:ea typeface="幼圆"/>
        <a:cs typeface="幼圆"/>
      </a:defRPr>
    </a:lvl6pPr>
    <a:lvl7pPr marL="2743200" algn="l" defTabSz="914400" rtl="0" eaLnBrk="1" latinLnBrk="0" hangingPunct="1">
      <a:defRPr b="1" kern="1200">
        <a:solidFill>
          <a:schemeClr val="tx1"/>
        </a:solidFill>
        <a:latin typeface="Arial" panose="020B0604020202020204" pitchFamily="34" charset="0"/>
        <a:ea typeface="幼圆"/>
        <a:cs typeface="幼圆"/>
      </a:defRPr>
    </a:lvl7pPr>
    <a:lvl8pPr marL="3200400" algn="l" defTabSz="914400" rtl="0" eaLnBrk="1" latinLnBrk="0" hangingPunct="1">
      <a:defRPr b="1" kern="1200">
        <a:solidFill>
          <a:schemeClr val="tx1"/>
        </a:solidFill>
        <a:latin typeface="Arial" panose="020B0604020202020204" pitchFamily="34" charset="0"/>
        <a:ea typeface="幼圆"/>
        <a:cs typeface="幼圆"/>
      </a:defRPr>
    </a:lvl8pPr>
    <a:lvl9pPr marL="3657600" algn="l" defTabSz="914400" rtl="0" eaLnBrk="1" latinLnBrk="0" hangingPunct="1">
      <a:defRPr b="1" kern="1200">
        <a:solidFill>
          <a:schemeClr val="tx1"/>
        </a:solidFill>
        <a:latin typeface="Arial" panose="020B0604020202020204" pitchFamily="34" charset="0"/>
        <a:ea typeface="幼圆"/>
        <a:cs typeface="幼圆"/>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a:srgbClr val="40ABDB"/>
    <a:srgbClr val="D0EAF0"/>
    <a:srgbClr val="0E5671"/>
    <a:srgbClr val="2593C5"/>
    <a:srgbClr val="FB1705"/>
    <a:srgbClr val="A50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2022" autoAdjust="0"/>
  </p:normalViewPr>
  <p:slideViewPr>
    <p:cSldViewPr snapToGrid="0">
      <p:cViewPr varScale="1">
        <p:scale>
          <a:sx n="70" d="100"/>
          <a:sy n="70" d="100"/>
        </p:scale>
        <p:origin x="-312" y="-108"/>
      </p:cViewPr>
      <p:guideLst>
        <p:guide orient="horz" pos="2303"/>
        <p:guide pos="396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p:cViewPr varScale="1">
        <p:scale>
          <a:sx n="48" d="100"/>
          <a:sy n="48" d="100"/>
        </p:scale>
        <p:origin x="1205" y="3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51255F4B-1A4C-431E-A108-0CC6E78A37B4}"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4EB08602-1E48-4693-9D72-70B42D7497EC}"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A9097832-8317-4B77-9DB7-BF1852BD730F}"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2EDA2AE8-0DFF-45D1-8870-4DF5D0BCC26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789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C5A4031-00CD-433A-8B06-962A9AF66D6C}" type="slidenum">
              <a:rPr lang="zh-CN" altLang="en-US">
                <a:cs typeface="幼圆"/>
              </a:rPr>
            </a:fld>
            <a:endParaRPr lang="en-US" altLang="zh-CN">
              <a:cs typeface="幼圆"/>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bwMode="auto">
          <a:noFill/>
          <a:ln>
            <a:solidFill>
              <a:srgbClr val="000000"/>
            </a:solidFill>
            <a:miter lim="800000"/>
          </a:ln>
        </p:spPr>
      </p:sp>
      <p:sp>
        <p:nvSpPr>
          <p:cNvPr id="5837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8371"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C49824C-E74B-484E-BB5E-9FAE4269846F}"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TextEdit="1"/>
          </p:cNvSpPr>
          <p:nvPr>
            <p:ph type="sldImg"/>
          </p:nvPr>
        </p:nvSpPr>
        <p:spPr bwMode="auto">
          <a:noFill/>
          <a:ln>
            <a:solidFill>
              <a:srgbClr val="000000"/>
            </a:solidFill>
            <a:miter lim="800000"/>
          </a:ln>
        </p:spPr>
      </p:sp>
      <p:sp>
        <p:nvSpPr>
          <p:cNvPr id="604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0419"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F37CF7B-3B29-4E55-B061-52F21ED092EB}"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ln>
        </p:spPr>
      </p:sp>
      <p:sp>
        <p:nvSpPr>
          <p:cNvPr id="921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216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19F66261-A74C-4A8A-9B0A-F0725EF248EA}"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ln>
        </p:spPr>
      </p:sp>
      <p:sp>
        <p:nvSpPr>
          <p:cNvPr id="942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421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58082A7-A97F-4B2C-8CEF-9E6D30D05382}"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ln>
        </p:spPr>
      </p:sp>
      <p:sp>
        <p:nvSpPr>
          <p:cNvPr id="9830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830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8B9C2F6-A40B-4929-BD7E-E7B840762620}"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ln>
        </p:spPr>
      </p:sp>
      <p:sp>
        <p:nvSpPr>
          <p:cNvPr id="9625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626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6758335-E9B8-438D-B130-6134DE270F10}"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ln>
        </p:spPr>
      </p:sp>
      <p:sp>
        <p:nvSpPr>
          <p:cNvPr id="1003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035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4389E06-9956-49CC-9E50-AA155304E7A4}"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ln>
        </p:spPr>
      </p:sp>
      <p:sp>
        <p:nvSpPr>
          <p:cNvPr id="10240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240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8C8A9E86-E4FB-4396-A9B2-FD255A1895A4}"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bwMode="auto">
          <a:noFill/>
          <a:ln>
            <a:solidFill>
              <a:srgbClr val="000000"/>
            </a:solidFill>
            <a:miter lim="800000"/>
          </a:ln>
        </p:spPr>
      </p:sp>
      <p:sp>
        <p:nvSpPr>
          <p:cNvPr id="10445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445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A20426C-A561-4515-9B19-E6256D796795}"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ln>
        </p:spPr>
      </p:sp>
      <p:sp>
        <p:nvSpPr>
          <p:cNvPr id="1064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650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53C2DA9B-46D7-4252-B290-A96BFA6EC341}"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p:spPr>
      </p:sp>
      <p:sp>
        <p:nvSpPr>
          <p:cNvPr id="409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096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829DA66-1CA1-444F-9AEA-AE5CFEDCB759}"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bwMode="auto">
          <a:noFill/>
          <a:ln>
            <a:solidFill>
              <a:srgbClr val="000000"/>
            </a:solidFill>
            <a:miter lim="800000"/>
          </a:ln>
        </p:spPr>
      </p:sp>
      <p:sp>
        <p:nvSpPr>
          <p:cNvPr id="1085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854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8A72A88-4BDC-4CCA-9792-A4AD96E2EA38}"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noFill/>
          <a:ln>
            <a:solidFill>
              <a:srgbClr val="000000"/>
            </a:solidFill>
            <a:miter lim="800000"/>
          </a:ln>
        </p:spPr>
      </p:sp>
      <p:sp>
        <p:nvSpPr>
          <p:cNvPr id="11059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105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C057C79-C292-4E25-A9C5-74E231F5EB9D}"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bwMode="auto">
          <a:noFill/>
          <a:ln>
            <a:solidFill>
              <a:srgbClr val="000000"/>
            </a:solidFill>
            <a:miter lim="800000"/>
          </a:ln>
        </p:spPr>
      </p:sp>
      <p:sp>
        <p:nvSpPr>
          <p:cNvPr id="11264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1264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2B2243A-8CDF-45F0-A553-912351F80421}"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ln>
        </p:spPr>
      </p:sp>
      <p:sp>
        <p:nvSpPr>
          <p:cNvPr id="1146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1469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2A5315A-A265-4980-B34C-AB87DA99790F}"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ln>
        </p:spPr>
      </p:sp>
      <p:sp>
        <p:nvSpPr>
          <p:cNvPr id="1167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1674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606C373-502C-4598-81C1-0A20D2BB7339}"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ln>
        </p:spPr>
      </p:sp>
      <p:sp>
        <p:nvSpPr>
          <p:cNvPr id="1187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1878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5B6F2D1-10EF-41CE-B9D4-6C95CA5BD6D9}"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ln>
        </p:spPr>
      </p:sp>
      <p:sp>
        <p:nvSpPr>
          <p:cNvPr id="1208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7107"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61BD01B3-A1E0-4F94-8001-73F258E49DD7}"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ln>
        </p:spPr>
      </p:sp>
      <p:sp>
        <p:nvSpPr>
          <p:cNvPr id="1228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2288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A201457-72C2-494F-AEC0-95D71D1C822E}"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bwMode="auto">
          <a:noFill/>
          <a:ln>
            <a:solidFill>
              <a:srgbClr val="000000"/>
            </a:solidFill>
            <a:miter lim="800000"/>
          </a:ln>
        </p:spPr>
      </p:sp>
      <p:sp>
        <p:nvSpPr>
          <p:cNvPr id="12493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2493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3976772-B673-41FE-ACE0-2D444741BB05}"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bwMode="auto">
          <a:noFill/>
          <a:ln>
            <a:solidFill>
              <a:srgbClr val="000000"/>
            </a:solidFill>
            <a:miter lim="800000"/>
          </a:ln>
        </p:spPr>
      </p:sp>
      <p:sp>
        <p:nvSpPr>
          <p:cNvPr id="12697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2698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3EBA68E-C690-443A-BECF-58D6A516B8C4}"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710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B610FEE-7B1D-42E7-A3AE-1D6E1853F5E5}" type="slidenum">
              <a:rPr lang="zh-CN" altLang="en-US">
                <a:cs typeface="幼圆"/>
              </a:rPr>
            </a:fld>
            <a:endParaRPr lang="en-US" altLang="zh-CN">
              <a:cs typeface="幼圆"/>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ln>
        </p:spPr>
      </p:sp>
      <p:sp>
        <p:nvSpPr>
          <p:cNvPr id="12902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2902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05AC41C-E1B6-4269-988D-6EA74964779C}"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ln>
        </p:spPr>
      </p:sp>
      <p:sp>
        <p:nvSpPr>
          <p:cNvPr id="1310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3107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AE53473-143F-420D-8C06-D5FD17EB886D}"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ln>
        </p:spPr>
      </p:sp>
      <p:sp>
        <p:nvSpPr>
          <p:cNvPr id="1331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3312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B701616-4BB3-42F6-B82B-C591E9886BEA}"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p:spPr>
      </p:sp>
      <p:sp>
        <p:nvSpPr>
          <p:cNvPr id="1351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3517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70AE5ED-9C61-4046-8B41-F657353827BF}"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bwMode="auto">
          <a:noFill/>
          <a:ln>
            <a:solidFill>
              <a:srgbClr val="000000"/>
            </a:solidFill>
            <a:miter lim="800000"/>
          </a:ln>
        </p:spPr>
      </p:sp>
      <p:sp>
        <p:nvSpPr>
          <p:cNvPr id="1372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3722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8652CE76-C8E4-4790-A14A-22DA4752416C}"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3926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1E498678-9CBA-4752-8ECF-5E0EF7AD9DFC}"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noFill/>
          <a:ln>
            <a:solidFill>
              <a:srgbClr val="000000"/>
            </a:solidFill>
            <a:miter lim="800000"/>
          </a:ln>
        </p:spPr>
      </p:sp>
      <p:sp>
        <p:nvSpPr>
          <p:cNvPr id="1413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131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CFA81B6-52F7-436C-920F-D467F156A8B1}"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915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45A9DF7-DE14-4961-9EC8-33D0F05F602A}" type="slidenum">
              <a:rPr lang="zh-CN" altLang="en-US">
                <a:cs typeface="幼圆"/>
              </a:rPr>
            </a:fld>
            <a:endParaRPr lang="en-US" altLang="zh-CN">
              <a:cs typeface="幼圆"/>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bwMode="auto">
          <a:noFill/>
          <a:ln>
            <a:solidFill>
              <a:srgbClr val="000000"/>
            </a:solidFill>
            <a:miter lim="800000"/>
          </a:ln>
        </p:spPr>
      </p:sp>
      <p:sp>
        <p:nvSpPr>
          <p:cNvPr id="481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8131"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27B93A4-8122-4E47-A1F8-7AFAE02A22D5}"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12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1537EE9-2D27-47DB-877C-B25D724B4DCF}" type="slidenum">
              <a:rPr lang="zh-CN" altLang="en-US">
                <a:cs typeface="幼圆"/>
              </a:rPr>
            </a:fld>
            <a:endParaRPr lang="en-US" altLang="zh-CN">
              <a:cs typeface="幼圆"/>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222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69DCFB8-5C4F-4FD1-B311-4D2E8622E8DE}"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427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E7BCE23-E460-49BC-96ED-7DB0DB2A5F3E}"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bwMode="auto">
          <a:noFill/>
          <a:ln>
            <a:solidFill>
              <a:srgbClr val="000000"/>
            </a:solidFill>
            <a:miter lim="800000"/>
          </a:ln>
        </p:spPr>
      </p:sp>
      <p:sp>
        <p:nvSpPr>
          <p:cNvPr id="563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632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10DD211-3556-4804-B6DE-C9927B62A49F}"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userDrawn="1"/>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684212" y="3843867"/>
            <a:ext cx="64008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9" name="Date Placeholder 3"/>
          <p:cNvSpPr>
            <a:spLocks noGrp="1"/>
          </p:cNvSpPr>
          <p:nvPr>
            <p:ph type="dt" sz="half" idx="10"/>
          </p:nvPr>
        </p:nvSpPr>
        <p:spPr>
          <a:xfrm>
            <a:off x="9904413" y="6172200"/>
            <a:ext cx="16002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fld id="{B8889F64-C8FA-4F2A-ACD6-3613169A35C9}" type="datetimeFigureOut">
              <a:rPr lang="zh-CN" altLang="en-US"/>
            </a:fld>
            <a:endParaRPr lang="zh-CN" altLang="en-US"/>
          </a:p>
        </p:txBody>
      </p:sp>
      <p:sp>
        <p:nvSpPr>
          <p:cNvPr id="10" name="Footer Placeholder 4"/>
          <p:cNvSpPr>
            <a:spLocks noGrp="1"/>
          </p:cNvSpPr>
          <p:nvPr>
            <p:ph type="ftr" sz="quarter" idx="11"/>
          </p:nvPr>
        </p:nvSpPr>
        <p:spPr>
          <a:xfrm>
            <a:off x="684213" y="6172200"/>
            <a:ext cx="75438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endParaRPr lang="zh-CN" altLang="en-US"/>
          </a:p>
        </p:txBody>
      </p:sp>
      <p:sp>
        <p:nvSpPr>
          <p:cNvPr id="11" name="Slide Number Placeholder 5"/>
          <p:cNvSpPr>
            <a:spLocks noGrp="1"/>
          </p:cNvSpPr>
          <p:nvPr>
            <p:ph type="sldNum" sz="quarter" idx="12"/>
          </p:nvPr>
        </p:nvSpPr>
        <p:spPr>
          <a:xfrm>
            <a:off x="10363200" y="5578475"/>
            <a:ext cx="1143000" cy="669925"/>
          </a:xfrm>
          <a:prstGeom prst="rect">
            <a:avLst/>
          </a:prstGeom>
        </p:spPr>
        <p:txBody>
          <a:bodyPr/>
          <a:lstStyle>
            <a:lvl1pPr fontAlgn="auto">
              <a:spcBef>
                <a:spcPts val="0"/>
              </a:spcBef>
              <a:spcAft>
                <a:spcPts val="0"/>
              </a:spcAft>
              <a:defRPr b="0">
                <a:latin typeface="+mn-lt"/>
                <a:ea typeface="+mn-ea"/>
                <a:cs typeface="+mn-cs"/>
              </a:defRPr>
            </a:lvl1pPr>
          </a:lstStyle>
          <a:p>
            <a:pPr>
              <a:defRPr/>
            </a:pPr>
            <a:fld id="{0564CC2B-56B4-44E8-96C2-6902DD66BA8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F1BC75D9-D417-44ED-9046-8C0C05A35D8E}" type="slidenum">
              <a:rPr lang="zh-CN" altLang="en-US"/>
            </a:fld>
            <a:r>
              <a:rPr lang="zh-CN" altLang="en-US"/>
              <a:t>页</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BF86F135-3ED6-4D22-9C5C-D5ECF1BB17CB}" type="slidenum">
              <a:rPr lang="zh-CN" altLang="en-US"/>
            </a:fld>
            <a:r>
              <a:rPr lang="zh-CN" altLang="en-US"/>
              <a:t>页</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C986713F-9B07-451C-AB01-96FF2CB2F8E2}" type="slidenum">
              <a:rPr lang="zh-CN" altLang="en-US"/>
            </a:fld>
            <a:r>
              <a:rPr lang="zh-CN" altLang="en-US"/>
              <a:t>页</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21C921DC-8007-4695-9792-DB274EC217E2}" type="slidenum">
              <a:rPr lang="zh-CN" altLang="en-US"/>
            </a:fld>
            <a:r>
              <a:rPr lang="zh-CN" altLang="en-US"/>
              <a:t>页</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3B26F621-67DE-45E5-91B4-5D0477B78004}" type="slidenum">
              <a:rPr lang="zh-CN" altLang="en-US"/>
            </a:fld>
            <a:r>
              <a:rPr lang="zh-CN" altLang="en-US"/>
              <a:t>页</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E68C2D62-0333-4015-9273-3E14E28A990F}" type="slidenum">
              <a:rPr lang="zh-CN" altLang="en-US"/>
            </a:fld>
            <a:r>
              <a:rPr lang="zh-CN" altLang="en-US"/>
              <a:t>页</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B292AF0B-D4DE-40FA-BF68-A48867FE8B37}" type="slidenum">
              <a:rPr lang="zh-CN" altLang="en-US"/>
            </a:fld>
            <a:r>
              <a:rPr lang="zh-CN" altLang="en-US"/>
              <a:t>页</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D3EE156B-A2AA-472C-9BC2-AC867FD7F0B0}" type="slidenum">
              <a:rPr lang="zh-CN" altLang="en-US"/>
            </a:fld>
            <a:r>
              <a:rPr lang="zh-CN" altLang="en-US"/>
              <a:t>页</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a:srcRect/>
          <a:stretch>
            <a:fillRect/>
          </a:stretch>
        </p:blipFill>
        <p:spPr bwMode="auto">
          <a:xfrm>
            <a:off x="11176000" y="6350000"/>
            <a:ext cx="914400" cy="431800"/>
          </a:xfrm>
          <a:prstGeom prst="rect">
            <a:avLst/>
          </a:prstGeom>
          <a:noFill/>
          <a:ln w="9525">
            <a:noFill/>
            <a:miter lim="800000"/>
            <a:headEnd/>
            <a:tailEnd/>
          </a:ln>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a:defRPr/>
            </a:pPr>
            <a:endParaRPr lang="zh-CN" altLang="en-US" b="0">
              <a:solidFill>
                <a:srgbClr val="000000"/>
              </a:solidFill>
              <a:latin typeface="+mn-lt"/>
              <a:ea typeface="+mn-ea"/>
              <a:cs typeface="+mn-cs"/>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563" y="6629400"/>
            <a:ext cx="1828800" cy="150813"/>
          </a:xfrm>
        </p:spPr>
        <p:txBody>
          <a:bodyPr/>
          <a:lstStyle>
            <a:lvl1pPr fontAlgn="auto">
              <a:spcBef>
                <a:spcPts val="0"/>
              </a:spcBef>
              <a:spcAft>
                <a:spcPts val="0"/>
              </a:spcAft>
              <a:defRPr>
                <a:latin typeface="Arial" panose="020B0604020202020204" pitchFamily="34" charset="0"/>
              </a:defRPr>
            </a:lvl1pPr>
          </a:lstStyle>
          <a:p>
            <a:pPr>
              <a:defRPr/>
            </a:pPr>
            <a:r>
              <a:rPr lang="zh-CN" altLang="en-US"/>
              <a:t>第</a:t>
            </a:r>
            <a:fld id="{9E741599-1C90-4C7F-A05D-D9F0052F0FF0}" type="slidenum">
              <a:rPr lang="zh-CN" altLang="en-US"/>
            </a:fld>
            <a:r>
              <a:rPr lang="zh-CN" altLang="en-US"/>
              <a:t>页</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194BAF5D-A8FD-4EB9-8DA6-954B336F51DD}" type="slidenum">
              <a:rPr lang="zh-CN" altLang="en-US"/>
            </a:fld>
            <a:r>
              <a:rPr lang="zh-CN" altLang="en-US"/>
              <a:t>页</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A2A37F99-2F4D-4396-90FC-358FBF450753}" type="slidenum">
              <a:rPr lang="zh-CN" altLang="en-US"/>
            </a:fld>
            <a:r>
              <a:rPr lang="zh-CN" altLang="en-US"/>
              <a:t>页</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DC0599C5-06D5-43E6-942C-24DF289DCACD}" type="slidenum">
              <a:rPr lang="zh-CN" altLang="en-US"/>
            </a:fld>
            <a:r>
              <a:rPr lang="zh-CN" altLang="en-US"/>
              <a:t>页</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7804A5DE-E52F-4E53-AC84-5DAEEBDBF30E}" type="slidenum">
              <a:rPr lang="zh-CN" altLang="en-US"/>
            </a:fld>
            <a:r>
              <a:rPr lang="zh-CN" altLang="en-US"/>
              <a:t>页</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5615A03F-73DC-4C3A-8D82-7E6E4A88ED70}" type="slidenum">
              <a:rPr lang="zh-CN" altLang="en-US"/>
            </a:fld>
            <a:r>
              <a:rPr lang="zh-CN" altLang="en-US"/>
              <a:t>页</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CA56CA8D-8F64-40D9-B83D-B35F5484F8E7}" type="slidenum">
              <a:rPr lang="zh-CN" altLang="en-US"/>
            </a:fld>
            <a:r>
              <a:rPr lang="zh-CN" altLang="en-US"/>
              <a:t>页</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CE3200A9-56CB-40A4-9EAE-3BACB4B40CD2}" type="slidenum">
              <a:rPr lang="zh-CN" altLang="en-US"/>
            </a:fld>
            <a:r>
              <a:rPr lang="zh-CN" altLang="en-US"/>
              <a:t>页</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8CB91E28-6443-4E57-B998-24D6C8BDC4EA}" type="slidenum">
              <a:rPr lang="zh-CN" altLang="en-US"/>
            </a:fld>
            <a:r>
              <a:rPr lang="zh-CN" altLang="en-US"/>
              <a:t>页</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6F7AF269-C2CE-4366-AE81-253B6143CC80}" type="slidenum">
              <a:rPr lang="zh-CN" altLang="en-US"/>
            </a:fld>
            <a:r>
              <a:rPr lang="zh-CN" altLang="en-US"/>
              <a:t>页</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E9E7B98B-A2ED-4D02-AE2A-4E8F6A6C0BF5}" type="slidenum">
              <a:rPr lang="zh-CN" altLang="en-US"/>
            </a:fld>
            <a:r>
              <a:rPr lang="zh-CN" altLang="en-US"/>
              <a:t>页</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ADAE4D24-14D5-4388-8057-D13789622795}" type="slidenum">
              <a:rPr lang="zh-CN" altLang="en-US"/>
            </a:fld>
            <a:r>
              <a:rPr lang="zh-CN" altLang="en-US"/>
              <a:t>页</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fld id="{1939A639-89A6-4307-81E6-3DB624A78BA1}" type="datetimeFigureOut">
              <a:rPr lang="zh-CN" altLang="en-US"/>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endParaRPr lang="zh-CN" altLang="en-US"/>
          </a:p>
        </p:txBody>
      </p:sp>
      <p:sp>
        <p:nvSpPr>
          <p:cNvPr id="4"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fld id="{8067EB0F-D561-40C5-8C7E-68A024D53994}"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4F0B5781-55AD-44BA-8E68-32CAD815D095}" type="slidenum">
              <a:rPr lang="zh-CN" altLang="en-US"/>
            </a:fld>
            <a:r>
              <a:rPr lang="zh-CN" altLang="en-US"/>
              <a:t>页</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fld id="{9C9902D8-F435-47DB-A5F9-64BB4EE01EB9}"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endParaRPr lang="zh-CN" altLang="en-US"/>
          </a:p>
        </p:txBody>
      </p:sp>
      <p:sp>
        <p:nvSpPr>
          <p:cNvPr id="5"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b="0">
                <a:latin typeface="+mn-lt"/>
                <a:ea typeface="+mn-ea"/>
                <a:cs typeface="+mn-cs"/>
              </a:defRPr>
            </a:lvl1pPr>
          </a:lstStyle>
          <a:p>
            <a:pPr>
              <a:defRPr/>
            </a:pPr>
            <a:fld id="{3E563E1C-5DF8-44CC-ABD0-DF9DE4B2066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a:srcRect/>
          <a:stretch>
            <a:fillRect/>
          </a:stretch>
        </p:blipFill>
        <p:spPr bwMode="auto">
          <a:xfrm>
            <a:off x="11176000" y="6350000"/>
            <a:ext cx="914400" cy="431800"/>
          </a:xfrm>
          <a:prstGeom prst="rect">
            <a:avLst/>
          </a:prstGeom>
          <a:noFill/>
          <a:ln w="9525">
            <a:noFill/>
            <a:miter lim="800000"/>
            <a:headEnd/>
            <a:tailEnd/>
          </a:ln>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a:defRPr/>
            </a:pPr>
            <a:endParaRPr lang="zh-CN" altLang="en-US" b="0">
              <a:solidFill>
                <a:srgbClr val="000000"/>
              </a:solidFill>
              <a:latin typeface="+mn-lt"/>
              <a:ea typeface="+mn-ea"/>
              <a:cs typeface="+mn-cs"/>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563" y="6629400"/>
            <a:ext cx="1828800" cy="150813"/>
          </a:xfrm>
        </p:spPr>
        <p:txBody>
          <a:bodyPr/>
          <a:lstStyle>
            <a:lvl1pPr fontAlgn="auto">
              <a:spcBef>
                <a:spcPts val="0"/>
              </a:spcBef>
              <a:spcAft>
                <a:spcPts val="0"/>
              </a:spcAft>
              <a:defRPr>
                <a:latin typeface="Arial" panose="020B0604020202020204" pitchFamily="34" charset="0"/>
              </a:defRPr>
            </a:lvl1pPr>
          </a:lstStyle>
          <a:p>
            <a:pPr>
              <a:defRPr/>
            </a:pPr>
            <a:r>
              <a:rPr lang="zh-CN" altLang="en-US"/>
              <a:t>第</a:t>
            </a:r>
            <a:fld id="{43FC8786-D3EE-447E-8436-86786B4133F1}" type="slidenum">
              <a:rPr lang="zh-CN" altLang="en-US"/>
            </a:fld>
            <a:r>
              <a:rPr lang="zh-CN" altLang="en-US"/>
              <a:t>页</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405C4FD2-25FF-421E-A2E9-52A586FCC145}" type="slidenum">
              <a:rPr lang="zh-CN" altLang="en-US"/>
            </a:fld>
            <a:r>
              <a:rPr lang="zh-CN" altLang="en-US"/>
              <a:t>页</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0D729B42-88EC-4C2B-9671-9622182DDDAF}" type="slidenum">
              <a:rPr lang="zh-CN" altLang="en-US"/>
            </a:fld>
            <a:r>
              <a:rPr lang="zh-CN" altLang="en-US"/>
              <a:t>页</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0BCC152D-322F-4724-94B7-15BB0EC1B2BF}" type="slidenum">
              <a:rPr lang="zh-CN" altLang="en-US"/>
            </a:fld>
            <a:r>
              <a:rPr lang="zh-CN" altLang="en-US"/>
              <a:t>页</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3A2DD615-EB2C-4206-95A6-B772C36D8754}" type="slidenum">
              <a:rPr lang="zh-CN" altLang="en-US"/>
            </a:fld>
            <a:r>
              <a:rPr lang="zh-CN" altLang="en-US"/>
              <a:t>页</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image" Target="../media/image2.jpeg"/><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F8FD"/>
        </a:solidFill>
        <a:effectLst/>
      </p:bgPr>
    </p:bg>
    <p:spTree>
      <p:nvGrpSpPr>
        <p:cNvPr id="1" name=""/>
        <p:cNvGrpSpPr/>
        <p:nvPr/>
      </p:nvGrpSpPr>
      <p:grpSpPr>
        <a:xfrm>
          <a:off x="0" y="0"/>
          <a:ext cx="0" cy="0"/>
          <a:chOff x="0" y="0"/>
          <a:chExt cx="0" cy="0"/>
        </a:xfrm>
      </p:grpSpPr>
      <p:grpSp>
        <p:nvGrpSpPr>
          <p:cNvPr id="1026" name="Group 6"/>
          <p:cNvGrpSpPr/>
          <p:nvPr userDrawn="1"/>
        </p:nvGrpSpPr>
        <p:grpSpPr bwMode="auto">
          <a:xfrm>
            <a:off x="9105900" y="2963863"/>
            <a:ext cx="3036888" cy="3267075"/>
            <a:chOff x="9206969" y="2963333"/>
            <a:chExt cx="2981858" cy="3208867"/>
          </a:xfrm>
        </p:grpSpPr>
        <p:cxnSp>
          <p:nvCxnSpPr>
            <p:cNvPr id="8" name="Straight Connector 7"/>
            <p:cNvCxnSpPr/>
            <p:nvPr/>
          </p:nvCxnSpPr>
          <p:spPr>
            <a:xfrm flipH="1">
              <a:off x="11275409" y="2963333"/>
              <a:ext cx="913418" cy="9121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979"/>
              <a:ext cx="2981858" cy="298122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1848" y="3284532"/>
              <a:ext cx="1896979" cy="189756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045" y="3131728"/>
              <a:ext cx="1745782" cy="174476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459" y="3683691"/>
              <a:ext cx="1270368" cy="126920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27" name="组合 3"/>
          <p:cNvGrpSpPr/>
          <p:nvPr userDrawn="1"/>
        </p:nvGrpSpPr>
        <p:grpSpPr bwMode="auto">
          <a:xfrm>
            <a:off x="9618663" y="4656138"/>
            <a:ext cx="1925637" cy="1495425"/>
            <a:chOff x="9152477" y="5272543"/>
            <a:chExt cx="785152" cy="609631"/>
          </a:xfrm>
        </p:grpSpPr>
        <p:sp>
          <p:nvSpPr>
            <p:cNvPr id="37" name="任意多边形 36"/>
            <p:cNvSpPr/>
            <p:nvPr/>
          </p:nvSpPr>
          <p:spPr>
            <a:xfrm flipH="1">
              <a:off x="9397796" y="5273190"/>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9" name="任意多边形 38"/>
            <p:cNvSpPr/>
            <p:nvPr/>
          </p:nvSpPr>
          <p:spPr>
            <a:xfrm flipH="1">
              <a:off x="9491652" y="5398093"/>
              <a:ext cx="176708"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0" name="任意多边形 39"/>
            <p:cNvSpPr/>
            <p:nvPr/>
          </p:nvSpPr>
          <p:spPr>
            <a:xfrm flipH="1">
              <a:off x="9318181" y="5399388"/>
              <a:ext cx="176061" cy="125550"/>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2" name="任意多边形 41"/>
            <p:cNvSpPr/>
            <p:nvPr userDrawn="1"/>
          </p:nvSpPr>
          <p:spPr>
            <a:xfrm flipH="1">
              <a:off x="9761568" y="5515230"/>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3" name="任意多边形 42"/>
            <p:cNvSpPr/>
            <p:nvPr/>
          </p:nvSpPr>
          <p:spPr>
            <a:xfrm flipH="1">
              <a:off x="9584213" y="5514583"/>
              <a:ext cx="176708"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4" name="任意多边形 43"/>
            <p:cNvSpPr/>
            <p:nvPr/>
          </p:nvSpPr>
          <p:spPr>
            <a:xfrm flipH="1">
              <a:off x="9407506" y="5516525"/>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3" name="任意多边形 62"/>
            <p:cNvSpPr/>
            <p:nvPr/>
          </p:nvSpPr>
          <p:spPr>
            <a:xfrm flipH="1">
              <a:off x="9653473" y="5272543"/>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4" name="任意多边形 63"/>
            <p:cNvSpPr/>
            <p:nvPr/>
          </p:nvSpPr>
          <p:spPr>
            <a:xfrm flipH="1">
              <a:off x="9480648" y="5273837"/>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5" name="任意多边形 64"/>
            <p:cNvSpPr/>
            <p:nvPr/>
          </p:nvSpPr>
          <p:spPr>
            <a:xfrm flipH="1">
              <a:off x="9576446" y="5396799"/>
              <a:ext cx="175413" cy="12490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6" name="任意多边形 65"/>
            <p:cNvSpPr/>
            <p:nvPr/>
          </p:nvSpPr>
          <p:spPr>
            <a:xfrm flipH="1">
              <a:off x="9401680" y="5398093"/>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7" name="任意多边形 66"/>
            <p:cNvSpPr/>
            <p:nvPr/>
          </p:nvSpPr>
          <p:spPr>
            <a:xfrm flipH="1">
              <a:off x="9226267" y="5401329"/>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8" name="任意多边形 67"/>
            <p:cNvSpPr/>
            <p:nvPr/>
          </p:nvSpPr>
          <p:spPr>
            <a:xfrm flipH="1">
              <a:off x="9669655" y="5516525"/>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69" name="任意多边形 68"/>
            <p:cNvSpPr/>
            <p:nvPr/>
          </p:nvSpPr>
          <p:spPr>
            <a:xfrm flipH="1">
              <a:off x="9492299" y="5516525"/>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0" name="任意多边形 69"/>
            <p:cNvSpPr/>
            <p:nvPr/>
          </p:nvSpPr>
          <p:spPr>
            <a:xfrm flipH="1">
              <a:off x="9313650" y="5519761"/>
              <a:ext cx="174766"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1" name="任意多边形 70"/>
            <p:cNvSpPr/>
            <p:nvPr/>
          </p:nvSpPr>
          <p:spPr>
            <a:xfrm flipH="1">
              <a:off x="9762216" y="5636251"/>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2" name="任意多边形 71"/>
            <p:cNvSpPr/>
            <p:nvPr/>
          </p:nvSpPr>
          <p:spPr>
            <a:xfrm flipH="1">
              <a:off x="9584213" y="5638839"/>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3" name="任意多边形 72"/>
            <p:cNvSpPr/>
            <p:nvPr/>
          </p:nvSpPr>
          <p:spPr>
            <a:xfrm flipH="1">
              <a:off x="9501361" y="5640134"/>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4" name="任意多边形 73"/>
            <p:cNvSpPr/>
            <p:nvPr/>
          </p:nvSpPr>
          <p:spPr>
            <a:xfrm flipH="1">
              <a:off x="9676775" y="5757918"/>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5" name="任意多边形 74"/>
            <p:cNvSpPr/>
            <p:nvPr/>
          </p:nvSpPr>
          <p:spPr>
            <a:xfrm flipH="1">
              <a:off x="9407506" y="5642075"/>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82" name="任意多边形 81"/>
            <p:cNvSpPr/>
            <p:nvPr/>
          </p:nvSpPr>
          <p:spPr>
            <a:xfrm flipH="1">
              <a:off x="9236624" y="5520408"/>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83" name="任意多边形 82"/>
            <p:cNvSpPr/>
            <p:nvPr/>
          </p:nvSpPr>
          <p:spPr>
            <a:xfrm flipH="1">
              <a:off x="9152477" y="5644017"/>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5" name="任意多边形 114"/>
            <p:cNvSpPr/>
            <p:nvPr/>
          </p:nvSpPr>
          <p:spPr>
            <a:xfrm flipH="1">
              <a:off x="9316886" y="5640134"/>
              <a:ext cx="176708"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cxnSp>
        <p:nvCxnSpPr>
          <p:cNvPr id="14" name="Straight Connector 15"/>
          <p:cNvCxnSpPr/>
          <p:nvPr userDrawn="1"/>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6"/>
          <p:cNvCxnSpPr/>
          <p:nvPr userDrawn="1"/>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8"/>
          <p:cNvCxnSpPr/>
          <p:nvPr userDrawn="1"/>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0"/>
          <p:cNvCxnSpPr/>
          <p:nvPr userDrawn="1"/>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userDrawn="1"/>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矩形 2"/>
          <p:cNvSpPr/>
          <p:nvPr userDrawn="1"/>
        </p:nvSpPr>
        <p:spPr>
          <a:xfrm>
            <a:off x="25400" y="-1588"/>
            <a:ext cx="12169775" cy="6858001"/>
          </a:xfrm>
          <a:prstGeom prst="rect">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fontAlgn="auto">
              <a:spcBef>
                <a:spcPts val="0"/>
              </a:spcBef>
              <a:spcAft>
                <a:spcPts val="0"/>
              </a:spcAft>
              <a:buFont typeface="Wingdings" panose="05000000000000000000" pitchFamily="2" charset="2"/>
              <a:buChar char="l"/>
              <a:defRPr/>
            </a:pPr>
            <a:endParaRPr lang="zh-CN" altLang="en-US" sz="3200" b="0" dirty="0">
              <a:latin typeface="华文琥珀" panose="02010800040101010101" pitchFamily="2" charset="-122"/>
              <a:ea typeface="华文琥珀" panose="02010800040101010101" pitchFamily="2" charset="-122"/>
            </a:endParaRPr>
          </a:p>
        </p:txBody>
      </p:sp>
      <p:sp>
        <p:nvSpPr>
          <p:cNvPr id="5" name="任意多边形 4"/>
          <p:cNvSpPr/>
          <p:nvPr userDrawn="1"/>
        </p:nvSpPr>
        <p:spPr>
          <a:xfrm>
            <a:off x="9583738" y="4629150"/>
            <a:ext cx="1968500" cy="1517650"/>
          </a:xfrm>
          <a:custGeom>
            <a:avLst/>
            <a:gdLst>
              <a:gd name="connsiteX0" fmla="*/ 578735 w 1886674"/>
              <a:gd name="connsiteY0" fmla="*/ 277793 h 1481560"/>
              <a:gd name="connsiteX1" fmla="*/ 775504 w 1886674"/>
              <a:gd name="connsiteY1" fmla="*/ 23150 h 1481560"/>
              <a:gd name="connsiteX2" fmla="*/ 1597307 w 1886674"/>
              <a:gd name="connsiteY2" fmla="*/ 0 h 1481560"/>
              <a:gd name="connsiteX3" fmla="*/ 1238492 w 1886674"/>
              <a:gd name="connsiteY3" fmla="*/ 590309 h 1481560"/>
              <a:gd name="connsiteX4" fmla="*/ 1666755 w 1886674"/>
              <a:gd name="connsiteY4" fmla="*/ 567160 h 1481560"/>
              <a:gd name="connsiteX5" fmla="*/ 1886674 w 1886674"/>
              <a:gd name="connsiteY5" fmla="*/ 891251 h 1481560"/>
              <a:gd name="connsiteX6" fmla="*/ 1446836 w 1886674"/>
              <a:gd name="connsiteY6" fmla="*/ 1481560 h 1481560"/>
              <a:gd name="connsiteX7" fmla="*/ 1273216 w 1886674"/>
              <a:gd name="connsiteY7" fmla="*/ 1203767 h 1481560"/>
              <a:gd name="connsiteX8" fmla="*/ 0 w 1886674"/>
              <a:gd name="connsiteY8" fmla="*/ 1203767 h 1481560"/>
              <a:gd name="connsiteX9" fmla="*/ 381965 w 1886674"/>
              <a:gd name="connsiteY9" fmla="*/ 590309 h 1481560"/>
              <a:gd name="connsiteX10" fmla="*/ 185195 w 1886674"/>
              <a:gd name="connsiteY10" fmla="*/ 335666 h 1481560"/>
              <a:gd name="connsiteX11" fmla="*/ 578735 w 1886674"/>
              <a:gd name="connsiteY11" fmla="*/ 277793 h 1481560"/>
              <a:gd name="connsiteX0-1" fmla="*/ 613459 w 1921398"/>
              <a:gd name="connsiteY0-2" fmla="*/ 277793 h 1481560"/>
              <a:gd name="connsiteX1-3" fmla="*/ 810228 w 1921398"/>
              <a:gd name="connsiteY1-4" fmla="*/ 23150 h 1481560"/>
              <a:gd name="connsiteX2-5" fmla="*/ 1632031 w 1921398"/>
              <a:gd name="connsiteY2-6" fmla="*/ 0 h 1481560"/>
              <a:gd name="connsiteX3-7" fmla="*/ 1273216 w 1921398"/>
              <a:gd name="connsiteY3-8" fmla="*/ 590309 h 1481560"/>
              <a:gd name="connsiteX4-9" fmla="*/ 1701479 w 1921398"/>
              <a:gd name="connsiteY4-10" fmla="*/ 567160 h 1481560"/>
              <a:gd name="connsiteX5-11" fmla="*/ 1921398 w 1921398"/>
              <a:gd name="connsiteY5-12" fmla="*/ 891251 h 1481560"/>
              <a:gd name="connsiteX6-13" fmla="*/ 1481560 w 1921398"/>
              <a:gd name="connsiteY6-14" fmla="*/ 1481560 h 1481560"/>
              <a:gd name="connsiteX7-15" fmla="*/ 1307940 w 1921398"/>
              <a:gd name="connsiteY7-16" fmla="*/ 1203767 h 1481560"/>
              <a:gd name="connsiteX8-17" fmla="*/ 0 w 1921398"/>
              <a:gd name="connsiteY8-18" fmla="*/ 1238491 h 1481560"/>
              <a:gd name="connsiteX9-19" fmla="*/ 416689 w 1921398"/>
              <a:gd name="connsiteY9-20" fmla="*/ 590309 h 1481560"/>
              <a:gd name="connsiteX10-21" fmla="*/ 219919 w 1921398"/>
              <a:gd name="connsiteY10-22" fmla="*/ 335666 h 1481560"/>
              <a:gd name="connsiteX11-23" fmla="*/ 613459 w 1921398"/>
              <a:gd name="connsiteY11-24" fmla="*/ 277793 h 1481560"/>
              <a:gd name="connsiteX0-25" fmla="*/ 625033 w 1932972"/>
              <a:gd name="connsiteY0-26" fmla="*/ 277793 h 1481560"/>
              <a:gd name="connsiteX1-27" fmla="*/ 821802 w 1932972"/>
              <a:gd name="connsiteY1-28" fmla="*/ 23150 h 1481560"/>
              <a:gd name="connsiteX2-29" fmla="*/ 1643605 w 1932972"/>
              <a:gd name="connsiteY2-30" fmla="*/ 0 h 1481560"/>
              <a:gd name="connsiteX3-31" fmla="*/ 1284790 w 1932972"/>
              <a:gd name="connsiteY3-32" fmla="*/ 590309 h 1481560"/>
              <a:gd name="connsiteX4-33" fmla="*/ 1713053 w 1932972"/>
              <a:gd name="connsiteY4-34" fmla="*/ 567160 h 1481560"/>
              <a:gd name="connsiteX5-35" fmla="*/ 1932972 w 1932972"/>
              <a:gd name="connsiteY5-36" fmla="*/ 891251 h 1481560"/>
              <a:gd name="connsiteX6-37" fmla="*/ 1493134 w 1932972"/>
              <a:gd name="connsiteY6-38" fmla="*/ 1481560 h 1481560"/>
              <a:gd name="connsiteX7-39" fmla="*/ 1319514 w 1932972"/>
              <a:gd name="connsiteY7-40" fmla="*/ 1203767 h 1481560"/>
              <a:gd name="connsiteX8-41" fmla="*/ 0 w 1932972"/>
              <a:gd name="connsiteY8-42" fmla="*/ 1238491 h 1481560"/>
              <a:gd name="connsiteX9-43" fmla="*/ 428263 w 1932972"/>
              <a:gd name="connsiteY9-44" fmla="*/ 590309 h 1481560"/>
              <a:gd name="connsiteX10-45" fmla="*/ 231493 w 1932972"/>
              <a:gd name="connsiteY10-46" fmla="*/ 335666 h 1481560"/>
              <a:gd name="connsiteX11-47" fmla="*/ 625033 w 1932972"/>
              <a:gd name="connsiteY11-48" fmla="*/ 277793 h 1481560"/>
              <a:gd name="connsiteX0-49" fmla="*/ 636608 w 1944547"/>
              <a:gd name="connsiteY0-50" fmla="*/ 277793 h 1481560"/>
              <a:gd name="connsiteX1-51" fmla="*/ 833377 w 1944547"/>
              <a:gd name="connsiteY1-52" fmla="*/ 23150 h 1481560"/>
              <a:gd name="connsiteX2-53" fmla="*/ 1655180 w 1944547"/>
              <a:gd name="connsiteY2-54" fmla="*/ 0 h 1481560"/>
              <a:gd name="connsiteX3-55" fmla="*/ 1296365 w 1944547"/>
              <a:gd name="connsiteY3-56" fmla="*/ 590309 h 1481560"/>
              <a:gd name="connsiteX4-57" fmla="*/ 1724628 w 1944547"/>
              <a:gd name="connsiteY4-58" fmla="*/ 567160 h 1481560"/>
              <a:gd name="connsiteX5-59" fmla="*/ 1944547 w 1944547"/>
              <a:gd name="connsiteY5-60" fmla="*/ 891251 h 1481560"/>
              <a:gd name="connsiteX6-61" fmla="*/ 1504709 w 1944547"/>
              <a:gd name="connsiteY6-62" fmla="*/ 1481560 h 1481560"/>
              <a:gd name="connsiteX7-63" fmla="*/ 1331089 w 1944547"/>
              <a:gd name="connsiteY7-64" fmla="*/ 1203767 h 1481560"/>
              <a:gd name="connsiteX8-65" fmla="*/ 0 w 1944547"/>
              <a:gd name="connsiteY8-66" fmla="*/ 1226916 h 1481560"/>
              <a:gd name="connsiteX9-67" fmla="*/ 439838 w 1944547"/>
              <a:gd name="connsiteY9-68" fmla="*/ 590309 h 1481560"/>
              <a:gd name="connsiteX10-69" fmla="*/ 243068 w 1944547"/>
              <a:gd name="connsiteY10-70" fmla="*/ 335666 h 1481560"/>
              <a:gd name="connsiteX11-71" fmla="*/ 636608 w 1944547"/>
              <a:gd name="connsiteY11-72" fmla="*/ 277793 h 1481560"/>
              <a:gd name="connsiteX0-73" fmla="*/ 659757 w 1967696"/>
              <a:gd name="connsiteY0-74" fmla="*/ 277793 h 1481560"/>
              <a:gd name="connsiteX1-75" fmla="*/ 856526 w 1967696"/>
              <a:gd name="connsiteY1-76" fmla="*/ 23150 h 1481560"/>
              <a:gd name="connsiteX2-77" fmla="*/ 1678329 w 1967696"/>
              <a:gd name="connsiteY2-78" fmla="*/ 0 h 1481560"/>
              <a:gd name="connsiteX3-79" fmla="*/ 1319514 w 1967696"/>
              <a:gd name="connsiteY3-80" fmla="*/ 590309 h 1481560"/>
              <a:gd name="connsiteX4-81" fmla="*/ 1747777 w 1967696"/>
              <a:gd name="connsiteY4-82" fmla="*/ 567160 h 1481560"/>
              <a:gd name="connsiteX5-83" fmla="*/ 1967696 w 1967696"/>
              <a:gd name="connsiteY5-84" fmla="*/ 891251 h 1481560"/>
              <a:gd name="connsiteX6-85" fmla="*/ 1527858 w 1967696"/>
              <a:gd name="connsiteY6-86" fmla="*/ 1481560 h 1481560"/>
              <a:gd name="connsiteX7-87" fmla="*/ 1354238 w 1967696"/>
              <a:gd name="connsiteY7-88" fmla="*/ 1203767 h 1481560"/>
              <a:gd name="connsiteX8-89" fmla="*/ 0 w 1967696"/>
              <a:gd name="connsiteY8-90" fmla="*/ 1238491 h 1481560"/>
              <a:gd name="connsiteX9-91" fmla="*/ 462987 w 1967696"/>
              <a:gd name="connsiteY9-92" fmla="*/ 590309 h 1481560"/>
              <a:gd name="connsiteX10-93" fmla="*/ 266217 w 1967696"/>
              <a:gd name="connsiteY10-94" fmla="*/ 335666 h 1481560"/>
              <a:gd name="connsiteX11-95" fmla="*/ 659757 w 1967696"/>
              <a:gd name="connsiteY11-96" fmla="*/ 277793 h 1481560"/>
              <a:gd name="connsiteX0-97" fmla="*/ 636607 w 1944546"/>
              <a:gd name="connsiteY0-98" fmla="*/ 277793 h 1481560"/>
              <a:gd name="connsiteX1-99" fmla="*/ 833376 w 1944546"/>
              <a:gd name="connsiteY1-100" fmla="*/ 23150 h 1481560"/>
              <a:gd name="connsiteX2-101" fmla="*/ 1655179 w 1944546"/>
              <a:gd name="connsiteY2-102" fmla="*/ 0 h 1481560"/>
              <a:gd name="connsiteX3-103" fmla="*/ 1296364 w 1944546"/>
              <a:gd name="connsiteY3-104" fmla="*/ 590309 h 1481560"/>
              <a:gd name="connsiteX4-105" fmla="*/ 1724627 w 1944546"/>
              <a:gd name="connsiteY4-106" fmla="*/ 567160 h 1481560"/>
              <a:gd name="connsiteX5-107" fmla="*/ 1944546 w 1944546"/>
              <a:gd name="connsiteY5-108" fmla="*/ 891251 h 1481560"/>
              <a:gd name="connsiteX6-109" fmla="*/ 1504708 w 1944546"/>
              <a:gd name="connsiteY6-110" fmla="*/ 1481560 h 1481560"/>
              <a:gd name="connsiteX7-111" fmla="*/ 1331088 w 1944546"/>
              <a:gd name="connsiteY7-112" fmla="*/ 1203767 h 1481560"/>
              <a:gd name="connsiteX8-113" fmla="*/ 0 w 1944546"/>
              <a:gd name="connsiteY8-114" fmla="*/ 1215342 h 1481560"/>
              <a:gd name="connsiteX9-115" fmla="*/ 439837 w 1944546"/>
              <a:gd name="connsiteY9-116" fmla="*/ 590309 h 1481560"/>
              <a:gd name="connsiteX10-117" fmla="*/ 243067 w 1944546"/>
              <a:gd name="connsiteY10-118" fmla="*/ 335666 h 1481560"/>
              <a:gd name="connsiteX11-119" fmla="*/ 636607 w 1944546"/>
              <a:gd name="connsiteY11-120" fmla="*/ 277793 h 1481560"/>
              <a:gd name="connsiteX0-121" fmla="*/ 636607 w 1944546"/>
              <a:gd name="connsiteY0-122" fmla="*/ 277793 h 1481560"/>
              <a:gd name="connsiteX1-123" fmla="*/ 833376 w 1944546"/>
              <a:gd name="connsiteY1-124" fmla="*/ 23150 h 1481560"/>
              <a:gd name="connsiteX2-125" fmla="*/ 1655179 w 1944546"/>
              <a:gd name="connsiteY2-126" fmla="*/ 0 h 1481560"/>
              <a:gd name="connsiteX3-127" fmla="*/ 1296364 w 1944546"/>
              <a:gd name="connsiteY3-128" fmla="*/ 590309 h 1481560"/>
              <a:gd name="connsiteX4-129" fmla="*/ 1724627 w 1944546"/>
              <a:gd name="connsiteY4-130" fmla="*/ 567160 h 1481560"/>
              <a:gd name="connsiteX5-131" fmla="*/ 1944546 w 1944546"/>
              <a:gd name="connsiteY5-132" fmla="*/ 891251 h 1481560"/>
              <a:gd name="connsiteX6-133" fmla="*/ 1504708 w 1944546"/>
              <a:gd name="connsiteY6-134" fmla="*/ 1481560 h 1481560"/>
              <a:gd name="connsiteX7-135" fmla="*/ 1331088 w 1944546"/>
              <a:gd name="connsiteY7-136" fmla="*/ 1203767 h 1481560"/>
              <a:gd name="connsiteX8-137" fmla="*/ 0 w 1944546"/>
              <a:gd name="connsiteY8-138" fmla="*/ 1215342 h 1481560"/>
              <a:gd name="connsiteX9-139" fmla="*/ 439837 w 1944546"/>
              <a:gd name="connsiteY9-140" fmla="*/ 590309 h 1481560"/>
              <a:gd name="connsiteX10-141" fmla="*/ 196768 w 1944546"/>
              <a:gd name="connsiteY10-142" fmla="*/ 289367 h 1481560"/>
              <a:gd name="connsiteX11-143" fmla="*/ 636607 w 1944546"/>
              <a:gd name="connsiteY11-144" fmla="*/ 277793 h 1481560"/>
              <a:gd name="connsiteX0-145" fmla="*/ 636607 w 1944546"/>
              <a:gd name="connsiteY0-146" fmla="*/ 312517 h 1516284"/>
              <a:gd name="connsiteX1-147" fmla="*/ 833376 w 1944546"/>
              <a:gd name="connsiteY1-148" fmla="*/ 57874 h 1516284"/>
              <a:gd name="connsiteX2-149" fmla="*/ 1678328 w 1944546"/>
              <a:gd name="connsiteY2-150" fmla="*/ 0 h 1516284"/>
              <a:gd name="connsiteX3-151" fmla="*/ 1296364 w 1944546"/>
              <a:gd name="connsiteY3-152" fmla="*/ 625033 h 1516284"/>
              <a:gd name="connsiteX4-153" fmla="*/ 1724627 w 1944546"/>
              <a:gd name="connsiteY4-154" fmla="*/ 601884 h 1516284"/>
              <a:gd name="connsiteX5-155" fmla="*/ 1944546 w 1944546"/>
              <a:gd name="connsiteY5-156" fmla="*/ 925975 h 1516284"/>
              <a:gd name="connsiteX6-157" fmla="*/ 1504708 w 1944546"/>
              <a:gd name="connsiteY6-158" fmla="*/ 1516284 h 1516284"/>
              <a:gd name="connsiteX7-159" fmla="*/ 1331088 w 1944546"/>
              <a:gd name="connsiteY7-160" fmla="*/ 1238491 h 1516284"/>
              <a:gd name="connsiteX8-161" fmla="*/ 0 w 1944546"/>
              <a:gd name="connsiteY8-162" fmla="*/ 1250066 h 1516284"/>
              <a:gd name="connsiteX9-163" fmla="*/ 439837 w 1944546"/>
              <a:gd name="connsiteY9-164" fmla="*/ 625033 h 1516284"/>
              <a:gd name="connsiteX10-165" fmla="*/ 196768 w 1944546"/>
              <a:gd name="connsiteY10-166" fmla="*/ 324091 h 1516284"/>
              <a:gd name="connsiteX11-167" fmla="*/ 636607 w 1944546"/>
              <a:gd name="connsiteY11-168" fmla="*/ 312517 h 1516284"/>
              <a:gd name="connsiteX0-169" fmla="*/ 636607 w 1944546"/>
              <a:gd name="connsiteY0-170" fmla="*/ 312517 h 1516284"/>
              <a:gd name="connsiteX1-171" fmla="*/ 798652 w 1944546"/>
              <a:gd name="connsiteY1-172" fmla="*/ 23150 h 1516284"/>
              <a:gd name="connsiteX2-173" fmla="*/ 1678328 w 1944546"/>
              <a:gd name="connsiteY2-174" fmla="*/ 0 h 1516284"/>
              <a:gd name="connsiteX3-175" fmla="*/ 1296364 w 1944546"/>
              <a:gd name="connsiteY3-176" fmla="*/ 625033 h 1516284"/>
              <a:gd name="connsiteX4-177" fmla="*/ 1724627 w 1944546"/>
              <a:gd name="connsiteY4-178" fmla="*/ 601884 h 1516284"/>
              <a:gd name="connsiteX5-179" fmla="*/ 1944546 w 1944546"/>
              <a:gd name="connsiteY5-180" fmla="*/ 925975 h 1516284"/>
              <a:gd name="connsiteX6-181" fmla="*/ 1504708 w 1944546"/>
              <a:gd name="connsiteY6-182" fmla="*/ 1516284 h 1516284"/>
              <a:gd name="connsiteX7-183" fmla="*/ 1331088 w 1944546"/>
              <a:gd name="connsiteY7-184" fmla="*/ 1238491 h 1516284"/>
              <a:gd name="connsiteX8-185" fmla="*/ 0 w 1944546"/>
              <a:gd name="connsiteY8-186" fmla="*/ 1250066 h 1516284"/>
              <a:gd name="connsiteX9-187" fmla="*/ 439837 w 1944546"/>
              <a:gd name="connsiteY9-188" fmla="*/ 625033 h 1516284"/>
              <a:gd name="connsiteX10-189" fmla="*/ 196768 w 1944546"/>
              <a:gd name="connsiteY10-190" fmla="*/ 324091 h 1516284"/>
              <a:gd name="connsiteX11-191" fmla="*/ 636607 w 1944546"/>
              <a:gd name="connsiteY11-192" fmla="*/ 312517 h 1516284"/>
              <a:gd name="connsiteX0-193" fmla="*/ 636607 w 1944546"/>
              <a:gd name="connsiteY0-194" fmla="*/ 324091 h 1527858"/>
              <a:gd name="connsiteX1-195" fmla="*/ 798652 w 1944546"/>
              <a:gd name="connsiteY1-196" fmla="*/ 34724 h 1527858"/>
              <a:gd name="connsiteX2-197" fmla="*/ 1701477 w 1944546"/>
              <a:gd name="connsiteY2-198" fmla="*/ 0 h 1527858"/>
              <a:gd name="connsiteX3-199" fmla="*/ 1296364 w 1944546"/>
              <a:gd name="connsiteY3-200" fmla="*/ 636607 h 1527858"/>
              <a:gd name="connsiteX4-201" fmla="*/ 1724627 w 1944546"/>
              <a:gd name="connsiteY4-202" fmla="*/ 613458 h 1527858"/>
              <a:gd name="connsiteX5-203" fmla="*/ 1944546 w 1944546"/>
              <a:gd name="connsiteY5-204" fmla="*/ 937549 h 1527858"/>
              <a:gd name="connsiteX6-205" fmla="*/ 1504708 w 1944546"/>
              <a:gd name="connsiteY6-206" fmla="*/ 1527858 h 1527858"/>
              <a:gd name="connsiteX7-207" fmla="*/ 1331088 w 1944546"/>
              <a:gd name="connsiteY7-208" fmla="*/ 1250065 h 1527858"/>
              <a:gd name="connsiteX8-209" fmla="*/ 0 w 1944546"/>
              <a:gd name="connsiteY8-210" fmla="*/ 1261640 h 1527858"/>
              <a:gd name="connsiteX9-211" fmla="*/ 439837 w 1944546"/>
              <a:gd name="connsiteY9-212" fmla="*/ 636607 h 1527858"/>
              <a:gd name="connsiteX10-213" fmla="*/ 196768 w 1944546"/>
              <a:gd name="connsiteY10-214" fmla="*/ 335665 h 1527858"/>
              <a:gd name="connsiteX11-215" fmla="*/ 636607 w 1944546"/>
              <a:gd name="connsiteY11-216" fmla="*/ 324091 h 1527858"/>
              <a:gd name="connsiteX0-217" fmla="*/ 636607 w 1967695"/>
              <a:gd name="connsiteY0-218" fmla="*/ 324091 h 1527858"/>
              <a:gd name="connsiteX1-219" fmla="*/ 798652 w 1967695"/>
              <a:gd name="connsiteY1-220" fmla="*/ 34724 h 1527858"/>
              <a:gd name="connsiteX2-221" fmla="*/ 1701477 w 1967695"/>
              <a:gd name="connsiteY2-222" fmla="*/ 0 h 1527858"/>
              <a:gd name="connsiteX3-223" fmla="*/ 1296364 w 1967695"/>
              <a:gd name="connsiteY3-224" fmla="*/ 636607 h 1527858"/>
              <a:gd name="connsiteX4-225" fmla="*/ 1724627 w 1967695"/>
              <a:gd name="connsiteY4-226" fmla="*/ 613458 h 1527858"/>
              <a:gd name="connsiteX5-227" fmla="*/ 1967695 w 1967695"/>
              <a:gd name="connsiteY5-228" fmla="*/ 937549 h 1527858"/>
              <a:gd name="connsiteX6-229" fmla="*/ 1504708 w 1967695"/>
              <a:gd name="connsiteY6-230" fmla="*/ 1527858 h 1527858"/>
              <a:gd name="connsiteX7-231" fmla="*/ 1331088 w 1967695"/>
              <a:gd name="connsiteY7-232" fmla="*/ 1250065 h 1527858"/>
              <a:gd name="connsiteX8-233" fmla="*/ 0 w 1967695"/>
              <a:gd name="connsiteY8-234" fmla="*/ 1261640 h 1527858"/>
              <a:gd name="connsiteX9-235" fmla="*/ 439837 w 1967695"/>
              <a:gd name="connsiteY9-236" fmla="*/ 636607 h 1527858"/>
              <a:gd name="connsiteX10-237" fmla="*/ 196768 w 1967695"/>
              <a:gd name="connsiteY10-238" fmla="*/ 335665 h 1527858"/>
              <a:gd name="connsiteX11-239" fmla="*/ 636607 w 1967695"/>
              <a:gd name="connsiteY11-240" fmla="*/ 324091 h 1527858"/>
              <a:gd name="connsiteX0-241" fmla="*/ 636607 w 1967695"/>
              <a:gd name="connsiteY0-242" fmla="*/ 324091 h 1516284"/>
              <a:gd name="connsiteX1-243" fmla="*/ 798652 w 1967695"/>
              <a:gd name="connsiteY1-244" fmla="*/ 34724 h 1516284"/>
              <a:gd name="connsiteX2-245" fmla="*/ 1701477 w 1967695"/>
              <a:gd name="connsiteY2-246" fmla="*/ 0 h 1516284"/>
              <a:gd name="connsiteX3-247" fmla="*/ 1296364 w 1967695"/>
              <a:gd name="connsiteY3-248" fmla="*/ 636607 h 1516284"/>
              <a:gd name="connsiteX4-249" fmla="*/ 1724627 w 1967695"/>
              <a:gd name="connsiteY4-250" fmla="*/ 613458 h 1516284"/>
              <a:gd name="connsiteX5-251" fmla="*/ 1967695 w 1967695"/>
              <a:gd name="connsiteY5-252" fmla="*/ 937549 h 1516284"/>
              <a:gd name="connsiteX6-253" fmla="*/ 1551006 w 1967695"/>
              <a:gd name="connsiteY6-254" fmla="*/ 1516284 h 1516284"/>
              <a:gd name="connsiteX7-255" fmla="*/ 1331088 w 1967695"/>
              <a:gd name="connsiteY7-256" fmla="*/ 1250065 h 1516284"/>
              <a:gd name="connsiteX8-257" fmla="*/ 0 w 1967695"/>
              <a:gd name="connsiteY8-258" fmla="*/ 1261640 h 1516284"/>
              <a:gd name="connsiteX9-259" fmla="*/ 439837 w 1967695"/>
              <a:gd name="connsiteY9-260" fmla="*/ 636607 h 1516284"/>
              <a:gd name="connsiteX10-261" fmla="*/ 196768 w 1967695"/>
              <a:gd name="connsiteY10-262" fmla="*/ 335665 h 1516284"/>
              <a:gd name="connsiteX11-263" fmla="*/ 636607 w 1967695"/>
              <a:gd name="connsiteY11-264" fmla="*/ 324091 h 1516284"/>
              <a:gd name="connsiteX0-265" fmla="*/ 636607 w 1967695"/>
              <a:gd name="connsiteY0-266" fmla="*/ 324091 h 1516284"/>
              <a:gd name="connsiteX1-267" fmla="*/ 798652 w 1967695"/>
              <a:gd name="connsiteY1-268" fmla="*/ 34724 h 1516284"/>
              <a:gd name="connsiteX2-269" fmla="*/ 1701477 w 1967695"/>
              <a:gd name="connsiteY2-270" fmla="*/ 0 h 1516284"/>
              <a:gd name="connsiteX3-271" fmla="*/ 1296364 w 1967695"/>
              <a:gd name="connsiteY3-272" fmla="*/ 636607 h 1516284"/>
              <a:gd name="connsiteX4-273" fmla="*/ 1724627 w 1967695"/>
              <a:gd name="connsiteY4-274" fmla="*/ 601883 h 1516284"/>
              <a:gd name="connsiteX5-275" fmla="*/ 1967695 w 1967695"/>
              <a:gd name="connsiteY5-276" fmla="*/ 937549 h 1516284"/>
              <a:gd name="connsiteX6-277" fmla="*/ 1551006 w 1967695"/>
              <a:gd name="connsiteY6-278" fmla="*/ 1516284 h 1516284"/>
              <a:gd name="connsiteX7-279" fmla="*/ 1331088 w 1967695"/>
              <a:gd name="connsiteY7-280" fmla="*/ 1250065 h 1516284"/>
              <a:gd name="connsiteX8-281" fmla="*/ 0 w 1967695"/>
              <a:gd name="connsiteY8-282" fmla="*/ 1261640 h 1516284"/>
              <a:gd name="connsiteX9-283" fmla="*/ 439837 w 1967695"/>
              <a:gd name="connsiteY9-284" fmla="*/ 636607 h 1516284"/>
              <a:gd name="connsiteX10-285" fmla="*/ 196768 w 1967695"/>
              <a:gd name="connsiteY10-286" fmla="*/ 335665 h 1516284"/>
              <a:gd name="connsiteX11-287" fmla="*/ 636607 w 1967695"/>
              <a:gd name="connsiteY11-288" fmla="*/ 324091 h 15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67695" h="1516284">
                <a:moveTo>
                  <a:pt x="636607" y="324091"/>
                </a:moveTo>
                <a:lnTo>
                  <a:pt x="798652" y="34724"/>
                </a:lnTo>
                <a:lnTo>
                  <a:pt x="1701477" y="0"/>
                </a:lnTo>
                <a:lnTo>
                  <a:pt x="1296364" y="636607"/>
                </a:lnTo>
                <a:lnTo>
                  <a:pt x="1724627" y="601883"/>
                </a:lnTo>
                <a:lnTo>
                  <a:pt x="1967695" y="937549"/>
                </a:lnTo>
                <a:lnTo>
                  <a:pt x="1551006" y="1516284"/>
                </a:lnTo>
                <a:lnTo>
                  <a:pt x="1331088" y="1250065"/>
                </a:lnTo>
                <a:lnTo>
                  <a:pt x="0" y="1261640"/>
                </a:lnTo>
                <a:lnTo>
                  <a:pt x="439837" y="636607"/>
                </a:lnTo>
                <a:lnTo>
                  <a:pt x="196768" y="335665"/>
                </a:lnTo>
                <a:lnTo>
                  <a:pt x="636607" y="324091"/>
                </a:lnTo>
                <a:close/>
              </a:path>
            </a:pathLst>
          </a:cu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fontAlgn="auto">
              <a:spcBef>
                <a:spcPts val="0"/>
              </a:spcBef>
              <a:spcAft>
                <a:spcPts val="0"/>
              </a:spcAft>
              <a:buFont typeface="Wingdings" panose="05000000000000000000" pitchFamily="2" charset="2"/>
              <a:buChar char="l"/>
              <a:defRPr/>
            </a:pPr>
            <a:endParaRPr lang="zh-CN" altLang="en-US" sz="3200" b="0" dirty="0">
              <a:latin typeface="华文琥珀" panose="02010800040101010101" pitchFamily="2" charset="-122"/>
              <a:ea typeface="华文琥珀" panose="02010800040101010101" pitchFamily="2" charset="-122"/>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幼圆"/>
        </a:defRPr>
      </a:lvl1pPr>
      <a:lvl2pPr algn="l" defTabSz="457200" rtl="0" eaLnBrk="0" fontAlgn="base" hangingPunct="0">
        <a:spcBef>
          <a:spcPct val="0"/>
        </a:spcBef>
        <a:spcAft>
          <a:spcPct val="0"/>
        </a:spcAft>
        <a:defRPr sz="3600">
          <a:solidFill>
            <a:schemeClr val="tx1"/>
          </a:solidFill>
          <a:latin typeface="Century Gothic"/>
          <a:ea typeface="幼圆"/>
          <a:cs typeface="幼圆"/>
        </a:defRPr>
      </a:lvl2pPr>
      <a:lvl3pPr algn="l" defTabSz="457200" rtl="0" eaLnBrk="0" fontAlgn="base" hangingPunct="0">
        <a:spcBef>
          <a:spcPct val="0"/>
        </a:spcBef>
        <a:spcAft>
          <a:spcPct val="0"/>
        </a:spcAft>
        <a:defRPr sz="3600">
          <a:solidFill>
            <a:schemeClr val="tx1"/>
          </a:solidFill>
          <a:latin typeface="Century Gothic"/>
          <a:ea typeface="幼圆"/>
          <a:cs typeface="幼圆"/>
        </a:defRPr>
      </a:lvl3pPr>
      <a:lvl4pPr algn="l" defTabSz="457200" rtl="0" eaLnBrk="0" fontAlgn="base" hangingPunct="0">
        <a:spcBef>
          <a:spcPct val="0"/>
        </a:spcBef>
        <a:spcAft>
          <a:spcPct val="0"/>
        </a:spcAft>
        <a:defRPr sz="3600">
          <a:solidFill>
            <a:schemeClr val="tx1"/>
          </a:solidFill>
          <a:latin typeface="Century Gothic"/>
          <a:ea typeface="幼圆"/>
          <a:cs typeface="幼圆"/>
        </a:defRPr>
      </a:lvl4pPr>
      <a:lvl5pPr algn="l" defTabSz="457200" rtl="0" eaLnBrk="0" fontAlgn="base" hangingPunct="0">
        <a:spcBef>
          <a:spcPct val="0"/>
        </a:spcBef>
        <a:spcAft>
          <a:spcPct val="0"/>
        </a:spcAft>
        <a:defRPr sz="3600">
          <a:solidFill>
            <a:schemeClr val="tx1"/>
          </a:solidFill>
          <a:latin typeface="Century Gothic"/>
          <a:ea typeface="幼圆"/>
          <a:cs typeface="幼圆"/>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幼圆"/>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幼圆"/>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幼圆"/>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幼圆"/>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幼圆"/>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68350" y="457200"/>
            <a:ext cx="10509250" cy="6858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6147"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30263" y="1244600"/>
            <a:ext cx="10588625" cy="0"/>
          </a:xfrm>
          <a:prstGeom prst="line">
            <a:avLst/>
          </a:prstGeom>
          <a:noFill/>
          <a:ln w="57150">
            <a:solidFill>
              <a:srgbClr val="0063B0"/>
            </a:solidFill>
            <a:round/>
          </a:ln>
          <a:effectLst/>
        </p:spPr>
        <p:txBody>
          <a:bodyPr lIns="90000" tIns="46800" rIns="90000" bIns="46800"/>
          <a:lstStyle/>
          <a:p>
            <a:pPr>
              <a:defRPr/>
            </a:pPr>
            <a:endParaRPr lang="zh-CN" altLang="en-US" b="0">
              <a:solidFill>
                <a:srgbClr val="000000"/>
              </a:solidFill>
              <a:latin typeface="+mn-lt"/>
              <a:ea typeface="+mn-ea"/>
              <a:cs typeface="+mn-cs"/>
            </a:endParaRPr>
          </a:p>
        </p:txBody>
      </p:sp>
      <p:sp>
        <p:nvSpPr>
          <p:cNvPr id="3150853" name="Rectangle 5"/>
          <p:cNvSpPr>
            <a:spLocks noGrp="1" noChangeArrowheads="1"/>
          </p:cNvSpPr>
          <p:nvPr>
            <p:ph type="sldNum" sz="quarter" idx="4"/>
          </p:nvPr>
        </p:nvSpPr>
        <p:spPr bwMode="auto">
          <a:xfrm>
            <a:off x="4940300" y="6629400"/>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b="0">
                <a:solidFill>
                  <a:srgbClr val="000000"/>
                </a:solidFill>
                <a:latin typeface="Times New Roman" panose="02020603050405020304" pitchFamily="18" charset="0"/>
                <a:ea typeface="+mn-ea"/>
                <a:cs typeface="+mn-cs"/>
              </a:defRPr>
            </a:lvl1pPr>
          </a:lstStyle>
          <a:p>
            <a:pPr>
              <a:defRPr/>
            </a:pPr>
            <a:r>
              <a:rPr lang="zh-CN" altLang="en-US"/>
              <a:t>第</a:t>
            </a:r>
            <a:fld id="{D7703FBD-1F13-4D46-AFF8-68F82D0F8D76}" type="slidenum">
              <a:rPr lang="zh-CN" altLang="en-US"/>
            </a:fld>
            <a:r>
              <a:rPr lang="zh-CN" altLang="en-US"/>
              <a:t>页</a:t>
            </a:r>
            <a:endParaRPr lang="zh-CN" altLang="en-US"/>
          </a:p>
        </p:txBody>
      </p:sp>
      <p:pic>
        <p:nvPicPr>
          <p:cNvPr id="6150" name="Picture 6" descr="英文"/>
          <p:cNvPicPr>
            <a:picLocks noChangeAspect="1" noChangeArrowheads="1"/>
          </p:cNvPicPr>
          <p:nvPr/>
        </p:nvPicPr>
        <p:blipFill>
          <a:blip r:embed="rId14"/>
          <a:srcRect/>
          <a:stretch>
            <a:fillRect/>
          </a:stretch>
        </p:blipFill>
        <p:spPr bwMode="auto">
          <a:xfrm>
            <a:off x="11176000" y="6350000"/>
            <a:ext cx="9144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68350" y="457200"/>
            <a:ext cx="10509250" cy="6858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483"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30263" y="1244600"/>
            <a:ext cx="10588625" cy="0"/>
          </a:xfrm>
          <a:prstGeom prst="line">
            <a:avLst/>
          </a:prstGeom>
          <a:noFill/>
          <a:ln w="57150">
            <a:solidFill>
              <a:srgbClr val="0063B0"/>
            </a:solidFill>
            <a:round/>
          </a:ln>
          <a:effectLst/>
        </p:spPr>
        <p:txBody>
          <a:bodyPr lIns="90000" tIns="46800" rIns="90000" bIns="46800"/>
          <a:lstStyle/>
          <a:p>
            <a:pPr>
              <a:defRPr/>
            </a:pPr>
            <a:endParaRPr lang="zh-CN" altLang="en-US" b="0">
              <a:solidFill>
                <a:srgbClr val="000000"/>
              </a:solidFill>
              <a:latin typeface="+mn-lt"/>
              <a:ea typeface="+mn-ea"/>
              <a:cs typeface="+mn-cs"/>
            </a:endParaRPr>
          </a:p>
        </p:txBody>
      </p:sp>
      <p:sp>
        <p:nvSpPr>
          <p:cNvPr id="3150853" name="Rectangle 5"/>
          <p:cNvSpPr>
            <a:spLocks noGrp="1" noChangeArrowheads="1"/>
          </p:cNvSpPr>
          <p:nvPr>
            <p:ph type="sldNum" sz="quarter" idx="4"/>
          </p:nvPr>
        </p:nvSpPr>
        <p:spPr bwMode="auto">
          <a:xfrm>
            <a:off x="4940300" y="6629400"/>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b="0">
                <a:solidFill>
                  <a:srgbClr val="000000"/>
                </a:solidFill>
                <a:latin typeface="Times New Roman" panose="02020603050405020304" pitchFamily="18" charset="0"/>
                <a:ea typeface="+mn-ea"/>
                <a:cs typeface="+mn-cs"/>
              </a:defRPr>
            </a:lvl1pPr>
          </a:lstStyle>
          <a:p>
            <a:pPr>
              <a:defRPr/>
            </a:pPr>
            <a:r>
              <a:rPr lang="zh-CN" altLang="en-US"/>
              <a:t>第</a:t>
            </a:r>
            <a:fld id="{1B68474B-6B57-407C-81F9-BACBE7018B78}" type="slidenum">
              <a:rPr lang="zh-CN" altLang="en-US"/>
            </a:fld>
            <a:r>
              <a:rPr lang="zh-CN" altLang="en-US"/>
              <a:t>页</a:t>
            </a:r>
            <a:endParaRPr lang="zh-CN" altLang="en-US"/>
          </a:p>
        </p:txBody>
      </p:sp>
      <p:pic>
        <p:nvPicPr>
          <p:cNvPr id="20486" name="Picture 6" descr="英文"/>
          <p:cNvPicPr>
            <a:picLocks noChangeAspect="1" noChangeArrowheads="1"/>
          </p:cNvPicPr>
          <p:nvPr/>
        </p:nvPicPr>
        <p:blipFill>
          <a:blip r:embed="rId14"/>
          <a:srcRect/>
          <a:stretch>
            <a:fillRect/>
          </a:stretch>
        </p:blipFill>
        <p:spPr bwMode="auto">
          <a:xfrm>
            <a:off x="11176000" y="6350000"/>
            <a:ext cx="9144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78"/>
          <p:cNvSpPr/>
          <p:nvPr/>
        </p:nvSpPr>
        <p:spPr>
          <a:xfrm flipV="1">
            <a:off x="7413625" y="3632200"/>
            <a:ext cx="3175" cy="9525"/>
          </a:xfrm>
          <a:custGeom>
            <a:avLst/>
            <a:gdLst>
              <a:gd name="connsiteX0" fmla="*/ 873 w 2896"/>
              <a:gd name="connsiteY0" fmla="*/ 8824 h 8824"/>
              <a:gd name="connsiteX1" fmla="*/ 2896 w 2896"/>
              <a:gd name="connsiteY1" fmla="*/ 1127 h 8824"/>
              <a:gd name="connsiteX2" fmla="*/ 2193 w 2896"/>
              <a:gd name="connsiteY2" fmla="*/ 0 h 8824"/>
              <a:gd name="connsiteX3" fmla="*/ 0 w 2896"/>
              <a:gd name="connsiteY3" fmla="*/ 3588 h 8824"/>
              <a:gd name="connsiteX4" fmla="*/ 873 w 2896"/>
              <a:gd name="connsiteY4" fmla="*/ 8824 h 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 h="8824">
                <a:moveTo>
                  <a:pt x="873" y="8824"/>
                </a:moveTo>
                <a:lnTo>
                  <a:pt x="2896" y="1127"/>
                </a:lnTo>
                <a:lnTo>
                  <a:pt x="2193" y="0"/>
                </a:lnTo>
                <a:lnTo>
                  <a:pt x="0" y="3588"/>
                </a:lnTo>
                <a:lnTo>
                  <a:pt x="873" y="8824"/>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8" name="任意多边形 77"/>
          <p:cNvSpPr/>
          <p:nvPr/>
        </p:nvSpPr>
        <p:spPr>
          <a:xfrm flipV="1">
            <a:off x="7416800" y="3638550"/>
            <a:ext cx="0" cy="3175"/>
          </a:xfrm>
          <a:custGeom>
            <a:avLst/>
            <a:gdLst>
              <a:gd name="connsiteX0" fmla="*/ 1232 w 1232"/>
              <a:gd name="connsiteY0" fmla="*/ 4138 h 4138"/>
              <a:gd name="connsiteX1" fmla="*/ 567 w 1232"/>
              <a:gd name="connsiteY1" fmla="*/ 0 h 4138"/>
              <a:gd name="connsiteX2" fmla="*/ 0 w 1232"/>
              <a:gd name="connsiteY2" fmla="*/ 2161 h 4138"/>
              <a:gd name="connsiteX3" fmla="*/ 1232 w 1232"/>
              <a:gd name="connsiteY3" fmla="*/ 4138 h 4138"/>
            </a:gdLst>
            <a:ahLst/>
            <a:cxnLst>
              <a:cxn ang="0">
                <a:pos x="connsiteX0" y="connsiteY0"/>
              </a:cxn>
              <a:cxn ang="0">
                <a:pos x="connsiteX1" y="connsiteY1"/>
              </a:cxn>
              <a:cxn ang="0">
                <a:pos x="connsiteX2" y="connsiteY2"/>
              </a:cxn>
              <a:cxn ang="0">
                <a:pos x="connsiteX3" y="connsiteY3"/>
              </a:cxn>
            </a:cxnLst>
            <a:rect l="l" t="t" r="r" b="b"/>
            <a:pathLst>
              <a:path w="1232" h="4138">
                <a:moveTo>
                  <a:pt x="1232" y="4138"/>
                </a:moveTo>
                <a:lnTo>
                  <a:pt x="567" y="0"/>
                </a:lnTo>
                <a:lnTo>
                  <a:pt x="0" y="2161"/>
                </a:lnTo>
                <a:lnTo>
                  <a:pt x="1232" y="4138"/>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3" name="任意多边形 72"/>
          <p:cNvSpPr/>
          <p:nvPr/>
        </p:nvSpPr>
        <p:spPr>
          <a:xfrm flipV="1">
            <a:off x="7412038" y="3636963"/>
            <a:ext cx="3175" cy="11112"/>
          </a:xfrm>
          <a:custGeom>
            <a:avLst/>
            <a:gdLst>
              <a:gd name="connsiteX0" fmla="*/ 1617 w 3810"/>
              <a:gd name="connsiteY0" fmla="*/ 9702 h 9702"/>
              <a:gd name="connsiteX1" fmla="*/ 3810 w 3810"/>
              <a:gd name="connsiteY1" fmla="*/ 6114 h 9702"/>
              <a:gd name="connsiteX2" fmla="*/ 0 w 3810"/>
              <a:gd name="connsiteY2" fmla="*/ 0 h 9702"/>
              <a:gd name="connsiteX3" fmla="*/ 1617 w 3810"/>
              <a:gd name="connsiteY3" fmla="*/ 9702 h 9702"/>
            </a:gdLst>
            <a:ahLst/>
            <a:cxnLst>
              <a:cxn ang="0">
                <a:pos x="connsiteX0" y="connsiteY0"/>
              </a:cxn>
              <a:cxn ang="0">
                <a:pos x="connsiteX1" y="connsiteY1"/>
              </a:cxn>
              <a:cxn ang="0">
                <a:pos x="connsiteX2" y="connsiteY2"/>
              </a:cxn>
              <a:cxn ang="0">
                <a:pos x="connsiteX3" y="connsiteY3"/>
              </a:cxn>
            </a:cxnLst>
            <a:rect l="l" t="t" r="r" b="b"/>
            <a:pathLst>
              <a:path w="3810" h="9702">
                <a:moveTo>
                  <a:pt x="1617" y="9702"/>
                </a:moveTo>
                <a:lnTo>
                  <a:pt x="3810" y="6114"/>
                </a:lnTo>
                <a:lnTo>
                  <a:pt x="0" y="0"/>
                </a:lnTo>
                <a:lnTo>
                  <a:pt x="1617" y="9702"/>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1" name="文本框 110"/>
          <p:cNvSpPr txBox="1">
            <a:spLocks noChangeArrowheads="1"/>
          </p:cNvSpPr>
          <p:nvPr/>
        </p:nvSpPr>
        <p:spPr bwMode="auto">
          <a:xfrm>
            <a:off x="4356100" y="392113"/>
            <a:ext cx="6526213" cy="1069975"/>
          </a:xfrm>
          <a:prstGeom prst="rect">
            <a:avLst/>
          </a:prstGeom>
          <a:noFill/>
          <a:ln w="9525">
            <a:noFill/>
            <a:miter lim="800000"/>
          </a:ln>
        </p:spPr>
        <p:txBody>
          <a:bodyPr anchor="ctr">
            <a:spAutoFit/>
          </a:bodyPr>
          <a:lstStyle/>
          <a:p>
            <a:pPr>
              <a:lnSpc>
                <a:spcPct val="150000"/>
              </a:lnSpc>
            </a:pPr>
            <a:r>
              <a:rPr lang="zh-CN" altLang="en-US" sz="4800">
                <a:solidFill>
                  <a:srgbClr val="0E5671"/>
                </a:solidFill>
                <a:latin typeface="微软雅黑" panose="020B0503020204020204" pitchFamily="34" charset="-122"/>
                <a:ea typeface="微软雅黑" panose="020B0503020204020204" pitchFamily="34" charset="-122"/>
              </a:rPr>
              <a:t>学前卫生学</a:t>
            </a:r>
            <a:endParaRPr lang="en-US" altLang="zh-CN" sz="4800">
              <a:solidFill>
                <a:srgbClr val="0E5671"/>
              </a:solidFill>
              <a:latin typeface="微软雅黑" panose="020B0503020204020204" pitchFamily="34" charset="-122"/>
              <a:ea typeface="微软雅黑" panose="020B0503020204020204" pitchFamily="34" charset="-122"/>
            </a:endParaRPr>
          </a:p>
        </p:txBody>
      </p:sp>
      <p:sp>
        <p:nvSpPr>
          <p:cNvPr id="112" name="任意多边形 111"/>
          <p:cNvSpPr/>
          <p:nvPr/>
        </p:nvSpPr>
        <p:spPr>
          <a:xfrm rot="16200000">
            <a:off x="3957638" y="833437"/>
            <a:ext cx="528638" cy="30321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8" name="直角三角形 117"/>
          <p:cNvSpPr/>
          <p:nvPr/>
        </p:nvSpPr>
        <p:spPr>
          <a:xfrm flipH="1" flipV="1">
            <a:off x="4181475" y="-1588"/>
            <a:ext cx="8010525" cy="981076"/>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nvGrpSpPr>
          <p:cNvPr id="36871" name="组合 119"/>
          <p:cNvGrpSpPr/>
          <p:nvPr/>
        </p:nvGrpSpPr>
        <p:grpSpPr bwMode="auto">
          <a:xfrm>
            <a:off x="0" y="260350"/>
            <a:ext cx="5097463" cy="5564188"/>
            <a:chOff x="279130" y="1340768"/>
            <a:chExt cx="5096789" cy="5564211"/>
          </a:xfrm>
        </p:grpSpPr>
        <p:sp>
          <p:nvSpPr>
            <p:cNvPr id="121" name="任意多边形 120"/>
            <p:cNvSpPr/>
            <p:nvPr/>
          </p:nvSpPr>
          <p:spPr>
            <a:xfrm>
              <a:off x="1571184" y="139474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2" name="任意多边形 121"/>
            <p:cNvSpPr/>
            <p:nvPr/>
          </p:nvSpPr>
          <p:spPr>
            <a:xfrm>
              <a:off x="2737843" y="139315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3" name="任意多边形 122"/>
            <p:cNvSpPr/>
            <p:nvPr/>
          </p:nvSpPr>
          <p:spPr>
            <a:xfrm>
              <a:off x="3323552" y="139315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4" name="任意多边形 123"/>
            <p:cNvSpPr/>
            <p:nvPr/>
          </p:nvSpPr>
          <p:spPr>
            <a:xfrm>
              <a:off x="1836262" y="176939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5" name="任意多边形 124"/>
            <p:cNvSpPr/>
            <p:nvPr/>
          </p:nvSpPr>
          <p:spPr>
            <a:xfrm>
              <a:off x="3001333" y="176939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6" name="任意多边形 125"/>
            <p:cNvSpPr/>
            <p:nvPr/>
          </p:nvSpPr>
          <p:spPr>
            <a:xfrm>
              <a:off x="1541026"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7" name="任意多边形 126"/>
            <p:cNvSpPr/>
            <p:nvPr/>
          </p:nvSpPr>
          <p:spPr>
            <a:xfrm>
              <a:off x="2121974"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8" name="任意多边形 127"/>
            <p:cNvSpPr/>
            <p:nvPr/>
          </p:nvSpPr>
          <p:spPr>
            <a:xfrm>
              <a:off x="2712446"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9" name="任意多边形 128"/>
            <p:cNvSpPr/>
            <p:nvPr/>
          </p:nvSpPr>
          <p:spPr>
            <a:xfrm>
              <a:off x="3288632" y="213769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0" name="任意多边形 129"/>
            <p:cNvSpPr/>
            <p:nvPr/>
          </p:nvSpPr>
          <p:spPr>
            <a:xfrm>
              <a:off x="2387051" y="252187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1" name="任意多边形 130"/>
            <p:cNvSpPr/>
            <p:nvPr/>
          </p:nvSpPr>
          <p:spPr>
            <a:xfrm>
              <a:off x="2987047" y="252187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2" name="任意多边形 131"/>
            <p:cNvSpPr/>
            <p:nvPr/>
          </p:nvSpPr>
          <p:spPr>
            <a:xfrm>
              <a:off x="3556885" y="2521873"/>
              <a:ext cx="598408"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3" name="任意多边形 132"/>
            <p:cNvSpPr/>
            <p:nvPr/>
          </p:nvSpPr>
          <p:spPr>
            <a:xfrm>
              <a:off x="2679113" y="289811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4" name="任意多边形 133"/>
            <p:cNvSpPr/>
            <p:nvPr/>
          </p:nvSpPr>
          <p:spPr>
            <a:xfrm>
              <a:off x="3253712" y="289811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5" name="任意多边形 134"/>
            <p:cNvSpPr/>
            <p:nvPr/>
          </p:nvSpPr>
          <p:spPr>
            <a:xfrm>
              <a:off x="2655304" y="3650591"/>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6" name="任意多边形 135"/>
            <p:cNvSpPr/>
            <p:nvPr/>
          </p:nvSpPr>
          <p:spPr>
            <a:xfrm>
              <a:off x="2950540" y="4030004"/>
              <a:ext cx="596821" cy="39211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7" name="任意多边形 136"/>
            <p:cNvSpPr/>
            <p:nvPr/>
          </p:nvSpPr>
          <p:spPr>
            <a:xfrm>
              <a:off x="2342607" y="4774545"/>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8" name="任意多边形 137"/>
            <p:cNvSpPr/>
            <p:nvPr/>
          </p:nvSpPr>
          <p:spPr>
            <a:xfrm>
              <a:off x="2925143" y="478724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9" name="任意多边形 138"/>
            <p:cNvSpPr/>
            <p:nvPr/>
          </p:nvSpPr>
          <p:spPr>
            <a:xfrm>
              <a:off x="2023562" y="5165072"/>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0" name="任意多边形 139"/>
            <p:cNvSpPr/>
            <p:nvPr/>
          </p:nvSpPr>
          <p:spPr>
            <a:xfrm>
              <a:off x="2612446" y="5169834"/>
              <a:ext cx="596821" cy="39211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1" name="任意多边形 140"/>
            <p:cNvSpPr/>
            <p:nvPr/>
          </p:nvSpPr>
          <p:spPr>
            <a:xfrm>
              <a:off x="3223554" y="5155547"/>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2" name="任意多边形 141"/>
            <p:cNvSpPr/>
            <p:nvPr/>
          </p:nvSpPr>
          <p:spPr>
            <a:xfrm>
              <a:off x="1110870" y="553178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3" name="任意多边形 142"/>
            <p:cNvSpPr/>
            <p:nvPr/>
          </p:nvSpPr>
          <p:spPr>
            <a:xfrm>
              <a:off x="1710866" y="5530198"/>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4" name="任意多边形 143"/>
            <p:cNvSpPr/>
            <p:nvPr/>
          </p:nvSpPr>
          <p:spPr>
            <a:xfrm>
              <a:off x="2309275" y="5536548"/>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5" name="任意多边形 144"/>
            <p:cNvSpPr/>
            <p:nvPr/>
          </p:nvSpPr>
          <p:spPr>
            <a:xfrm>
              <a:off x="2931492" y="5541310"/>
              <a:ext cx="596821" cy="39211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6" name="任意多边形 145"/>
            <p:cNvSpPr/>
            <p:nvPr/>
          </p:nvSpPr>
          <p:spPr>
            <a:xfrm>
              <a:off x="1877532" y="138839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7" name="任意多边形 146"/>
            <p:cNvSpPr/>
            <p:nvPr/>
          </p:nvSpPr>
          <p:spPr>
            <a:xfrm>
              <a:off x="2455305" y="139315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8" name="任意多边形 147"/>
            <p:cNvSpPr/>
            <p:nvPr/>
          </p:nvSpPr>
          <p:spPr>
            <a:xfrm>
              <a:off x="2144196" y="1769395"/>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49" name="任意多边形 148"/>
            <p:cNvSpPr/>
            <p:nvPr/>
          </p:nvSpPr>
          <p:spPr>
            <a:xfrm>
              <a:off x="2718795" y="1769395"/>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0" name="任意多边形 149"/>
            <p:cNvSpPr/>
            <p:nvPr/>
          </p:nvSpPr>
          <p:spPr>
            <a:xfrm>
              <a:off x="1850547" y="2150396"/>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1" name="任意多边形 150"/>
            <p:cNvSpPr/>
            <p:nvPr/>
          </p:nvSpPr>
          <p:spPr>
            <a:xfrm>
              <a:off x="2429909" y="2158334"/>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2" name="任意多边形 151"/>
            <p:cNvSpPr/>
            <p:nvPr/>
          </p:nvSpPr>
          <p:spPr>
            <a:xfrm>
              <a:off x="3587043" y="2145634"/>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3" name="任意多边形 152"/>
            <p:cNvSpPr/>
            <p:nvPr/>
          </p:nvSpPr>
          <p:spPr>
            <a:xfrm>
              <a:off x="2690224" y="252187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4" name="任意多边形 153"/>
            <p:cNvSpPr/>
            <p:nvPr/>
          </p:nvSpPr>
          <p:spPr>
            <a:xfrm>
              <a:off x="1821976" y="289811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5" name="任意多边形 154"/>
            <p:cNvSpPr/>
            <p:nvPr/>
          </p:nvSpPr>
          <p:spPr>
            <a:xfrm>
              <a:off x="2971174" y="289811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6" name="任意多边形 155"/>
            <p:cNvSpPr/>
            <p:nvPr/>
          </p:nvSpPr>
          <p:spPr>
            <a:xfrm>
              <a:off x="2679113" y="3275939"/>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7" name="任意多边形 156"/>
            <p:cNvSpPr/>
            <p:nvPr/>
          </p:nvSpPr>
          <p:spPr>
            <a:xfrm>
              <a:off x="3266410" y="3275939"/>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58" name="任意多边形 157"/>
            <p:cNvSpPr/>
            <p:nvPr/>
          </p:nvSpPr>
          <p:spPr>
            <a:xfrm>
              <a:off x="1794993" y="366170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dirty="0"/>
            </a:p>
          </p:txBody>
        </p:sp>
        <p:sp>
          <p:nvSpPr>
            <p:cNvPr id="159" name="任意多边形 158"/>
            <p:cNvSpPr/>
            <p:nvPr/>
          </p:nvSpPr>
          <p:spPr>
            <a:xfrm>
              <a:off x="2966413" y="3656941"/>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0" name="任意多边形 159"/>
            <p:cNvSpPr/>
            <p:nvPr/>
          </p:nvSpPr>
          <p:spPr>
            <a:xfrm>
              <a:off x="2656891" y="4034767"/>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1" name="任意多边形 160"/>
            <p:cNvSpPr/>
            <p:nvPr/>
          </p:nvSpPr>
          <p:spPr>
            <a:xfrm>
              <a:off x="3253712" y="4026829"/>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2" name="任意多边形 161"/>
            <p:cNvSpPr/>
            <p:nvPr/>
          </p:nvSpPr>
          <p:spPr>
            <a:xfrm>
              <a:off x="2950540" y="4404656"/>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3" name="任意多边形 162"/>
            <p:cNvSpPr/>
            <p:nvPr/>
          </p:nvSpPr>
          <p:spPr>
            <a:xfrm>
              <a:off x="1461662" y="4772957"/>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4" name="任意多边形 163"/>
            <p:cNvSpPr/>
            <p:nvPr/>
          </p:nvSpPr>
          <p:spPr>
            <a:xfrm>
              <a:off x="2653716" y="4779307"/>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5" name="任意多边形 164"/>
            <p:cNvSpPr/>
            <p:nvPr/>
          </p:nvSpPr>
          <p:spPr>
            <a:xfrm>
              <a:off x="1739437" y="5161897"/>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6" name="任意多边形 165"/>
            <p:cNvSpPr/>
            <p:nvPr/>
          </p:nvSpPr>
          <p:spPr>
            <a:xfrm>
              <a:off x="2333083" y="516507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7" name="任意多边形 166"/>
            <p:cNvSpPr/>
            <p:nvPr/>
          </p:nvSpPr>
          <p:spPr>
            <a:xfrm>
              <a:off x="2925143" y="5176184"/>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8" name="任意多边形 167"/>
            <p:cNvSpPr/>
            <p:nvPr/>
          </p:nvSpPr>
          <p:spPr>
            <a:xfrm>
              <a:off x="1425153" y="5536548"/>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69" name="任意多边形 168"/>
            <p:cNvSpPr/>
            <p:nvPr/>
          </p:nvSpPr>
          <p:spPr>
            <a:xfrm>
              <a:off x="2025149" y="5536548"/>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0" name="任意多边形 169"/>
            <p:cNvSpPr/>
            <p:nvPr/>
          </p:nvSpPr>
          <p:spPr>
            <a:xfrm>
              <a:off x="2631494" y="5546073"/>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1" name="任意多边形 170"/>
            <p:cNvSpPr/>
            <p:nvPr/>
          </p:nvSpPr>
          <p:spPr>
            <a:xfrm>
              <a:off x="1110870" y="5909612"/>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2" name="任意多边形 171"/>
            <p:cNvSpPr/>
            <p:nvPr/>
          </p:nvSpPr>
          <p:spPr>
            <a:xfrm>
              <a:off x="1714040" y="5917550"/>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3" name="任意多边形 172"/>
            <p:cNvSpPr/>
            <p:nvPr/>
          </p:nvSpPr>
          <p:spPr>
            <a:xfrm>
              <a:off x="2336258" y="630966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4" name="任意多边形 173"/>
            <p:cNvSpPr/>
            <p:nvPr/>
          </p:nvSpPr>
          <p:spPr>
            <a:xfrm>
              <a:off x="1401345" y="629061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5" name="任意多边形 174"/>
            <p:cNvSpPr/>
            <p:nvPr/>
          </p:nvSpPr>
          <p:spPr>
            <a:xfrm>
              <a:off x="2655304" y="6314427"/>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6" name="任意多边形 175"/>
            <p:cNvSpPr/>
            <p:nvPr/>
          </p:nvSpPr>
          <p:spPr>
            <a:xfrm>
              <a:off x="1226743" y="252663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7" name="任意多边形 176"/>
            <p:cNvSpPr/>
            <p:nvPr/>
          </p:nvSpPr>
          <p:spPr>
            <a:xfrm>
              <a:off x="1528328" y="2525048"/>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8" name="任意多边形 177"/>
            <p:cNvSpPr/>
            <p:nvPr/>
          </p:nvSpPr>
          <p:spPr>
            <a:xfrm>
              <a:off x="631508" y="252663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79" name="任意多边形 178"/>
            <p:cNvSpPr/>
            <p:nvPr/>
          </p:nvSpPr>
          <p:spPr>
            <a:xfrm>
              <a:off x="1231504" y="289811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0" name="任意多边形 179"/>
            <p:cNvSpPr/>
            <p:nvPr/>
          </p:nvSpPr>
          <p:spPr>
            <a:xfrm>
              <a:off x="1798167" y="327911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1" name="任意多边形 180"/>
            <p:cNvSpPr/>
            <p:nvPr/>
          </p:nvSpPr>
          <p:spPr>
            <a:xfrm>
              <a:off x="1514042" y="3275939"/>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2" name="任意多边形 181"/>
            <p:cNvSpPr/>
            <p:nvPr/>
          </p:nvSpPr>
          <p:spPr>
            <a:xfrm>
              <a:off x="3231490" y="5933425"/>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3" name="任意多边形 182"/>
            <p:cNvSpPr/>
            <p:nvPr/>
          </p:nvSpPr>
          <p:spPr>
            <a:xfrm>
              <a:off x="3517202" y="6320777"/>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4" name="任意多边形 183"/>
            <p:cNvSpPr/>
            <p:nvPr/>
          </p:nvSpPr>
          <p:spPr>
            <a:xfrm>
              <a:off x="1820389" y="252663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5" name="任意多边形 184"/>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6" name="任意多边形 185"/>
            <p:cNvSpPr/>
            <p:nvPr/>
          </p:nvSpPr>
          <p:spPr>
            <a:xfrm>
              <a:off x="647381" y="1351881"/>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7" name="任意多边形 186"/>
            <p:cNvSpPr/>
            <p:nvPr/>
          </p:nvSpPr>
          <p:spPr>
            <a:xfrm>
              <a:off x="331511" y="1748758"/>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8" name="任意多边形 187"/>
            <p:cNvSpPr/>
            <p:nvPr/>
          </p:nvSpPr>
          <p:spPr>
            <a:xfrm>
              <a:off x="623572"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89" name="任意多边形 188"/>
            <p:cNvSpPr/>
            <p:nvPr/>
          </p:nvSpPr>
          <p:spPr>
            <a:xfrm>
              <a:off x="1218806"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0" name="任意多边形 189"/>
            <p:cNvSpPr/>
            <p:nvPr/>
          </p:nvSpPr>
          <p:spPr>
            <a:xfrm>
              <a:off x="602937" y="292827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1" name="任意多边形 190"/>
            <p:cNvSpPr/>
            <p:nvPr/>
          </p:nvSpPr>
          <p:spPr>
            <a:xfrm>
              <a:off x="282305" y="334102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2" name="任意多边形 191"/>
            <p:cNvSpPr/>
            <p:nvPr/>
          </p:nvSpPr>
          <p:spPr>
            <a:xfrm>
              <a:off x="579128" y="373790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3" name="任意多边形 192"/>
            <p:cNvSpPr/>
            <p:nvPr/>
          </p:nvSpPr>
          <p:spPr>
            <a:xfrm>
              <a:off x="590239" y="651445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4" name="任意多边形 193"/>
            <p:cNvSpPr/>
            <p:nvPr/>
          </p:nvSpPr>
          <p:spPr>
            <a:xfrm>
              <a:off x="1185473" y="651445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5" name="任意多边形 194"/>
            <p:cNvSpPr/>
            <p:nvPr/>
          </p:nvSpPr>
          <p:spPr>
            <a:xfrm>
              <a:off x="352145" y="1343943"/>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6" name="任意多边形 195"/>
            <p:cNvSpPr/>
            <p:nvPr/>
          </p:nvSpPr>
          <p:spPr>
            <a:xfrm>
              <a:off x="961665" y="1340768"/>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7" name="任意多边形 196"/>
            <p:cNvSpPr/>
            <p:nvPr/>
          </p:nvSpPr>
          <p:spPr>
            <a:xfrm>
              <a:off x="644207" y="1737645"/>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8" name="任意多边形 197"/>
            <p:cNvSpPr/>
            <p:nvPr/>
          </p:nvSpPr>
          <p:spPr>
            <a:xfrm>
              <a:off x="936268" y="2134521"/>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99" name="任意多边形 198"/>
            <p:cNvSpPr/>
            <p:nvPr/>
          </p:nvSpPr>
          <p:spPr>
            <a:xfrm>
              <a:off x="937856" y="2531398"/>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0" name="任意多边形 199"/>
            <p:cNvSpPr/>
            <p:nvPr/>
          </p:nvSpPr>
          <p:spPr>
            <a:xfrm>
              <a:off x="907697" y="2902874"/>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1" name="任意多边形 200"/>
            <p:cNvSpPr/>
            <p:nvPr/>
          </p:nvSpPr>
          <p:spPr>
            <a:xfrm>
              <a:off x="595001" y="3329914"/>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2" name="任意多边形 201"/>
            <p:cNvSpPr/>
            <p:nvPr/>
          </p:nvSpPr>
          <p:spPr>
            <a:xfrm>
              <a:off x="287067" y="3726791"/>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3" name="任意多边形 202"/>
            <p:cNvSpPr/>
            <p:nvPr/>
          </p:nvSpPr>
          <p:spPr>
            <a:xfrm>
              <a:off x="583890" y="4123668"/>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4" name="任意多边形 203"/>
            <p:cNvSpPr/>
            <p:nvPr/>
          </p:nvSpPr>
          <p:spPr>
            <a:xfrm>
              <a:off x="279130" y="4517369"/>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5" name="任意多边形 204"/>
            <p:cNvSpPr/>
            <p:nvPr/>
          </p:nvSpPr>
          <p:spPr>
            <a:xfrm>
              <a:off x="355320" y="491424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6" name="任意多边形 205"/>
            <p:cNvSpPr/>
            <p:nvPr/>
          </p:nvSpPr>
          <p:spPr>
            <a:xfrm>
              <a:off x="961665" y="491424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7" name="任意多边形 206"/>
            <p:cNvSpPr/>
            <p:nvPr/>
          </p:nvSpPr>
          <p:spPr>
            <a:xfrm>
              <a:off x="637858" y="5312709"/>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8" name="任意多边形 207"/>
            <p:cNvSpPr/>
            <p:nvPr/>
          </p:nvSpPr>
          <p:spPr>
            <a:xfrm>
              <a:off x="1244202" y="5312709"/>
              <a:ext cx="592060"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09" name="任意多边形 208"/>
            <p:cNvSpPr/>
            <p:nvPr/>
          </p:nvSpPr>
          <p:spPr>
            <a:xfrm>
              <a:off x="328336" y="5704824"/>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10" name="任意多边形 209"/>
            <p:cNvSpPr/>
            <p:nvPr/>
          </p:nvSpPr>
          <p:spPr>
            <a:xfrm>
              <a:off x="931507" y="5709586"/>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11" name="任意多边形 210"/>
            <p:cNvSpPr/>
            <p:nvPr/>
          </p:nvSpPr>
          <p:spPr>
            <a:xfrm>
              <a:off x="612461" y="609852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12" name="任意多边形 211"/>
            <p:cNvSpPr/>
            <p:nvPr/>
          </p:nvSpPr>
          <p:spPr>
            <a:xfrm>
              <a:off x="893412" y="6503339"/>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13" name="任意多边形 212"/>
            <p:cNvSpPr/>
            <p:nvPr/>
          </p:nvSpPr>
          <p:spPr>
            <a:xfrm>
              <a:off x="1498169" y="649540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14" name="任意多边形 213"/>
            <p:cNvSpPr/>
            <p:nvPr/>
          </p:nvSpPr>
          <p:spPr>
            <a:xfrm>
              <a:off x="1501343" y="6098526"/>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15" name="任意多边形 214"/>
            <p:cNvSpPr/>
            <p:nvPr/>
          </p:nvSpPr>
          <p:spPr>
            <a:xfrm>
              <a:off x="4779098" y="630966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sp>
        <p:nvSpPr>
          <p:cNvPr id="104" name="文本框 110"/>
          <p:cNvSpPr txBox="1">
            <a:spLocks noChangeArrowheads="1"/>
          </p:cNvSpPr>
          <p:nvPr/>
        </p:nvSpPr>
        <p:spPr bwMode="auto">
          <a:xfrm>
            <a:off x="4403725" y="2617788"/>
            <a:ext cx="7164388" cy="915987"/>
          </a:xfrm>
          <a:prstGeom prst="rect">
            <a:avLst/>
          </a:prstGeom>
          <a:noFill/>
          <a:ln w="9525">
            <a:noFill/>
            <a:miter lim="800000"/>
          </a:ln>
        </p:spPr>
        <p:txBody>
          <a:bodyPr anchor="ctr">
            <a:spAutoFit/>
          </a:bodyPr>
          <a:lstStyle/>
          <a:p>
            <a:pPr>
              <a:lnSpc>
                <a:spcPct val="150000"/>
              </a:lnSpc>
            </a:pPr>
            <a:r>
              <a:rPr lang="zh-CN" altLang="en-US" sz="3600">
                <a:solidFill>
                  <a:srgbClr val="0E5671"/>
                </a:solidFill>
                <a:latin typeface="微软雅黑" panose="020B0503020204020204" pitchFamily="34" charset="-122"/>
                <a:ea typeface="微软雅黑" panose="020B0503020204020204" pitchFamily="34" charset="-122"/>
              </a:rPr>
              <a:t>主题</a:t>
            </a:r>
            <a:r>
              <a:rPr lang="en-US" altLang="zh-CN" sz="3600">
                <a:solidFill>
                  <a:srgbClr val="0E5671"/>
                </a:solidFill>
                <a:latin typeface="微软雅黑" panose="020B0503020204020204" pitchFamily="34" charset="-122"/>
                <a:ea typeface="微软雅黑" panose="020B0503020204020204" pitchFamily="34" charset="-122"/>
              </a:rPr>
              <a:t>4  </a:t>
            </a:r>
            <a:r>
              <a:rPr lang="zh-CN" altLang="en-US" sz="3600">
                <a:solidFill>
                  <a:srgbClr val="0E5671"/>
                </a:solidFill>
                <a:latin typeface="微软雅黑" panose="020B0503020204020204" pitchFamily="34" charset="-122"/>
                <a:ea typeface="微软雅黑" panose="020B0503020204020204" pitchFamily="34" charset="-122"/>
              </a:rPr>
              <a:t>婴幼儿的心理卫生</a:t>
            </a:r>
            <a:endParaRPr lang="en-US" altLang="zh-CN" sz="3600">
              <a:solidFill>
                <a:srgbClr val="0E567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11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circle(in)">
                                      <p:cBhvr>
                                        <p:cTn id="12" dur="11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直角三角形 27"/>
          <p:cNvSpPr>
            <a:spLocks noChangeArrowheads="1"/>
          </p:cNvSpPr>
          <p:nvPr/>
        </p:nvSpPr>
        <p:spPr bwMode="auto">
          <a:xfrm flipV="1">
            <a:off x="12700" y="0"/>
            <a:ext cx="11168063"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3251" name="文本框 1"/>
          <p:cNvSpPr txBox="1">
            <a:spLocks noChangeArrowheads="1"/>
          </p:cNvSpPr>
          <p:nvPr/>
        </p:nvSpPr>
        <p:spPr bwMode="auto">
          <a:xfrm>
            <a:off x="455613" y="1039813"/>
            <a:ext cx="10537825" cy="457200"/>
          </a:xfrm>
          <a:prstGeom prst="rect">
            <a:avLst/>
          </a:prstGeom>
          <a:noFill/>
          <a:ln w="9525">
            <a:noFill/>
            <a:miter lim="800000"/>
          </a:ln>
        </p:spPr>
        <p:txBody>
          <a:bodyPr>
            <a:spAutoFit/>
          </a:bodyPr>
          <a:lstStyle/>
          <a:p>
            <a:r>
              <a:rPr lang="en-US" altLang="zh-CN" sz="2400" b="0">
                <a:solidFill>
                  <a:schemeClr val="bg2"/>
                </a:solidFill>
                <a:latin typeface="宋体" panose="02010600030101010101" pitchFamily="2" charset="-122"/>
                <a:ea typeface="宋体" panose="02010600030101010101" pitchFamily="2" charset="-122"/>
                <a:sym typeface="+mn-ea"/>
              </a:rPr>
              <a:t>3. </a:t>
            </a:r>
            <a:r>
              <a:rPr lang="zh-CN" altLang="en-US" sz="2400" b="0">
                <a:solidFill>
                  <a:schemeClr val="bg2"/>
                </a:solidFill>
                <a:latin typeface="宋体" panose="02010600030101010101" pitchFamily="2" charset="-122"/>
                <a:ea typeface="宋体" panose="02010600030101010101" pitchFamily="2" charset="-122"/>
                <a:sym typeface="+mn-ea"/>
              </a:rPr>
              <a:t>帮助婴幼儿做好从家庭到幼儿园的过渡</a:t>
            </a:r>
            <a:r>
              <a:rPr lang="zh-CN" altLang="en-US" b="0">
                <a:ea typeface="宋体" panose="02010600030101010101" pitchFamily="2" charset="-122"/>
                <a:sym typeface="+mn-ea"/>
              </a:rPr>
              <a:t> </a:t>
            </a:r>
            <a:endParaRPr lang="zh-CN" altLang="en-US" b="0">
              <a:ea typeface="宋体" panose="02010600030101010101" pitchFamily="2" charset="-122"/>
              <a:sym typeface="+mn-ea"/>
            </a:endParaRPr>
          </a:p>
        </p:txBody>
      </p:sp>
      <p:sp>
        <p:nvSpPr>
          <p:cNvPr id="53252" name="文本框 3"/>
          <p:cNvSpPr txBox="1">
            <a:spLocks noChangeArrowheads="1"/>
          </p:cNvSpPr>
          <p:nvPr/>
        </p:nvSpPr>
        <p:spPr bwMode="auto">
          <a:xfrm>
            <a:off x="519113" y="1404938"/>
            <a:ext cx="8689975" cy="1920875"/>
          </a:xfrm>
          <a:prstGeom prst="rect">
            <a:avLst/>
          </a:prstGeom>
          <a:noFill/>
          <a:ln w="9525">
            <a:noFill/>
            <a:miter lim="800000"/>
          </a:ln>
        </p:spPr>
        <p:txBody>
          <a:bodyPr>
            <a:spAutoFit/>
          </a:bodyPr>
          <a:lstStyle/>
          <a:p>
            <a:pPr>
              <a:lnSpc>
                <a:spcPct val="150000"/>
              </a:lnSpc>
            </a:pPr>
            <a:r>
              <a:rPr lang="zh-CN" altLang="en-US" sz="2000" b="0">
                <a:solidFill>
                  <a:schemeClr val="bg2"/>
                </a:solidFill>
                <a:latin typeface="宋体" panose="02010600030101010101" pitchFamily="2" charset="-122"/>
                <a:ea typeface="宋体" panose="02010600030101010101" pitchFamily="2" charset="-122"/>
              </a:rPr>
              <a:t>     通常，刚进入幼儿园的婴幼儿在从家庭到幼儿园这一过程中会出现“分离焦虑”现 象。婴幼儿在接触到陌生的环境和陌生人，适应陌生的生活制度时，会感到不安和焦虑。 由于每个婴幼儿自身的特点与社会经历不同，这种分离焦虑的程度也不尽相同。</a:t>
            </a:r>
            <a:endParaRPr lang="zh-CN" altLang="en-US" sz="2000" b="0">
              <a:solidFill>
                <a:schemeClr val="bg2"/>
              </a:solidFill>
              <a:latin typeface="宋体" panose="02010600030101010101" pitchFamily="2" charset="-122"/>
              <a:ea typeface="宋体" panose="02010600030101010101" pitchFamily="2" charset="-122"/>
            </a:endParaRPr>
          </a:p>
        </p:txBody>
      </p:sp>
      <p:grpSp>
        <p:nvGrpSpPr>
          <p:cNvPr id="53253"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3258"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pic>
        <p:nvPicPr>
          <p:cNvPr id="53254" name="Picture 11"/>
          <p:cNvPicPr>
            <a:picLocks noChangeAspect="1" noChangeArrowheads="1"/>
          </p:cNvPicPr>
          <p:nvPr/>
        </p:nvPicPr>
        <p:blipFill>
          <a:blip r:embed="rId1"/>
          <a:srcRect/>
          <a:stretch>
            <a:fillRect/>
          </a:stretch>
        </p:blipFill>
        <p:spPr bwMode="auto">
          <a:xfrm>
            <a:off x="9564688" y="315913"/>
            <a:ext cx="2627312" cy="2833687"/>
          </a:xfrm>
          <a:prstGeom prst="rect">
            <a:avLst/>
          </a:prstGeom>
          <a:noFill/>
          <a:ln w="9525">
            <a:noFill/>
            <a:miter lim="800000"/>
            <a:headEnd/>
            <a:tailEnd/>
          </a:ln>
        </p:spPr>
      </p:pic>
      <p:pic>
        <p:nvPicPr>
          <p:cNvPr id="53255" name="Picture 12"/>
          <p:cNvPicPr>
            <a:picLocks noChangeAspect="1" noChangeArrowheads="1"/>
          </p:cNvPicPr>
          <p:nvPr/>
        </p:nvPicPr>
        <p:blipFill>
          <a:blip r:embed="rId2"/>
          <a:srcRect/>
          <a:stretch>
            <a:fillRect/>
          </a:stretch>
        </p:blipFill>
        <p:spPr bwMode="auto">
          <a:xfrm>
            <a:off x="2698750" y="3590925"/>
            <a:ext cx="9477375" cy="3267075"/>
          </a:xfrm>
          <a:prstGeom prst="rect">
            <a:avLst/>
          </a:prstGeom>
          <a:noFill/>
          <a:ln w="9525">
            <a:noFill/>
            <a:miter lim="800000"/>
            <a:headEnd/>
            <a:tailEnd/>
          </a:ln>
        </p:spPr>
      </p:pic>
      <p:sp>
        <p:nvSpPr>
          <p:cNvPr id="53256" name="Rectangle 13"/>
          <p:cNvSpPr>
            <a:spLocks noChangeArrowheads="1"/>
          </p:cNvSpPr>
          <p:nvPr/>
        </p:nvSpPr>
        <p:spPr bwMode="auto">
          <a:xfrm>
            <a:off x="290513" y="4162425"/>
            <a:ext cx="2203450" cy="2282825"/>
          </a:xfrm>
          <a:prstGeom prst="rect">
            <a:avLst/>
          </a:prstGeom>
          <a:noFill/>
          <a:ln w="9525">
            <a:noFill/>
            <a:miter lim="800000"/>
          </a:ln>
        </p:spPr>
        <p:txBody>
          <a:bodyPr anchor="ctr">
            <a:spAutoFit/>
          </a:bodyPr>
          <a:lstStyle/>
          <a:p>
            <a:r>
              <a:rPr lang="zh-CN" altLang="en-US" sz="2400" b="0">
                <a:solidFill>
                  <a:srgbClr val="FB1705"/>
                </a:solidFill>
                <a:ea typeface="宋体" panose="02010600030101010101" pitchFamily="2" charset="-122"/>
              </a:rPr>
              <a:t>如何帮助婴幼儿从家庭生活过渡到幼儿园生活，减轻“分离焦虑”的影响？ </a:t>
            </a:r>
            <a:endParaRPr lang="zh-CN" altLang="en-US" sz="2400" b="0">
              <a:solidFill>
                <a:srgbClr val="FB1705"/>
              </a:solidFill>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直角三角形 27"/>
          <p:cNvSpPr>
            <a:spLocks noChangeArrowheads="1"/>
          </p:cNvSpPr>
          <p:nvPr/>
        </p:nvSpPr>
        <p:spPr bwMode="auto">
          <a:xfrm flipV="1">
            <a:off x="12700" y="0"/>
            <a:ext cx="11168063"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5299"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0">
                <a:solidFill>
                  <a:schemeClr val="bg2"/>
                </a:solidFill>
                <a:latin typeface="宋体" panose="02010600030101010101" pitchFamily="2" charset="-122"/>
                <a:ea typeface="宋体" panose="02010600030101010101" pitchFamily="2" charset="-122"/>
                <a:sym typeface="+mn-ea"/>
              </a:rPr>
              <a:t>3.3</a:t>
            </a:r>
            <a:r>
              <a:rPr lang="zh-CN" altLang="en-US" sz="2400" b="0">
                <a:solidFill>
                  <a:schemeClr val="bg2"/>
                </a:solidFill>
                <a:latin typeface="宋体" panose="02010600030101010101" pitchFamily="2" charset="-122"/>
                <a:ea typeface="宋体" panose="02010600030101010101" pitchFamily="2" charset="-122"/>
                <a:sym typeface="+mn-ea"/>
              </a:rPr>
              <a:t>～</a:t>
            </a:r>
            <a:r>
              <a:rPr lang="en-US" altLang="zh-CN" sz="2400" b="0">
                <a:solidFill>
                  <a:schemeClr val="bg2"/>
                </a:solidFill>
                <a:latin typeface="宋体" panose="02010600030101010101" pitchFamily="2" charset="-122"/>
                <a:ea typeface="宋体" panose="02010600030101010101" pitchFamily="2" charset="-122"/>
                <a:sym typeface="+mn-ea"/>
              </a:rPr>
              <a:t>6</a:t>
            </a:r>
            <a:r>
              <a:rPr lang="zh-CN" altLang="en-US" sz="2400" b="0">
                <a:solidFill>
                  <a:schemeClr val="bg2"/>
                </a:solidFill>
                <a:latin typeface="宋体" panose="02010600030101010101" pitchFamily="2" charset="-122"/>
                <a:ea typeface="宋体" panose="02010600030101010101" pitchFamily="2" charset="-122"/>
                <a:sym typeface="+mn-ea"/>
              </a:rPr>
              <a:t>岁幼儿心理保健</a:t>
            </a:r>
            <a:endParaRPr lang="zh-CN" altLang="en-US" sz="2400" b="0">
              <a:solidFill>
                <a:schemeClr val="bg2"/>
              </a:solidFill>
              <a:latin typeface="宋体" panose="02010600030101010101" pitchFamily="2" charset="-122"/>
              <a:ea typeface="宋体" panose="02010600030101010101" pitchFamily="2" charset="-122"/>
              <a:sym typeface="+mn-ea"/>
            </a:endParaRPr>
          </a:p>
        </p:txBody>
      </p:sp>
      <p:sp>
        <p:nvSpPr>
          <p:cNvPr id="55300" name="文本框 3"/>
          <p:cNvSpPr txBox="1">
            <a:spLocks noChangeArrowheads="1"/>
          </p:cNvSpPr>
          <p:nvPr/>
        </p:nvSpPr>
        <p:spPr bwMode="auto">
          <a:xfrm>
            <a:off x="0" y="1601788"/>
            <a:ext cx="11885613" cy="2282825"/>
          </a:xfrm>
          <a:prstGeom prst="rect">
            <a:avLst/>
          </a:prstGeom>
          <a:noFill/>
          <a:ln w="9525">
            <a:noFill/>
            <a:miter lim="800000"/>
          </a:ln>
        </p:spPr>
        <p:txBody>
          <a:bodyPr>
            <a:spAutoFit/>
          </a:bodyPr>
          <a:lstStyle/>
          <a:p>
            <a:pPr>
              <a:lnSpc>
                <a:spcPct val="150000"/>
              </a:lnSpc>
            </a:pP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1</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帮助幼儿形成积极的自我概念</a:t>
            </a:r>
            <a:r>
              <a:rPr lang="zh-CN" altLang="en-US" b="0">
                <a:ea typeface="宋体" panose="02010600030101010101" pitchFamily="2" charset="-122"/>
              </a:rPr>
              <a:t> </a:t>
            </a:r>
            <a:endParaRPr lang="zh-CN" altLang="en-US"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ea typeface="宋体" panose="02010600030101010101" pitchFamily="2" charset="-122"/>
              </a:rPr>
              <a:t>    幼儿园教师应该做到尊重幼儿，平等对待幼儿。在评价幼儿的时候，应以一种积极鼓 励的方式对待幼儿、帮助幼儿，促使其朝着目标去努力，引导幼儿形成积极的自我概念。 </a:t>
            </a:r>
            <a:endParaRPr lang="zh-CN" altLang="en-US" sz="2400" b="0">
              <a:solidFill>
                <a:schemeClr val="bg2"/>
              </a:solidFill>
              <a:latin typeface="宋体" panose="02010600030101010101" pitchFamily="2" charset="-122"/>
              <a:ea typeface="宋体" panose="02010600030101010101" pitchFamily="2" charset="-122"/>
            </a:endParaRPr>
          </a:p>
        </p:txBody>
      </p:sp>
      <p:grpSp>
        <p:nvGrpSpPr>
          <p:cNvPr id="55301"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5304"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sp>
        <p:nvSpPr>
          <p:cNvPr id="55302" name="文本框 3"/>
          <p:cNvSpPr txBox="1">
            <a:spLocks noChangeArrowheads="1"/>
          </p:cNvSpPr>
          <p:nvPr/>
        </p:nvSpPr>
        <p:spPr bwMode="auto">
          <a:xfrm>
            <a:off x="1588" y="3660775"/>
            <a:ext cx="11885612" cy="2830513"/>
          </a:xfrm>
          <a:prstGeom prst="rect">
            <a:avLst/>
          </a:prstGeom>
          <a:noFill/>
          <a:ln w="9525">
            <a:noFill/>
            <a:miter lim="800000"/>
          </a:ln>
        </p:spPr>
        <p:txBody>
          <a:bodyPr>
            <a:spAutoFit/>
          </a:bodyPr>
          <a:lstStyle/>
          <a:p>
            <a:pPr>
              <a:lnSpc>
                <a:spcPct val="150000"/>
              </a:lnSpc>
            </a:pP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2</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帮助幼儿形成积极的自我概念</a:t>
            </a:r>
            <a:r>
              <a:rPr lang="zh-CN" altLang="en-US" b="0">
                <a:ea typeface="宋体" panose="02010600030101010101" pitchFamily="2" charset="-122"/>
              </a:rPr>
              <a:t> </a:t>
            </a:r>
            <a:endParaRPr lang="zh-CN" altLang="en-US"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ea typeface="宋体" panose="02010600030101010101" pitchFamily="2" charset="-122"/>
              </a:rPr>
              <a:t>    家长应从幼儿出生开始，就对其性别给予正确的影响和教育，如给幼儿起名字、买衣 服、买玩具，对幼儿的期待与要求等，帮助幼儿逐渐形成正确的性别角色意识和行为。避免将幼儿的性别角色颠倒，防止幼儿产生性别认同障碍，使幼儿的个性和行为朝着 社会期望的方向发展。 </a:t>
            </a:r>
            <a:endParaRPr lang="zh-CN" altLang="en-US" sz="2400" b="0">
              <a:solidFill>
                <a:schemeClr val="bg2"/>
              </a:solidFill>
              <a:latin typeface="宋体" panose="02010600030101010101" pitchFamily="2" charset="-122"/>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直角三角形 27"/>
          <p:cNvSpPr>
            <a:spLocks noChangeArrowheads="1"/>
          </p:cNvSpPr>
          <p:nvPr/>
        </p:nvSpPr>
        <p:spPr bwMode="auto">
          <a:xfrm flipV="1">
            <a:off x="12700" y="0"/>
            <a:ext cx="11168063"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nvGrpSpPr>
          <p:cNvPr id="57347"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7352"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sp>
        <p:nvSpPr>
          <p:cNvPr id="57348" name="文本框 3"/>
          <p:cNvSpPr txBox="1">
            <a:spLocks noChangeArrowheads="1"/>
          </p:cNvSpPr>
          <p:nvPr/>
        </p:nvSpPr>
        <p:spPr bwMode="auto">
          <a:xfrm>
            <a:off x="0" y="922338"/>
            <a:ext cx="11885613" cy="3378200"/>
          </a:xfrm>
          <a:prstGeom prst="rect">
            <a:avLst/>
          </a:prstGeom>
          <a:noFill/>
          <a:ln w="9525">
            <a:noFill/>
            <a:miter lim="800000"/>
          </a:ln>
        </p:spPr>
        <p:txBody>
          <a:bodyPr>
            <a:spAutoFit/>
          </a:bodyPr>
          <a:lstStyle/>
          <a:p>
            <a:pPr>
              <a:lnSpc>
                <a:spcPct val="150000"/>
              </a:lnSpc>
            </a:pP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3</a:t>
            </a:r>
            <a:r>
              <a:rPr lang="zh-CN" altLang="en-US" sz="2400" b="0">
                <a:solidFill>
                  <a:schemeClr val="bg2"/>
                </a:solidFill>
                <a:latin typeface="宋体" panose="02010600030101010101" pitchFamily="2" charset="-122"/>
                <a:ea typeface="宋体" panose="02010600030101010101" pitchFamily="2" charset="-122"/>
              </a:rPr>
              <a:t>）做好幼小衔接</a:t>
            </a:r>
            <a:r>
              <a:rPr lang="en-US" altLang="zh-CN" b="0">
                <a:ea typeface="宋体" panose="02010600030101010101" pitchFamily="2" charset="-122"/>
              </a:rPr>
              <a:t> </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ea typeface="宋体" panose="02010600030101010101" pitchFamily="2" charset="-122"/>
              </a:rPr>
              <a:t>    入小学是幼儿人生中一个重要的转折点。为了能让幼儿顺利地适应小学的生活与学 习，在入小学前，尤其是在入学前的半年，家长应让幼儿在身心两方面都有所准备。帮助 幼儿了解小学的生活及环境，培养幼儿的独立性、自主性和任务意识、规则意识，培养幼儿的学习兴趣和良好的学习习惯，激发幼儿入学的愿望；在生活作息的安排上逐渐与小学相衔接等。</a:t>
            </a:r>
            <a:endParaRPr lang="zh-CN" altLang="en-US" sz="2400" b="0">
              <a:solidFill>
                <a:schemeClr val="bg2"/>
              </a:solidFill>
              <a:latin typeface="宋体" panose="02010600030101010101" pitchFamily="2" charset="-122"/>
              <a:ea typeface="宋体" panose="02010600030101010101" pitchFamily="2" charset="-122"/>
            </a:endParaRPr>
          </a:p>
        </p:txBody>
      </p:sp>
      <p:pic>
        <p:nvPicPr>
          <p:cNvPr id="57349" name="Picture 12"/>
          <p:cNvPicPr>
            <a:picLocks noChangeAspect="1" noChangeArrowheads="1"/>
          </p:cNvPicPr>
          <p:nvPr/>
        </p:nvPicPr>
        <p:blipFill>
          <a:blip r:embed="rId1"/>
          <a:srcRect/>
          <a:stretch>
            <a:fillRect/>
          </a:stretch>
        </p:blipFill>
        <p:spPr bwMode="auto">
          <a:xfrm>
            <a:off x="3087688" y="4129088"/>
            <a:ext cx="3286125" cy="2728912"/>
          </a:xfrm>
          <a:prstGeom prst="rect">
            <a:avLst/>
          </a:prstGeom>
          <a:noFill/>
          <a:ln w="9525">
            <a:noFill/>
            <a:miter lim="800000"/>
            <a:headEnd/>
            <a:tailEnd/>
          </a:ln>
        </p:spPr>
      </p:pic>
      <p:pic>
        <p:nvPicPr>
          <p:cNvPr id="57350" name="Picture 13"/>
          <p:cNvPicPr>
            <a:picLocks noChangeAspect="1" noChangeArrowheads="1"/>
          </p:cNvPicPr>
          <p:nvPr/>
        </p:nvPicPr>
        <p:blipFill>
          <a:blip r:embed="rId2"/>
          <a:srcRect/>
          <a:stretch>
            <a:fillRect/>
          </a:stretch>
        </p:blipFill>
        <p:spPr bwMode="auto">
          <a:xfrm>
            <a:off x="6464300" y="4152900"/>
            <a:ext cx="3143250" cy="2705100"/>
          </a:xfrm>
          <a:prstGeom prst="rect">
            <a:avLst/>
          </a:prstGeom>
          <a:noFill/>
          <a:ln w="9525">
            <a:noFill/>
            <a:miter lim="800000"/>
            <a:headEnd/>
            <a:tailEnd/>
          </a:ln>
        </p:spPr>
      </p:pic>
    </p:spTree>
  </p:cSld>
  <p:clrMapOvr>
    <a:masterClrMapping/>
  </p:clrMapOvr>
  <p:transition spd="slow" advClick="0" advTm="3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59394"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7" name="椭圆 6"/>
          <p:cNvSpPr/>
          <p:nvPr/>
        </p:nvSpPr>
        <p:spPr>
          <a:xfrm>
            <a:off x="4837113" y="1476375"/>
            <a:ext cx="917575" cy="9159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zh-CN" altLang="en-US" sz="1600" b="0">
                <a:solidFill>
                  <a:srgbClr val="FFFFFF"/>
                </a:solidFill>
                <a:latin typeface="微软雅黑" panose="020B0503020204020204" pitchFamily="34" charset="-122"/>
                <a:ea typeface="微软雅黑" panose="020B0503020204020204" pitchFamily="34" charset="-122"/>
                <a:cs typeface="幼圆"/>
              </a:rPr>
              <a:t>啃咬指甲</a:t>
            </a:r>
            <a:endParaRPr lang="zh-CN" altLang="en-US" sz="1600" b="0">
              <a:solidFill>
                <a:srgbClr val="FFFFFF"/>
              </a:solidFill>
              <a:latin typeface="微软雅黑" panose="020B0503020204020204" pitchFamily="34" charset="-122"/>
              <a:ea typeface="微软雅黑" panose="020B0503020204020204" pitchFamily="34" charset="-122"/>
              <a:cs typeface="幼圆"/>
            </a:endParaRPr>
          </a:p>
        </p:txBody>
      </p:sp>
      <p:sp>
        <p:nvSpPr>
          <p:cNvPr id="8" name="椭圆 7"/>
          <p:cNvSpPr/>
          <p:nvPr/>
        </p:nvSpPr>
        <p:spPr>
          <a:xfrm>
            <a:off x="5713413" y="4637088"/>
            <a:ext cx="917575" cy="9175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zh-CN" altLang="en-US" sz="1600" b="0">
                <a:solidFill>
                  <a:srgbClr val="FFFFFF"/>
                </a:solidFill>
                <a:latin typeface="微软雅黑" panose="020B0503020204020204" pitchFamily="34" charset="-122"/>
                <a:ea typeface="微软雅黑" panose="020B0503020204020204" pitchFamily="34" charset="-122"/>
                <a:cs typeface="幼圆"/>
              </a:rPr>
              <a:t>黏人</a:t>
            </a:r>
            <a:endParaRPr lang="zh-CN" altLang="en-US" sz="1600" b="0">
              <a:solidFill>
                <a:srgbClr val="FFFFFF"/>
              </a:solidFill>
              <a:latin typeface="微软雅黑" panose="020B0503020204020204" pitchFamily="34" charset="-122"/>
              <a:ea typeface="微软雅黑" panose="020B0503020204020204" pitchFamily="34" charset="-122"/>
              <a:cs typeface="幼圆"/>
            </a:endParaRPr>
          </a:p>
        </p:txBody>
      </p:sp>
      <p:sp>
        <p:nvSpPr>
          <p:cNvPr id="127012" name="椭圆 8"/>
          <p:cNvSpPr>
            <a:spLocks noChangeArrowheads="1"/>
          </p:cNvSpPr>
          <p:nvPr/>
        </p:nvSpPr>
        <p:spPr bwMode="auto">
          <a:xfrm>
            <a:off x="6475413" y="2771775"/>
            <a:ext cx="915987" cy="915988"/>
          </a:xfrm>
          <a:prstGeom prst="ellipse">
            <a:avLst/>
          </a:prstGeom>
          <a:solidFill>
            <a:srgbClr val="800000"/>
          </a:solidFill>
          <a:ln w="12700" algn="ctr">
            <a:noFill/>
            <a:miter lim="800000"/>
          </a:ln>
        </p:spPr>
        <p:txBody>
          <a:bodyPr lIns="0" tIns="0" rIns="0" bIns="0" anchor="ctr" anchorCtr="1"/>
          <a:lstStyle/>
          <a:p>
            <a:pPr algn="ctr"/>
            <a:r>
              <a:rPr lang="zh-CN" altLang="en-US" sz="1600" b="0">
                <a:solidFill>
                  <a:srgbClr val="FFFFFF"/>
                </a:solidFill>
                <a:latin typeface="微软雅黑" panose="020B0503020204020204" pitchFamily="34" charset="-122"/>
                <a:ea typeface="微软雅黑" panose="020B0503020204020204" pitchFamily="34" charset="-122"/>
              </a:rPr>
              <a:t>情绪调节能力低</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127013" name="椭圆 9"/>
          <p:cNvSpPr>
            <a:spLocks noChangeArrowheads="1"/>
          </p:cNvSpPr>
          <p:nvPr/>
        </p:nvSpPr>
        <p:spPr bwMode="auto">
          <a:xfrm>
            <a:off x="3133725" y="3619500"/>
            <a:ext cx="915988" cy="915988"/>
          </a:xfrm>
          <a:prstGeom prst="ellipse">
            <a:avLst/>
          </a:prstGeom>
          <a:solidFill>
            <a:srgbClr val="C0C0C0"/>
          </a:solidFill>
          <a:ln w="12700" algn="ctr">
            <a:noFill/>
            <a:miter lim="800000"/>
          </a:ln>
        </p:spPr>
        <p:txBody>
          <a:bodyPr lIns="0" tIns="0" rIns="0" bIns="0" anchor="ctr" anchorCtr="1"/>
          <a:lstStyle/>
          <a:p>
            <a:pPr algn="ctr"/>
            <a:r>
              <a:rPr lang="zh-CN" altLang="en-US" sz="1600" b="0">
                <a:solidFill>
                  <a:schemeClr val="bg1"/>
                </a:solidFill>
                <a:latin typeface="微软雅黑" panose="020B0503020204020204" pitchFamily="34" charset="-122"/>
                <a:ea typeface="微软雅黑" panose="020B0503020204020204" pitchFamily="34" charset="-122"/>
              </a:rPr>
              <a:t>爱拿不属于自己的东西</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127014" name="椭圆 10"/>
          <p:cNvSpPr>
            <a:spLocks noChangeArrowheads="1"/>
          </p:cNvSpPr>
          <p:nvPr/>
        </p:nvSpPr>
        <p:spPr bwMode="auto">
          <a:xfrm rot="2700000">
            <a:off x="5931694" y="1891507"/>
            <a:ext cx="917575" cy="915987"/>
          </a:xfrm>
          <a:prstGeom prst="ellipse">
            <a:avLst/>
          </a:prstGeom>
          <a:solidFill>
            <a:schemeClr val="tx2"/>
          </a:solidFill>
          <a:ln w="12700" algn="ctr">
            <a:noFill/>
            <a:miter lim="800000"/>
          </a:ln>
        </p:spPr>
        <p:txBody>
          <a:bodyPr lIns="0" tIns="0" rIns="0" bIns="0" anchor="ctr" anchorCtr="1"/>
          <a:lstStyle/>
          <a:p>
            <a:pPr algn="ctr"/>
            <a:r>
              <a:rPr lang="zh-CN" altLang="en-US" sz="1600" b="0">
                <a:solidFill>
                  <a:srgbClr val="FFFFFF"/>
                </a:solidFill>
                <a:latin typeface="微软雅黑" panose="020B0503020204020204" pitchFamily="34" charset="-122"/>
                <a:ea typeface="微软雅黑" panose="020B0503020204020204" pitchFamily="34" charset="-122"/>
              </a:rPr>
              <a:t>习惯性因不摩擦</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127015" name="椭圆 11"/>
          <p:cNvSpPr>
            <a:spLocks noChangeArrowheads="1"/>
          </p:cNvSpPr>
          <p:nvPr/>
        </p:nvSpPr>
        <p:spPr bwMode="auto">
          <a:xfrm>
            <a:off x="4781550" y="4927600"/>
            <a:ext cx="915988" cy="917575"/>
          </a:xfrm>
          <a:prstGeom prst="ellipse">
            <a:avLst/>
          </a:prstGeom>
          <a:solidFill>
            <a:srgbClr val="CC99FF"/>
          </a:solidFill>
          <a:ln w="12700" algn="ctr">
            <a:noFill/>
            <a:miter lim="800000"/>
          </a:ln>
        </p:spPr>
        <p:txBody>
          <a:bodyPr lIns="0" tIns="0" rIns="0" bIns="0" anchor="ctr" anchorCtr="1"/>
          <a:lstStyle/>
          <a:p>
            <a:pPr algn="ctr"/>
            <a:r>
              <a:rPr lang="zh-CN" altLang="en-US" sz="1600" b="0">
                <a:solidFill>
                  <a:srgbClr val="FFFFFF"/>
                </a:solidFill>
                <a:latin typeface="微软雅黑" panose="020B0503020204020204" pitchFamily="34" charset="-122"/>
                <a:ea typeface="微软雅黑" panose="020B0503020204020204" pitchFamily="34" charset="-122"/>
              </a:rPr>
              <a:t>选择性缄默症</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127016" name="椭圆 12"/>
          <p:cNvSpPr>
            <a:spLocks noChangeArrowheads="1"/>
          </p:cNvSpPr>
          <p:nvPr/>
        </p:nvSpPr>
        <p:spPr bwMode="auto">
          <a:xfrm rot="-146279">
            <a:off x="6475413" y="3803650"/>
            <a:ext cx="915987" cy="915988"/>
          </a:xfrm>
          <a:prstGeom prst="ellipse">
            <a:avLst/>
          </a:prstGeom>
          <a:solidFill>
            <a:srgbClr val="666699"/>
          </a:solidFill>
          <a:ln w="12700" algn="ctr">
            <a:noFill/>
            <a:miter lim="800000"/>
          </a:ln>
        </p:spPr>
        <p:txBody>
          <a:bodyPr lIns="0" tIns="0" rIns="0" bIns="0" anchor="ctr" anchorCtr="1"/>
          <a:lstStyle/>
          <a:p>
            <a:pPr algn="ctr"/>
            <a:r>
              <a:rPr lang="zh-CN" altLang="en-US" sz="1600" b="0">
                <a:solidFill>
                  <a:srgbClr val="FFFFFF"/>
                </a:solidFill>
                <a:latin typeface="微软雅黑" panose="020B0503020204020204" pitchFamily="34" charset="-122"/>
                <a:ea typeface="微软雅黑" panose="020B0503020204020204" pitchFamily="34" charset="-122"/>
              </a:rPr>
              <a:t>拒绝服从</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127017" name="椭圆 13"/>
          <p:cNvSpPr>
            <a:spLocks noChangeArrowheads="1"/>
          </p:cNvSpPr>
          <p:nvPr/>
        </p:nvSpPr>
        <p:spPr bwMode="auto">
          <a:xfrm rot="-2331384">
            <a:off x="3781425" y="1852613"/>
            <a:ext cx="917575" cy="917575"/>
          </a:xfrm>
          <a:prstGeom prst="ellipse">
            <a:avLst/>
          </a:prstGeom>
          <a:solidFill>
            <a:schemeClr val="folHlink"/>
          </a:solidFill>
          <a:ln w="12700" algn="ctr">
            <a:noFill/>
            <a:miter lim="800000"/>
          </a:ln>
        </p:spPr>
        <p:txBody>
          <a:bodyPr lIns="0" tIns="0" rIns="0" bIns="0" anchor="ctr" anchorCtr="1"/>
          <a:lstStyle/>
          <a:p>
            <a:pPr algn="ctr"/>
            <a:r>
              <a:rPr lang="zh-CN" altLang="en-US" sz="1600" b="0">
                <a:solidFill>
                  <a:srgbClr val="FFFFFF"/>
                </a:solidFill>
                <a:latin typeface="微软雅黑" panose="020B0503020204020204" pitchFamily="34" charset="-122"/>
                <a:ea typeface="微软雅黑" panose="020B0503020204020204" pitchFamily="34" charset="-122"/>
              </a:rPr>
              <a:t>吮吸手指</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15" name="等腰三角形 14"/>
          <p:cNvSpPr/>
          <p:nvPr/>
        </p:nvSpPr>
        <p:spPr>
          <a:xfrm>
            <a:off x="5192713" y="2428875"/>
            <a:ext cx="206375" cy="2047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127019" name="等腰三角形 15"/>
          <p:cNvSpPr>
            <a:spLocks noChangeArrowheads="1"/>
          </p:cNvSpPr>
          <p:nvPr/>
        </p:nvSpPr>
        <p:spPr bwMode="auto">
          <a:xfrm rot="20291916" flipV="1">
            <a:off x="5954713" y="4386263"/>
            <a:ext cx="206375" cy="206375"/>
          </a:xfrm>
          <a:prstGeom prst="triangle">
            <a:avLst>
              <a:gd name="adj" fmla="val 50000"/>
            </a:avLst>
          </a:prstGeom>
          <a:solidFill>
            <a:schemeClr val="accent1"/>
          </a:solidFill>
          <a:ln w="12700" algn="ctr">
            <a:noFill/>
            <a:miter lim="800000"/>
          </a:ln>
        </p:spPr>
        <p:txBody>
          <a:bodyPr rot="10800000"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0" name="等腰三角形 16"/>
          <p:cNvSpPr>
            <a:spLocks noChangeArrowheads="1"/>
          </p:cNvSpPr>
          <p:nvPr/>
        </p:nvSpPr>
        <p:spPr bwMode="auto">
          <a:xfrm rot="4428647">
            <a:off x="6272213" y="3201988"/>
            <a:ext cx="206375" cy="206375"/>
          </a:xfrm>
          <a:prstGeom prst="triangle">
            <a:avLst>
              <a:gd name="adj" fmla="val 50000"/>
            </a:avLst>
          </a:prstGeom>
          <a:solidFill>
            <a:schemeClr val="accent1"/>
          </a:solidFill>
          <a:ln w="12700" algn="ctr">
            <a:noFill/>
            <a:miter lim="800000"/>
          </a:ln>
        </p:spPr>
        <p:txBody>
          <a:bodyPr rot="10800000" vert="eaVert"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1" name="等腰三角形 17"/>
          <p:cNvSpPr>
            <a:spLocks noChangeArrowheads="1"/>
          </p:cNvSpPr>
          <p:nvPr/>
        </p:nvSpPr>
        <p:spPr bwMode="auto">
          <a:xfrm rot="6501476" flipV="1">
            <a:off x="4056063" y="3182938"/>
            <a:ext cx="206375" cy="206375"/>
          </a:xfrm>
          <a:prstGeom prst="triangle">
            <a:avLst>
              <a:gd name="adj" fmla="val 50000"/>
            </a:avLst>
          </a:prstGeom>
          <a:solidFill>
            <a:schemeClr val="accent1"/>
          </a:solidFill>
          <a:ln w="12700" algn="ctr">
            <a:noFill/>
            <a:miter lim="800000"/>
          </a:ln>
        </p:spPr>
        <p:txBody>
          <a:bodyPr vert="eaVert"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2" name="等腰三角形 18"/>
          <p:cNvSpPr>
            <a:spLocks noChangeArrowheads="1"/>
          </p:cNvSpPr>
          <p:nvPr/>
        </p:nvSpPr>
        <p:spPr bwMode="auto">
          <a:xfrm rot="2700000">
            <a:off x="5860256" y="2669382"/>
            <a:ext cx="206375" cy="204788"/>
          </a:xfrm>
          <a:prstGeom prst="triangle">
            <a:avLst>
              <a:gd name="adj" fmla="val 50000"/>
            </a:avLst>
          </a:prstGeom>
          <a:solidFill>
            <a:schemeClr val="accent1"/>
          </a:solidFill>
          <a:ln w="12700" algn="ctr">
            <a:noFill/>
            <a:miter lim="800000"/>
          </a:ln>
        </p:spPr>
        <p:txBody>
          <a:bodyPr rot="10800000" vert="eaVert"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3" name="等腰三角形 19"/>
          <p:cNvSpPr>
            <a:spLocks noChangeArrowheads="1"/>
          </p:cNvSpPr>
          <p:nvPr/>
        </p:nvSpPr>
        <p:spPr bwMode="auto">
          <a:xfrm rot="124552" flipV="1">
            <a:off x="5326063" y="4699000"/>
            <a:ext cx="204787" cy="206375"/>
          </a:xfrm>
          <a:prstGeom prst="triangle">
            <a:avLst>
              <a:gd name="adj" fmla="val 50000"/>
            </a:avLst>
          </a:prstGeom>
          <a:solidFill>
            <a:schemeClr val="accent1"/>
          </a:solidFill>
          <a:ln w="12700" algn="ctr">
            <a:noFill/>
            <a:miter lim="800000"/>
          </a:ln>
        </p:spPr>
        <p:txBody>
          <a:bodyPr rot="10800000"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4" name="等腰三角形 20"/>
          <p:cNvSpPr>
            <a:spLocks noChangeArrowheads="1"/>
          </p:cNvSpPr>
          <p:nvPr/>
        </p:nvSpPr>
        <p:spPr bwMode="auto">
          <a:xfrm rot="5789488">
            <a:off x="6259513" y="3898900"/>
            <a:ext cx="206375" cy="206375"/>
          </a:xfrm>
          <a:prstGeom prst="triangle">
            <a:avLst>
              <a:gd name="adj" fmla="val 50000"/>
            </a:avLst>
          </a:prstGeom>
          <a:solidFill>
            <a:schemeClr val="accent1"/>
          </a:solidFill>
          <a:ln w="12700" algn="ctr">
            <a:noFill/>
            <a:miter lim="800000"/>
          </a:ln>
        </p:spPr>
        <p:txBody>
          <a:bodyPr rot="10800000" vert="eaVert"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5" name="等腰三角形 21"/>
          <p:cNvSpPr>
            <a:spLocks noChangeArrowheads="1"/>
          </p:cNvSpPr>
          <p:nvPr/>
        </p:nvSpPr>
        <p:spPr bwMode="auto">
          <a:xfrm rot="8469318" flipV="1">
            <a:off x="4554538" y="2630488"/>
            <a:ext cx="206375" cy="204787"/>
          </a:xfrm>
          <a:prstGeom prst="triangle">
            <a:avLst>
              <a:gd name="adj" fmla="val 50000"/>
            </a:avLst>
          </a:prstGeom>
          <a:solidFill>
            <a:schemeClr val="accent1"/>
          </a:solidFill>
          <a:ln w="12700" algn="ctr">
            <a:noFill/>
            <a:miter lim="800000"/>
          </a:ln>
        </p:spPr>
        <p:txBody>
          <a:bodyPr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26" name="椭圆 22"/>
          <p:cNvSpPr>
            <a:spLocks noChangeArrowheads="1"/>
          </p:cNvSpPr>
          <p:nvPr/>
        </p:nvSpPr>
        <p:spPr bwMode="auto">
          <a:xfrm>
            <a:off x="4305300" y="2686050"/>
            <a:ext cx="1981200" cy="1981200"/>
          </a:xfrm>
          <a:prstGeom prst="ellipse">
            <a:avLst/>
          </a:prstGeom>
          <a:solidFill>
            <a:srgbClr val="CCFFFF"/>
          </a:solidFill>
          <a:ln w="12700" algn="ctr">
            <a:noFill/>
            <a:miter lim="800000"/>
          </a:ln>
        </p:spPr>
        <p:txBody>
          <a:bodyPr lIns="121917" tIns="60958" rIns="121917" bIns="60958" anchor="ctr"/>
          <a:lstStyle/>
          <a:p>
            <a:pPr algn="ctr"/>
            <a:endParaRPr lang="zh-CN" altLang="en-US" b="0">
              <a:solidFill>
                <a:srgbClr val="FFFFFF"/>
              </a:solidFill>
              <a:latin typeface="Calibri" panose="020F0502020204030204" pitchFamily="34" charset="0"/>
            </a:endParaRPr>
          </a:p>
        </p:txBody>
      </p:sp>
      <p:sp>
        <p:nvSpPr>
          <p:cNvPr id="24" name="TextBox 23"/>
          <p:cNvSpPr txBox="1">
            <a:spLocks noChangeArrowheads="1"/>
          </p:cNvSpPr>
          <p:nvPr/>
        </p:nvSpPr>
        <p:spPr bwMode="auto">
          <a:xfrm>
            <a:off x="4706938" y="3101975"/>
            <a:ext cx="1177925" cy="1219200"/>
          </a:xfrm>
          <a:prstGeom prst="rect">
            <a:avLst/>
          </a:prstGeom>
          <a:noFill/>
          <a:ln w="9525">
            <a:noFill/>
            <a:miter lim="800000"/>
          </a:ln>
        </p:spPr>
        <p:txBody>
          <a:bodyPr lIns="0" tIns="0" rIns="0" bIns="0">
            <a:spAutoFit/>
          </a:bodyPr>
          <a:lstStyle/>
          <a:p>
            <a:pPr algn="ctr"/>
            <a:r>
              <a:rPr lang="zh-CN" altLang="en-US" sz="2000" b="0">
                <a:solidFill>
                  <a:schemeClr val="bg1"/>
                </a:solidFill>
                <a:latin typeface="微软雅黑" panose="020B0503020204020204" pitchFamily="34" charset="-122"/>
                <a:ea typeface="微软雅黑" panose="020B0503020204020204" pitchFamily="34" charset="-122"/>
              </a:rPr>
              <a:t>婴幼儿常见心理行为问题及引导</a:t>
            </a:r>
            <a:endParaRPr lang="zh-CN" altLang="en-US" sz="2000" b="0">
              <a:solidFill>
                <a:schemeClr val="bg1"/>
              </a:solidFill>
              <a:latin typeface="微软雅黑" panose="020B0503020204020204" pitchFamily="34" charset="-122"/>
              <a:ea typeface="微软雅黑" panose="020B0503020204020204" pitchFamily="34" charset="-122"/>
            </a:endParaRPr>
          </a:p>
        </p:txBody>
      </p:sp>
      <p:sp>
        <p:nvSpPr>
          <p:cNvPr id="127046" name="椭圆 9"/>
          <p:cNvSpPr>
            <a:spLocks noChangeArrowheads="1"/>
          </p:cNvSpPr>
          <p:nvPr/>
        </p:nvSpPr>
        <p:spPr bwMode="auto">
          <a:xfrm>
            <a:off x="3721100" y="4559300"/>
            <a:ext cx="915988" cy="915988"/>
          </a:xfrm>
          <a:prstGeom prst="ellipse">
            <a:avLst/>
          </a:prstGeom>
          <a:solidFill>
            <a:srgbClr val="FFCC99"/>
          </a:solidFill>
          <a:ln w="12700" algn="ctr">
            <a:noFill/>
            <a:miter lim="800000"/>
          </a:ln>
        </p:spPr>
        <p:txBody>
          <a:bodyPr lIns="0" tIns="0" rIns="0" bIns="0" anchor="ctr" anchorCtr="1"/>
          <a:lstStyle/>
          <a:p>
            <a:pPr algn="ctr"/>
            <a:r>
              <a:rPr lang="zh-CN" altLang="en-US" sz="1600" b="0">
                <a:solidFill>
                  <a:schemeClr val="bg1"/>
                </a:solidFill>
                <a:latin typeface="微软雅黑" panose="020B0503020204020204" pitchFamily="34" charset="-122"/>
                <a:ea typeface="微软雅黑" panose="020B0503020204020204" pitchFamily="34" charset="-122"/>
              </a:rPr>
              <a:t>退缩行为</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127047" name="等腰三角形 17"/>
          <p:cNvSpPr>
            <a:spLocks noChangeArrowheads="1"/>
          </p:cNvSpPr>
          <p:nvPr/>
        </p:nvSpPr>
        <p:spPr bwMode="auto">
          <a:xfrm rot="2202437" flipV="1">
            <a:off x="4510088" y="4513263"/>
            <a:ext cx="206375" cy="206375"/>
          </a:xfrm>
          <a:prstGeom prst="triangle">
            <a:avLst>
              <a:gd name="adj" fmla="val 50000"/>
            </a:avLst>
          </a:prstGeom>
          <a:solidFill>
            <a:schemeClr val="accent1"/>
          </a:solidFill>
          <a:ln w="12700" algn="ctr">
            <a:noFill/>
            <a:miter lim="800000"/>
          </a:ln>
        </p:spPr>
        <p:txBody>
          <a:bodyPr rot="10800000" lIns="121917" tIns="60958" rIns="121917" bIns="60958" anchor="ctr"/>
          <a:lstStyle/>
          <a:p>
            <a:pPr algn="ctr"/>
            <a:endParaRPr lang="zh-CN" altLang="en-US" b="0">
              <a:solidFill>
                <a:srgbClr val="FFFFFF"/>
              </a:solidFill>
              <a:latin typeface="Calibri" panose="020F0502020204030204" pitchFamily="34" charset="0"/>
            </a:endParaRPr>
          </a:p>
        </p:txBody>
      </p:sp>
      <p:sp>
        <p:nvSpPr>
          <p:cNvPr id="127048" name="椭圆 9"/>
          <p:cNvSpPr>
            <a:spLocks noChangeArrowheads="1"/>
          </p:cNvSpPr>
          <p:nvPr/>
        </p:nvSpPr>
        <p:spPr bwMode="auto">
          <a:xfrm>
            <a:off x="3098800" y="2613025"/>
            <a:ext cx="915988" cy="915988"/>
          </a:xfrm>
          <a:prstGeom prst="ellipse">
            <a:avLst/>
          </a:prstGeom>
          <a:solidFill>
            <a:srgbClr val="FF00FF"/>
          </a:solidFill>
          <a:ln w="12700" algn="ctr">
            <a:noFill/>
            <a:miter lim="800000"/>
          </a:ln>
        </p:spPr>
        <p:txBody>
          <a:bodyPr lIns="0" tIns="0" rIns="0" bIns="0" anchor="ctr" anchorCtr="1"/>
          <a:lstStyle/>
          <a:p>
            <a:pPr algn="ctr"/>
            <a:r>
              <a:rPr lang="zh-CN" altLang="en-US" sz="1600" b="0">
                <a:solidFill>
                  <a:srgbClr val="FFFFFF"/>
                </a:solidFill>
                <a:latin typeface="微软雅黑" panose="020B0503020204020204" pitchFamily="34" charset="-122"/>
                <a:ea typeface="微软雅黑" panose="020B0503020204020204" pitchFamily="34" charset="-122"/>
              </a:rPr>
              <a:t>攻击性行为</a:t>
            </a:r>
            <a:endParaRPr lang="zh-CN" altLang="en-US" sz="1600" b="0">
              <a:solidFill>
                <a:srgbClr val="FFFFFF"/>
              </a:solidFill>
              <a:latin typeface="微软雅黑" panose="020B0503020204020204" pitchFamily="34" charset="-122"/>
              <a:ea typeface="微软雅黑" panose="020B0503020204020204" pitchFamily="34" charset="-122"/>
            </a:endParaRPr>
          </a:p>
        </p:txBody>
      </p:sp>
      <p:sp>
        <p:nvSpPr>
          <p:cNvPr id="127050" name="等腰三角形 17"/>
          <p:cNvSpPr>
            <a:spLocks noChangeArrowheads="1"/>
          </p:cNvSpPr>
          <p:nvPr/>
        </p:nvSpPr>
        <p:spPr bwMode="auto">
          <a:xfrm rot="4199055" flipV="1">
            <a:off x="4081463" y="3770313"/>
            <a:ext cx="206375" cy="206375"/>
          </a:xfrm>
          <a:prstGeom prst="triangle">
            <a:avLst>
              <a:gd name="adj" fmla="val 50000"/>
            </a:avLst>
          </a:prstGeom>
          <a:solidFill>
            <a:schemeClr val="accent1"/>
          </a:solidFill>
          <a:ln w="12700" algn="ctr">
            <a:noFill/>
            <a:miter lim="800000"/>
          </a:ln>
        </p:spPr>
        <p:txBody>
          <a:bodyPr vert="eaVert" lIns="121917" tIns="60958" rIns="121917" bIns="60958" anchor="ctr"/>
          <a:lstStyle/>
          <a:p>
            <a:pPr algn="ctr"/>
            <a:endParaRPr lang="zh-CN" altLang="en-US" b="0">
              <a:solidFill>
                <a:srgbClr val="FFFFFF"/>
              </a:solidFill>
              <a:latin typeface="Calibri" panose="020F0502020204030204" pitchFamily="34" charset="0"/>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7026"/>
                                        </p:tgtEl>
                                        <p:attrNameLst>
                                          <p:attrName>style.visibility</p:attrName>
                                        </p:attrNameLst>
                                      </p:cBhvr>
                                      <p:to>
                                        <p:strVal val="visible"/>
                                      </p:to>
                                    </p:set>
                                    <p:anim calcmode="lin" valueType="num">
                                      <p:cBhvr>
                                        <p:cTn id="12" dur="500" fill="hold"/>
                                        <p:tgtEl>
                                          <p:spTgt spid="127026"/>
                                        </p:tgtEl>
                                        <p:attrNameLst>
                                          <p:attrName>ppt_w</p:attrName>
                                        </p:attrNameLst>
                                      </p:cBhvr>
                                      <p:tavLst>
                                        <p:tav tm="0">
                                          <p:val>
                                            <p:fltVal val="0"/>
                                          </p:val>
                                        </p:tav>
                                        <p:tav tm="100000">
                                          <p:val>
                                            <p:strVal val="#ppt_w"/>
                                          </p:val>
                                        </p:tav>
                                      </p:tavLst>
                                    </p:anim>
                                    <p:anim calcmode="lin" valueType="num">
                                      <p:cBhvr>
                                        <p:cTn id="13" dur="500" fill="hold"/>
                                        <p:tgtEl>
                                          <p:spTgt spid="127026"/>
                                        </p:tgtEl>
                                        <p:attrNameLst>
                                          <p:attrName>ppt_h</p:attrName>
                                        </p:attrNameLst>
                                      </p:cBhvr>
                                      <p:tavLst>
                                        <p:tav tm="0">
                                          <p:val>
                                            <p:fltVal val="0"/>
                                          </p:val>
                                        </p:tav>
                                        <p:tav tm="100000">
                                          <p:val>
                                            <p:strVal val="#ppt_h"/>
                                          </p:val>
                                        </p:tav>
                                      </p:tavLst>
                                    </p:anim>
                                    <p:animEffect transition="in" filter="fade">
                                      <p:cBhvr>
                                        <p:cTn id="14" dur="500"/>
                                        <p:tgtEl>
                                          <p:spTgt spid="127026"/>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64" presetClass="path" presetSubtype="0" accel="50000" decel="50000" fill="hold" grpId="1" nodeType="withEffect">
                                  <p:stCondLst>
                                    <p:cond delay="0"/>
                                  </p:stCondLst>
                                  <p:childTnLst>
                                    <p:animMotion origin="layout" path="M 4.72222E-6 0.16605 L 4.72222E-6 1.48148E-6 " pathEditMode="relative" rAng="0" ptsTypes="AA">
                                      <p:cBhvr>
                                        <p:cTn id="19" dur="500" fill="hold"/>
                                        <p:tgtEl>
                                          <p:spTgt spid="15"/>
                                        </p:tgtEl>
                                        <p:attrNameLst>
                                          <p:attrName>ppt_x</p:attrName>
                                          <p:attrName>ppt_y</p:attrName>
                                        </p:attrNameLst>
                                      </p:cBhvr>
                                      <p:rCtr x="0" y="-8302"/>
                                    </p:animMotion>
                                  </p:childTnLst>
                                </p:cTn>
                              </p:par>
                              <p:par>
                                <p:cTn id="20" presetID="1" presetClass="entr" presetSubtype="0" fill="hold" grpId="0" nodeType="withEffect">
                                  <p:stCondLst>
                                    <p:cond delay="200"/>
                                  </p:stCondLst>
                                  <p:childTnLst>
                                    <p:set>
                                      <p:cBhvr>
                                        <p:cTn id="21" dur="1" fill="hold">
                                          <p:stCondLst>
                                            <p:cond delay="0"/>
                                          </p:stCondLst>
                                        </p:cTn>
                                        <p:tgtEl>
                                          <p:spTgt spid="127022"/>
                                        </p:tgtEl>
                                        <p:attrNameLst>
                                          <p:attrName>style.visibility</p:attrName>
                                        </p:attrNameLst>
                                      </p:cBhvr>
                                      <p:to>
                                        <p:strVal val="visible"/>
                                      </p:to>
                                    </p:set>
                                  </p:childTnLst>
                                </p:cTn>
                              </p:par>
                              <p:par>
                                <p:cTn id="22" presetID="64" presetClass="path" presetSubtype="0" accel="50000" decel="50000" fill="hold" grpId="1" nodeType="withEffect">
                                  <p:stCondLst>
                                    <p:cond delay="200"/>
                                  </p:stCondLst>
                                  <p:childTnLst>
                                    <p:animMotion origin="layout" path="M -0.06631 0.11852 L -4.72222E-6 -3.95062E-6 " pathEditMode="relative" rAng="0" ptsTypes="AA">
                                      <p:cBhvr>
                                        <p:cTn id="23" dur="500" fill="hold"/>
                                        <p:tgtEl>
                                          <p:spTgt spid="127022"/>
                                        </p:tgtEl>
                                        <p:attrNameLst>
                                          <p:attrName>ppt_x</p:attrName>
                                          <p:attrName>ppt_y</p:attrName>
                                        </p:attrNameLst>
                                      </p:cBhvr>
                                      <p:rCtr x="3316" y="-5926"/>
                                    </p:animMotion>
                                  </p:childTnLst>
                                </p:cTn>
                              </p:par>
                              <p:par>
                                <p:cTn id="24" presetID="1" presetClass="entr" presetSubtype="0" fill="hold" grpId="0" nodeType="withEffect">
                                  <p:stCondLst>
                                    <p:cond delay="400"/>
                                  </p:stCondLst>
                                  <p:childTnLst>
                                    <p:set>
                                      <p:cBhvr>
                                        <p:cTn id="25" dur="1" fill="hold">
                                          <p:stCondLst>
                                            <p:cond delay="0"/>
                                          </p:stCondLst>
                                        </p:cTn>
                                        <p:tgtEl>
                                          <p:spTgt spid="127020"/>
                                        </p:tgtEl>
                                        <p:attrNameLst>
                                          <p:attrName>style.visibility</p:attrName>
                                        </p:attrNameLst>
                                      </p:cBhvr>
                                      <p:to>
                                        <p:strVal val="visible"/>
                                      </p:to>
                                    </p:set>
                                  </p:childTnLst>
                                </p:cTn>
                              </p:par>
                              <p:par>
                                <p:cTn id="26" presetID="64" presetClass="path" presetSubtype="0" accel="50000" decel="50000" fill="hold" grpId="1" nodeType="withEffect">
                                  <p:stCondLst>
                                    <p:cond delay="400"/>
                                  </p:stCondLst>
                                  <p:childTnLst>
                                    <p:animMotion origin="layout" path="M -0.09427 -0.00061 L 1.11111E-6 -3.82716E-6 " pathEditMode="relative" rAng="0" ptsTypes="AA">
                                      <p:cBhvr>
                                        <p:cTn id="27" dur="500" fill="hold"/>
                                        <p:tgtEl>
                                          <p:spTgt spid="127020"/>
                                        </p:tgtEl>
                                        <p:attrNameLst>
                                          <p:attrName>ppt_x</p:attrName>
                                          <p:attrName>ppt_y</p:attrName>
                                        </p:attrNameLst>
                                      </p:cBhvr>
                                      <p:rCtr x="4705" y="31"/>
                                    </p:animMotion>
                                  </p:childTnLst>
                                </p:cTn>
                              </p:par>
                              <p:par>
                                <p:cTn id="28" presetID="1" presetClass="entr" presetSubtype="0" fill="hold" grpId="0" nodeType="withEffect">
                                  <p:stCondLst>
                                    <p:cond delay="600"/>
                                  </p:stCondLst>
                                  <p:childTnLst>
                                    <p:set>
                                      <p:cBhvr>
                                        <p:cTn id="29" dur="1" fill="hold">
                                          <p:stCondLst>
                                            <p:cond delay="0"/>
                                          </p:stCondLst>
                                        </p:cTn>
                                        <p:tgtEl>
                                          <p:spTgt spid="127024"/>
                                        </p:tgtEl>
                                        <p:attrNameLst>
                                          <p:attrName>style.visibility</p:attrName>
                                        </p:attrNameLst>
                                      </p:cBhvr>
                                      <p:to>
                                        <p:strVal val="visible"/>
                                      </p:to>
                                    </p:set>
                                  </p:childTnLst>
                                </p:cTn>
                              </p:par>
                              <p:par>
                                <p:cTn id="30" presetID="64" presetClass="path" presetSubtype="0" accel="50000" decel="50000" fill="hold" grpId="1" nodeType="withEffect">
                                  <p:stCondLst>
                                    <p:cond delay="600"/>
                                  </p:stCondLst>
                                  <p:childTnLst>
                                    <p:animMotion origin="layout" path="M -0.06631 -0.11882 L -4.72222E-6 -3.7037E-6 " pathEditMode="relative" rAng="0" ptsTypes="AA">
                                      <p:cBhvr>
                                        <p:cTn id="31" dur="500" fill="hold"/>
                                        <p:tgtEl>
                                          <p:spTgt spid="127024"/>
                                        </p:tgtEl>
                                        <p:attrNameLst>
                                          <p:attrName>ppt_x</p:attrName>
                                          <p:attrName>ppt_y</p:attrName>
                                        </p:attrNameLst>
                                      </p:cBhvr>
                                      <p:rCtr x="3316" y="5926"/>
                                    </p:animMotion>
                                  </p:childTnLst>
                                </p:cTn>
                              </p:par>
                              <p:par>
                                <p:cTn id="32" presetID="1" presetClass="entr" presetSubtype="0" fill="hold" grpId="0" nodeType="withEffect">
                                  <p:stCondLst>
                                    <p:cond delay="800"/>
                                  </p:stCondLst>
                                  <p:childTnLst>
                                    <p:set>
                                      <p:cBhvr>
                                        <p:cTn id="33" dur="1" fill="hold">
                                          <p:stCondLst>
                                            <p:cond delay="0"/>
                                          </p:stCondLst>
                                        </p:cTn>
                                        <p:tgtEl>
                                          <p:spTgt spid="127019"/>
                                        </p:tgtEl>
                                        <p:attrNameLst>
                                          <p:attrName>style.visibility</p:attrName>
                                        </p:attrNameLst>
                                      </p:cBhvr>
                                      <p:to>
                                        <p:strVal val="visible"/>
                                      </p:to>
                                    </p:set>
                                  </p:childTnLst>
                                </p:cTn>
                              </p:par>
                              <p:par>
                                <p:cTn id="34" presetID="64" presetClass="path" presetSubtype="0" accel="50000" decel="50000" fill="hold" grpId="1" nodeType="withEffect">
                                  <p:stCondLst>
                                    <p:cond delay="800"/>
                                  </p:stCondLst>
                                  <p:childTnLst>
                                    <p:animMotion origin="layout" path="M -0.00053 -0.16728 L 4.72222E-6 8.64198E-7 " pathEditMode="relative" rAng="0" ptsTypes="AA">
                                      <p:cBhvr>
                                        <p:cTn id="35" dur="500" fill="hold"/>
                                        <p:tgtEl>
                                          <p:spTgt spid="127019"/>
                                        </p:tgtEl>
                                        <p:attrNameLst>
                                          <p:attrName>ppt_x</p:attrName>
                                          <p:attrName>ppt_y</p:attrName>
                                        </p:attrNameLst>
                                      </p:cBhvr>
                                      <p:rCtr x="17" y="8364"/>
                                    </p:animMotion>
                                  </p:childTnLst>
                                </p:cTn>
                              </p:par>
                              <p:par>
                                <p:cTn id="36" presetID="1" presetClass="entr" presetSubtype="0" fill="hold" grpId="0" nodeType="withEffect">
                                  <p:stCondLst>
                                    <p:cond delay="1000"/>
                                  </p:stCondLst>
                                  <p:childTnLst>
                                    <p:set>
                                      <p:cBhvr>
                                        <p:cTn id="37" dur="1" fill="hold">
                                          <p:stCondLst>
                                            <p:cond delay="0"/>
                                          </p:stCondLst>
                                        </p:cTn>
                                        <p:tgtEl>
                                          <p:spTgt spid="127023"/>
                                        </p:tgtEl>
                                        <p:attrNameLst>
                                          <p:attrName>style.visibility</p:attrName>
                                        </p:attrNameLst>
                                      </p:cBhvr>
                                      <p:to>
                                        <p:strVal val="visible"/>
                                      </p:to>
                                    </p:set>
                                  </p:childTnLst>
                                </p:cTn>
                              </p:par>
                              <p:par>
                                <p:cTn id="38" presetID="64" presetClass="path" presetSubtype="0" accel="50000" decel="50000" fill="hold" grpId="1" nodeType="withEffect">
                                  <p:stCondLst>
                                    <p:cond delay="1000"/>
                                  </p:stCondLst>
                                  <p:childTnLst>
                                    <p:animMotion origin="layout" path="M 0.06597 -0.11882 L -2.22222E-6 -3.7037E-6 " pathEditMode="relative" rAng="0" ptsTypes="AA">
                                      <p:cBhvr>
                                        <p:cTn id="39" dur="500" fill="hold"/>
                                        <p:tgtEl>
                                          <p:spTgt spid="127023"/>
                                        </p:tgtEl>
                                        <p:attrNameLst>
                                          <p:attrName>ppt_x</p:attrName>
                                          <p:attrName>ppt_y</p:attrName>
                                        </p:attrNameLst>
                                      </p:cBhvr>
                                      <p:rCtr x="-3299" y="5926"/>
                                    </p:animMotion>
                                  </p:childTnLst>
                                </p:cTn>
                              </p:par>
                              <p:par>
                                <p:cTn id="40" presetID="1" presetClass="entr" presetSubtype="0" fill="hold" grpId="0" nodeType="withEffect">
                                  <p:stCondLst>
                                    <p:cond delay="1200"/>
                                  </p:stCondLst>
                                  <p:childTnLst>
                                    <p:set>
                                      <p:cBhvr>
                                        <p:cTn id="41" dur="1" fill="hold">
                                          <p:stCondLst>
                                            <p:cond delay="0"/>
                                          </p:stCondLst>
                                        </p:cTn>
                                        <p:tgtEl>
                                          <p:spTgt spid="127021"/>
                                        </p:tgtEl>
                                        <p:attrNameLst>
                                          <p:attrName>style.visibility</p:attrName>
                                        </p:attrNameLst>
                                      </p:cBhvr>
                                      <p:to>
                                        <p:strVal val="visible"/>
                                      </p:to>
                                    </p:set>
                                  </p:childTnLst>
                                </p:cTn>
                              </p:par>
                              <p:par>
                                <p:cTn id="42" presetID="64" presetClass="path" presetSubtype="0" accel="50000" decel="50000" fill="hold" grpId="1" nodeType="withEffect">
                                  <p:stCondLst>
                                    <p:cond delay="1200"/>
                                  </p:stCondLst>
                                  <p:childTnLst>
                                    <p:animMotion origin="layout" path="M 0.09375 -0.0003 L 1.94444E-6 -3.82716E-6 " pathEditMode="relative" rAng="0" ptsTypes="AA">
                                      <p:cBhvr>
                                        <p:cTn id="43" dur="500" fill="hold"/>
                                        <p:tgtEl>
                                          <p:spTgt spid="127021"/>
                                        </p:tgtEl>
                                        <p:attrNameLst>
                                          <p:attrName>ppt_x</p:attrName>
                                          <p:attrName>ppt_y</p:attrName>
                                        </p:attrNameLst>
                                      </p:cBhvr>
                                      <p:rCtr x="-4688" y="0"/>
                                    </p:animMotion>
                                  </p:childTnLst>
                                </p:cTn>
                              </p:par>
                              <p:par>
                                <p:cTn id="44" presetID="1" presetClass="entr" presetSubtype="0" fill="hold" grpId="0" nodeType="withEffect">
                                  <p:stCondLst>
                                    <p:cond delay="1400"/>
                                  </p:stCondLst>
                                  <p:childTnLst>
                                    <p:set>
                                      <p:cBhvr>
                                        <p:cTn id="45" dur="1" fill="hold">
                                          <p:stCondLst>
                                            <p:cond delay="0"/>
                                          </p:stCondLst>
                                        </p:cTn>
                                        <p:tgtEl>
                                          <p:spTgt spid="127025"/>
                                        </p:tgtEl>
                                        <p:attrNameLst>
                                          <p:attrName>style.visibility</p:attrName>
                                        </p:attrNameLst>
                                      </p:cBhvr>
                                      <p:to>
                                        <p:strVal val="visible"/>
                                      </p:to>
                                    </p:set>
                                  </p:childTnLst>
                                </p:cTn>
                              </p:par>
                              <p:par>
                                <p:cTn id="46" presetID="64" presetClass="path" presetSubtype="0" accel="50000" decel="50000" fill="hold" grpId="1" nodeType="withEffect">
                                  <p:stCondLst>
                                    <p:cond delay="1400"/>
                                  </p:stCondLst>
                                  <p:childTnLst>
                                    <p:animMotion origin="layout" path="M 0.06615 0.1176 L -2.22222E-6 -3.95062E-6 " pathEditMode="relative" rAng="0" ptsTypes="AA">
                                      <p:cBhvr>
                                        <p:cTn id="47" dur="500" fill="hold"/>
                                        <p:tgtEl>
                                          <p:spTgt spid="127025"/>
                                        </p:tgtEl>
                                        <p:attrNameLst>
                                          <p:attrName>ppt_x</p:attrName>
                                          <p:attrName>ppt_y</p:attrName>
                                        </p:attrNameLst>
                                      </p:cBhvr>
                                      <p:rCtr x="-3316" y="-5895"/>
                                    </p:animMotion>
                                  </p:childTnLst>
                                </p:cTn>
                              </p:par>
                            </p:childTnLst>
                          </p:cTn>
                        </p:par>
                        <p:par>
                          <p:cTn id="48" fill="hold">
                            <p:stCondLst>
                              <p:cond delay="500"/>
                            </p:stCondLst>
                            <p:childTnLst>
                              <p:par>
                                <p:cTn id="49" presetID="1" presetClass="entr" presetSubtype="0" fill="hold" grpId="1" nodeType="after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64" presetClass="path" presetSubtype="0" accel="50000" decel="50000" fill="hold" grpId="0" nodeType="withEffect">
                                  <p:stCondLst>
                                    <p:cond delay="0"/>
                                  </p:stCondLst>
                                  <p:childTnLst>
                                    <p:animMotion origin="layout" path="M -1.66667E-6 0.25432 L -1.66667E-6 -1.48148E-6 " pathEditMode="relative" rAng="0" ptsTypes="AA">
                                      <p:cBhvr>
                                        <p:cTn id="52" dur="500" fill="hold"/>
                                        <p:tgtEl>
                                          <p:spTgt spid="7"/>
                                        </p:tgtEl>
                                        <p:attrNameLst>
                                          <p:attrName>ppt_x</p:attrName>
                                          <p:attrName>ppt_y</p:attrName>
                                        </p:attrNameLst>
                                      </p:cBhvr>
                                      <p:rCtr x="0" y="-12716"/>
                                    </p:animMotion>
                                  </p:childTnLst>
                                </p:cTn>
                              </p:par>
                              <p:par>
                                <p:cTn id="53" presetID="1" presetClass="entr" presetSubtype="0" fill="hold" grpId="1" nodeType="withEffect">
                                  <p:stCondLst>
                                    <p:cond delay="200"/>
                                  </p:stCondLst>
                                  <p:childTnLst>
                                    <p:set>
                                      <p:cBhvr>
                                        <p:cTn id="54" dur="1" fill="hold">
                                          <p:stCondLst>
                                            <p:cond delay="0"/>
                                          </p:stCondLst>
                                        </p:cTn>
                                        <p:tgtEl>
                                          <p:spTgt spid="127014"/>
                                        </p:tgtEl>
                                        <p:attrNameLst>
                                          <p:attrName>style.visibility</p:attrName>
                                        </p:attrNameLst>
                                      </p:cBhvr>
                                      <p:to>
                                        <p:strVal val="visible"/>
                                      </p:to>
                                    </p:set>
                                  </p:childTnLst>
                                </p:cTn>
                              </p:par>
                              <p:par>
                                <p:cTn id="55" presetID="64" presetClass="path" presetSubtype="0" accel="50000" decel="50000" fill="hold" grpId="0" nodeType="withEffect">
                                  <p:stCondLst>
                                    <p:cond delay="200"/>
                                  </p:stCondLst>
                                  <p:childTnLst>
                                    <p:animMotion origin="layout" path="M -0.10086 0.17994 L -4.16667E-6 -4.19753E-6 " pathEditMode="relative" rAng="0" ptsTypes="AA">
                                      <p:cBhvr>
                                        <p:cTn id="56" dur="500" fill="hold"/>
                                        <p:tgtEl>
                                          <p:spTgt spid="127014"/>
                                        </p:tgtEl>
                                        <p:attrNameLst>
                                          <p:attrName>ppt_x</p:attrName>
                                          <p:attrName>ppt_y</p:attrName>
                                        </p:attrNameLst>
                                      </p:cBhvr>
                                      <p:rCtr x="5035" y="-9012"/>
                                    </p:animMotion>
                                  </p:childTnLst>
                                </p:cTn>
                              </p:par>
                              <p:par>
                                <p:cTn id="57" presetID="1" presetClass="entr" presetSubtype="0" fill="hold" grpId="1" nodeType="withEffect">
                                  <p:stCondLst>
                                    <p:cond delay="400"/>
                                  </p:stCondLst>
                                  <p:childTnLst>
                                    <p:set>
                                      <p:cBhvr>
                                        <p:cTn id="58" dur="1" fill="hold">
                                          <p:stCondLst>
                                            <p:cond delay="0"/>
                                          </p:stCondLst>
                                        </p:cTn>
                                        <p:tgtEl>
                                          <p:spTgt spid="127012"/>
                                        </p:tgtEl>
                                        <p:attrNameLst>
                                          <p:attrName>style.visibility</p:attrName>
                                        </p:attrNameLst>
                                      </p:cBhvr>
                                      <p:to>
                                        <p:strVal val="visible"/>
                                      </p:to>
                                    </p:set>
                                  </p:childTnLst>
                                </p:cTn>
                              </p:par>
                              <p:par>
                                <p:cTn id="59" presetID="64" presetClass="path" presetSubtype="0" accel="50000" decel="50000" fill="hold" grpId="0" nodeType="withEffect">
                                  <p:stCondLst>
                                    <p:cond delay="400"/>
                                  </p:stCondLst>
                                  <p:childTnLst>
                                    <p:animMotion origin="layout" path="M -0.14254 0.00031 L 2.77778E-6 -3.82716E-6 " pathEditMode="relative" rAng="0" ptsTypes="AA">
                                      <p:cBhvr>
                                        <p:cTn id="60" dur="500" fill="hold"/>
                                        <p:tgtEl>
                                          <p:spTgt spid="127012"/>
                                        </p:tgtEl>
                                        <p:attrNameLst>
                                          <p:attrName>ppt_x</p:attrName>
                                          <p:attrName>ppt_y</p:attrName>
                                        </p:attrNameLst>
                                      </p:cBhvr>
                                      <p:rCtr x="7118" y="-31"/>
                                    </p:animMotion>
                                  </p:childTnLst>
                                </p:cTn>
                              </p:par>
                              <p:par>
                                <p:cTn id="61" presetID="1" presetClass="entr" presetSubtype="0" fill="hold" grpId="1" nodeType="withEffect">
                                  <p:stCondLst>
                                    <p:cond delay="600"/>
                                  </p:stCondLst>
                                  <p:childTnLst>
                                    <p:set>
                                      <p:cBhvr>
                                        <p:cTn id="62" dur="1" fill="hold">
                                          <p:stCondLst>
                                            <p:cond delay="0"/>
                                          </p:stCondLst>
                                        </p:cTn>
                                        <p:tgtEl>
                                          <p:spTgt spid="127016"/>
                                        </p:tgtEl>
                                        <p:attrNameLst>
                                          <p:attrName>style.visibility</p:attrName>
                                        </p:attrNameLst>
                                      </p:cBhvr>
                                      <p:to>
                                        <p:strVal val="visible"/>
                                      </p:to>
                                    </p:set>
                                  </p:childTnLst>
                                </p:cTn>
                              </p:par>
                              <p:par>
                                <p:cTn id="63" presetID="64" presetClass="path" presetSubtype="0" accel="50000" decel="50000" fill="hold" grpId="0" nodeType="withEffect">
                                  <p:stCondLst>
                                    <p:cond delay="600"/>
                                  </p:stCondLst>
                                  <p:childTnLst>
                                    <p:animMotion origin="layout" path="M -0.10173 -0.17993 L -4.16667E-6 -3.45679E-6 " pathEditMode="relative" rAng="0" ptsTypes="AA">
                                      <p:cBhvr>
                                        <p:cTn id="64" dur="500" fill="hold"/>
                                        <p:tgtEl>
                                          <p:spTgt spid="127016"/>
                                        </p:tgtEl>
                                        <p:attrNameLst>
                                          <p:attrName>ppt_x</p:attrName>
                                          <p:attrName>ppt_y</p:attrName>
                                        </p:attrNameLst>
                                      </p:cBhvr>
                                      <p:rCtr x="5087" y="8981"/>
                                    </p:animMotion>
                                  </p:childTnLst>
                                </p:cTn>
                              </p:par>
                              <p:par>
                                <p:cTn id="65" presetID="1" presetClass="entr" presetSubtype="0" fill="hold" grpId="1" nodeType="withEffect">
                                  <p:stCondLst>
                                    <p:cond delay="800"/>
                                  </p:stCondLst>
                                  <p:childTnLst>
                                    <p:set>
                                      <p:cBhvr>
                                        <p:cTn id="66" dur="1" fill="hold">
                                          <p:stCondLst>
                                            <p:cond delay="0"/>
                                          </p:stCondLst>
                                        </p:cTn>
                                        <p:tgtEl>
                                          <p:spTgt spid="8"/>
                                        </p:tgtEl>
                                        <p:attrNameLst>
                                          <p:attrName>style.visibility</p:attrName>
                                        </p:attrNameLst>
                                      </p:cBhvr>
                                      <p:to>
                                        <p:strVal val="visible"/>
                                      </p:to>
                                    </p:set>
                                  </p:childTnLst>
                                </p:cTn>
                              </p:par>
                              <p:par>
                                <p:cTn id="67" presetID="64" presetClass="path" presetSubtype="0" accel="50000" decel="50000" fill="hold" grpId="0" nodeType="withEffect">
                                  <p:stCondLst>
                                    <p:cond delay="800"/>
                                  </p:stCondLst>
                                  <p:childTnLst>
                                    <p:animMotion origin="layout" path="M -0.00069 -0.25432 L -1.66667E-6 3.82716E-6 " pathEditMode="relative" rAng="0" ptsTypes="AA">
                                      <p:cBhvr>
                                        <p:cTn id="68" dur="500" fill="hold"/>
                                        <p:tgtEl>
                                          <p:spTgt spid="8"/>
                                        </p:tgtEl>
                                        <p:attrNameLst>
                                          <p:attrName>ppt_x</p:attrName>
                                          <p:attrName>ppt_y</p:attrName>
                                        </p:attrNameLst>
                                      </p:cBhvr>
                                      <p:rCtr x="35" y="12716"/>
                                    </p:animMotion>
                                  </p:childTnLst>
                                </p:cTn>
                              </p:par>
                              <p:par>
                                <p:cTn id="69" presetID="1" presetClass="entr" presetSubtype="0" fill="hold" grpId="1" nodeType="withEffect">
                                  <p:stCondLst>
                                    <p:cond delay="1000"/>
                                  </p:stCondLst>
                                  <p:childTnLst>
                                    <p:set>
                                      <p:cBhvr>
                                        <p:cTn id="70" dur="1" fill="hold">
                                          <p:stCondLst>
                                            <p:cond delay="0"/>
                                          </p:stCondLst>
                                        </p:cTn>
                                        <p:tgtEl>
                                          <p:spTgt spid="127015"/>
                                        </p:tgtEl>
                                        <p:attrNameLst>
                                          <p:attrName>style.visibility</p:attrName>
                                        </p:attrNameLst>
                                      </p:cBhvr>
                                      <p:to>
                                        <p:strVal val="visible"/>
                                      </p:to>
                                    </p:set>
                                  </p:childTnLst>
                                </p:cTn>
                              </p:par>
                              <p:par>
                                <p:cTn id="71" presetID="64" presetClass="path" presetSubtype="0" accel="50000" decel="50000" fill="hold" grpId="0" nodeType="withEffect">
                                  <p:stCondLst>
                                    <p:cond delay="1000"/>
                                  </p:stCondLst>
                                  <p:childTnLst>
                                    <p:animMotion origin="layout" path="M 0.1007 -0.17963 L -8.33333E-7 -3.45679E-6 " pathEditMode="relative" rAng="0" ptsTypes="AA">
                                      <p:cBhvr>
                                        <p:cTn id="72" dur="500" fill="hold"/>
                                        <p:tgtEl>
                                          <p:spTgt spid="127015"/>
                                        </p:tgtEl>
                                        <p:attrNameLst>
                                          <p:attrName>ppt_x</p:attrName>
                                          <p:attrName>ppt_y</p:attrName>
                                        </p:attrNameLst>
                                      </p:cBhvr>
                                      <p:rCtr x="-5035" y="8981"/>
                                    </p:animMotion>
                                  </p:childTnLst>
                                </p:cTn>
                              </p:par>
                              <p:par>
                                <p:cTn id="73" presetID="1" presetClass="entr" presetSubtype="0" fill="hold" grpId="1" nodeType="withEffect">
                                  <p:stCondLst>
                                    <p:cond delay="1200"/>
                                  </p:stCondLst>
                                  <p:childTnLst>
                                    <p:set>
                                      <p:cBhvr>
                                        <p:cTn id="74" dur="1" fill="hold">
                                          <p:stCondLst>
                                            <p:cond delay="0"/>
                                          </p:stCondLst>
                                        </p:cTn>
                                        <p:tgtEl>
                                          <p:spTgt spid="127013"/>
                                        </p:tgtEl>
                                        <p:attrNameLst>
                                          <p:attrName>style.visibility</p:attrName>
                                        </p:attrNameLst>
                                      </p:cBhvr>
                                      <p:to>
                                        <p:strVal val="visible"/>
                                      </p:to>
                                    </p:set>
                                  </p:childTnLst>
                                </p:cTn>
                              </p:par>
                              <p:par>
                                <p:cTn id="75" presetID="64" presetClass="path" presetSubtype="0" accel="50000" decel="50000" fill="hold" grpId="0" nodeType="withEffect">
                                  <p:stCondLst>
                                    <p:cond delay="1200"/>
                                  </p:stCondLst>
                                  <p:childTnLst>
                                    <p:animMotion origin="layout" path="M 0.14167 -0.0003 L 2.77778E-7 -3.82716E-6 " pathEditMode="relative" rAng="0" ptsTypes="AA">
                                      <p:cBhvr>
                                        <p:cTn id="76" dur="500" fill="hold"/>
                                        <p:tgtEl>
                                          <p:spTgt spid="127013"/>
                                        </p:tgtEl>
                                        <p:attrNameLst>
                                          <p:attrName>ppt_x</p:attrName>
                                          <p:attrName>ppt_y</p:attrName>
                                        </p:attrNameLst>
                                      </p:cBhvr>
                                      <p:rCtr x="-7083" y="0"/>
                                    </p:animMotion>
                                  </p:childTnLst>
                                </p:cTn>
                              </p:par>
                              <p:par>
                                <p:cTn id="77" presetID="1" presetClass="entr" presetSubtype="0" fill="hold" grpId="1" nodeType="withEffect">
                                  <p:stCondLst>
                                    <p:cond delay="1400"/>
                                  </p:stCondLst>
                                  <p:childTnLst>
                                    <p:set>
                                      <p:cBhvr>
                                        <p:cTn id="78" dur="1" fill="hold">
                                          <p:stCondLst>
                                            <p:cond delay="0"/>
                                          </p:stCondLst>
                                        </p:cTn>
                                        <p:tgtEl>
                                          <p:spTgt spid="127017"/>
                                        </p:tgtEl>
                                        <p:attrNameLst>
                                          <p:attrName>style.visibility</p:attrName>
                                        </p:attrNameLst>
                                      </p:cBhvr>
                                      <p:to>
                                        <p:strVal val="visible"/>
                                      </p:to>
                                    </p:set>
                                  </p:childTnLst>
                                </p:cTn>
                              </p:par>
                              <p:par>
                                <p:cTn id="79" presetID="64" presetClass="path" presetSubtype="0" accel="50000" decel="50000" fill="hold" grpId="0" nodeType="withEffect">
                                  <p:stCondLst>
                                    <p:cond delay="1400"/>
                                  </p:stCondLst>
                                  <p:childTnLst>
                                    <p:animMotion origin="layout" path="M 0.10017 0.17778 L -8.33333E-7 -4.19753E-6 " pathEditMode="relative" rAng="0" ptsTypes="AA">
                                      <p:cBhvr>
                                        <p:cTn id="80" dur="500" fill="hold"/>
                                        <p:tgtEl>
                                          <p:spTgt spid="127017"/>
                                        </p:tgtEl>
                                        <p:attrNameLst>
                                          <p:attrName>ppt_x</p:attrName>
                                          <p:attrName>ppt_y</p:attrName>
                                        </p:attrNameLst>
                                      </p:cBhvr>
                                      <p:rCtr x="-5017" y="-8889"/>
                                    </p:animMotion>
                                  </p:childTnLst>
                                </p:cTn>
                              </p:par>
                              <p:par>
                                <p:cTn id="81" presetID="1" presetClass="entr" presetSubtype="0" fill="hold" grpId="0" nodeType="withEffect">
                                  <p:stCondLst>
                                    <p:cond delay="1200"/>
                                  </p:stCondLst>
                                  <p:childTnLst>
                                    <p:set>
                                      <p:cBhvr>
                                        <p:cTn id="82" dur="1" fill="hold">
                                          <p:stCondLst>
                                            <p:cond delay="0"/>
                                          </p:stCondLst>
                                        </p:cTn>
                                        <p:tgtEl>
                                          <p:spTgt spid="127047"/>
                                        </p:tgtEl>
                                        <p:attrNameLst>
                                          <p:attrName>style.visibility</p:attrName>
                                        </p:attrNameLst>
                                      </p:cBhvr>
                                      <p:to>
                                        <p:strVal val="visible"/>
                                      </p:to>
                                    </p:set>
                                  </p:childTnLst>
                                </p:cTn>
                              </p:par>
                              <p:par>
                                <p:cTn id="83" presetID="64" presetClass="path" presetSubtype="0" accel="50000" decel="50000" fill="hold" grpId="1" nodeType="withEffect">
                                  <p:stCondLst>
                                    <p:cond delay="1200"/>
                                  </p:stCondLst>
                                  <p:childTnLst>
                                    <p:animMotion origin="layout" path="M 0.09375 -0.0003 L 1.94444E-6 -3.82716E-6 " pathEditMode="relative" rAng="0" ptsTypes="AA">
                                      <p:cBhvr>
                                        <p:cTn id="84" dur="500" fill="hold"/>
                                        <p:tgtEl>
                                          <p:spTgt spid="127047"/>
                                        </p:tgtEl>
                                        <p:attrNameLst>
                                          <p:attrName>ppt_x</p:attrName>
                                          <p:attrName>ppt_y</p:attrName>
                                        </p:attrNameLst>
                                      </p:cBhvr>
                                      <p:rCtr x="-4688" y="0"/>
                                    </p:animMotion>
                                  </p:childTnLst>
                                </p:cTn>
                              </p:par>
                              <p:par>
                                <p:cTn id="85" presetID="1" presetClass="entr" presetSubtype="0" fill="hold" grpId="1" nodeType="withEffect">
                                  <p:stCondLst>
                                    <p:cond delay="1200"/>
                                  </p:stCondLst>
                                  <p:childTnLst>
                                    <p:set>
                                      <p:cBhvr>
                                        <p:cTn id="86" dur="1" fill="hold">
                                          <p:stCondLst>
                                            <p:cond delay="0"/>
                                          </p:stCondLst>
                                        </p:cTn>
                                        <p:tgtEl>
                                          <p:spTgt spid="127046"/>
                                        </p:tgtEl>
                                        <p:attrNameLst>
                                          <p:attrName>style.visibility</p:attrName>
                                        </p:attrNameLst>
                                      </p:cBhvr>
                                      <p:to>
                                        <p:strVal val="visible"/>
                                      </p:to>
                                    </p:set>
                                  </p:childTnLst>
                                </p:cTn>
                              </p:par>
                              <p:par>
                                <p:cTn id="87" presetID="64" presetClass="path" presetSubtype="0" accel="50000" decel="50000" fill="hold" grpId="0" nodeType="withEffect">
                                  <p:stCondLst>
                                    <p:cond delay="1200"/>
                                  </p:stCondLst>
                                  <p:childTnLst>
                                    <p:animMotion origin="layout" path="M 0.14167 -0.0003 L 2.77778E-7 -3.82716E-6 " pathEditMode="relative" rAng="0" ptsTypes="AA">
                                      <p:cBhvr>
                                        <p:cTn id="88" dur="500" fill="hold"/>
                                        <p:tgtEl>
                                          <p:spTgt spid="127046"/>
                                        </p:tgtEl>
                                        <p:attrNameLst>
                                          <p:attrName>ppt_x</p:attrName>
                                          <p:attrName>ppt_y</p:attrName>
                                        </p:attrNameLst>
                                      </p:cBhvr>
                                      <p:rCtr x="-7083" y="0"/>
                                    </p:animMotion>
                                  </p:childTnLst>
                                </p:cTn>
                              </p:par>
                              <p:par>
                                <p:cTn id="89" presetID="1" presetClass="entr" presetSubtype="0" fill="hold" grpId="1" nodeType="withEffect">
                                  <p:stCondLst>
                                    <p:cond delay="1200"/>
                                  </p:stCondLst>
                                  <p:childTnLst>
                                    <p:set>
                                      <p:cBhvr>
                                        <p:cTn id="90" dur="1" fill="hold">
                                          <p:stCondLst>
                                            <p:cond delay="0"/>
                                          </p:stCondLst>
                                        </p:cTn>
                                        <p:tgtEl>
                                          <p:spTgt spid="127048"/>
                                        </p:tgtEl>
                                        <p:attrNameLst>
                                          <p:attrName>style.visibility</p:attrName>
                                        </p:attrNameLst>
                                      </p:cBhvr>
                                      <p:to>
                                        <p:strVal val="visible"/>
                                      </p:to>
                                    </p:set>
                                  </p:childTnLst>
                                </p:cTn>
                              </p:par>
                              <p:par>
                                <p:cTn id="91" presetID="64" presetClass="path" presetSubtype="0" accel="50000" decel="50000" fill="hold" grpId="0" nodeType="withEffect">
                                  <p:stCondLst>
                                    <p:cond delay="1200"/>
                                  </p:stCondLst>
                                  <p:childTnLst>
                                    <p:animMotion origin="layout" path="M 0.14167 -0.0003 L 2.77778E-7 -3.82716E-6 " pathEditMode="relative" rAng="0" ptsTypes="AA">
                                      <p:cBhvr>
                                        <p:cTn id="92" dur="500" fill="hold"/>
                                        <p:tgtEl>
                                          <p:spTgt spid="127048"/>
                                        </p:tgtEl>
                                        <p:attrNameLst>
                                          <p:attrName>ppt_x</p:attrName>
                                          <p:attrName>ppt_y</p:attrName>
                                        </p:attrNameLst>
                                      </p:cBhvr>
                                      <p:rCtr x="-7083" y="0"/>
                                    </p:animMotion>
                                  </p:childTnLst>
                                </p:cTn>
                              </p:par>
                              <p:par>
                                <p:cTn id="93" presetID="1" presetClass="entr" presetSubtype="0" fill="hold" grpId="0" nodeType="withEffect">
                                  <p:stCondLst>
                                    <p:cond delay="1200"/>
                                  </p:stCondLst>
                                  <p:childTnLst>
                                    <p:set>
                                      <p:cBhvr>
                                        <p:cTn id="94" dur="1" fill="hold">
                                          <p:stCondLst>
                                            <p:cond delay="0"/>
                                          </p:stCondLst>
                                        </p:cTn>
                                        <p:tgtEl>
                                          <p:spTgt spid="127050"/>
                                        </p:tgtEl>
                                        <p:attrNameLst>
                                          <p:attrName>style.visibility</p:attrName>
                                        </p:attrNameLst>
                                      </p:cBhvr>
                                      <p:to>
                                        <p:strVal val="visible"/>
                                      </p:to>
                                    </p:set>
                                  </p:childTnLst>
                                </p:cTn>
                              </p:par>
                              <p:par>
                                <p:cTn id="95" presetID="64" presetClass="path" presetSubtype="0" accel="50000" decel="50000" fill="hold" grpId="1" nodeType="withEffect">
                                  <p:stCondLst>
                                    <p:cond delay="1200"/>
                                  </p:stCondLst>
                                  <p:childTnLst>
                                    <p:animMotion origin="layout" path="M 0.09375 -0.0003 L 1.94444E-6 -3.82716E-6 " pathEditMode="relative" rAng="0" ptsTypes="AA">
                                      <p:cBhvr>
                                        <p:cTn id="96" dur="500" fill="hold"/>
                                        <p:tgtEl>
                                          <p:spTgt spid="127050"/>
                                        </p:tgtEl>
                                        <p:attrNameLst>
                                          <p:attrName>ppt_x</p:attrName>
                                          <p:attrName>ppt_y</p:attrName>
                                        </p:attrNameLst>
                                      </p:cBhvr>
                                      <p:rCtr x="-46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27012" grpId="0" animBg="1"/>
      <p:bldP spid="127012" grpId="1" animBg="1"/>
      <p:bldP spid="127013" grpId="0" animBg="1"/>
      <p:bldP spid="127013" grpId="1" animBg="1"/>
      <p:bldP spid="127014" grpId="0" animBg="1"/>
      <p:bldP spid="127014" grpId="1" animBg="1"/>
      <p:bldP spid="127015" grpId="0" animBg="1"/>
      <p:bldP spid="127015" grpId="1" animBg="1"/>
      <p:bldP spid="127016" grpId="0" animBg="1"/>
      <p:bldP spid="127016" grpId="1" animBg="1"/>
      <p:bldP spid="127017" grpId="0" animBg="1"/>
      <p:bldP spid="127017" grpId="1" animBg="1"/>
      <p:bldP spid="15" grpId="0" animBg="1"/>
      <p:bldP spid="15" grpId="1" animBg="1"/>
      <p:bldP spid="127019" grpId="0" animBg="1"/>
      <p:bldP spid="127019" grpId="1" animBg="1"/>
      <p:bldP spid="127020" grpId="0" animBg="1"/>
      <p:bldP spid="127020" grpId="1" animBg="1"/>
      <p:bldP spid="127021" grpId="0" animBg="1"/>
      <p:bldP spid="127021" grpId="1" animBg="1"/>
      <p:bldP spid="127022" grpId="0" animBg="1"/>
      <p:bldP spid="127022" grpId="1" animBg="1"/>
      <p:bldP spid="127023" grpId="0" animBg="1"/>
      <p:bldP spid="127023" grpId="1" animBg="1"/>
      <p:bldP spid="127024" grpId="0" animBg="1"/>
      <p:bldP spid="127024" grpId="1" animBg="1"/>
      <p:bldP spid="127025" grpId="0" animBg="1"/>
      <p:bldP spid="127025" grpId="1" animBg="1"/>
      <p:bldP spid="127026" grpId="0" animBg="1"/>
      <p:bldP spid="24" grpId="0"/>
      <p:bldP spid="127046" grpId="0" animBg="1"/>
      <p:bldP spid="127046" grpId="1" animBg="1"/>
      <p:bldP spid="127047" grpId="0" animBg="1"/>
      <p:bldP spid="127047" grpId="1" animBg="1"/>
      <p:bldP spid="127048" grpId="0" animBg="1"/>
      <p:bldP spid="127048" grpId="1" animBg="1"/>
      <p:bldP spid="127050" grpId="0" animBg="1"/>
      <p:bldP spid="12705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91143" name="文本框 3"/>
          <p:cNvSpPr txBox="1">
            <a:spLocks noChangeArrowheads="1"/>
          </p:cNvSpPr>
          <p:nvPr/>
        </p:nvSpPr>
        <p:spPr bwMode="auto">
          <a:xfrm>
            <a:off x="0" y="1036638"/>
            <a:ext cx="11912600" cy="3925887"/>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一、吸吮手指</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根据西格蒙德</a:t>
            </a:r>
            <a:r>
              <a:rPr lang="en-US" altLang="zh-CN" sz="2400" b="0">
                <a:solidFill>
                  <a:schemeClr val="bg2"/>
                </a:solidFill>
                <a:latin typeface="宋体" panose="02010600030101010101" pitchFamily="2" charset="-122"/>
              </a:rPr>
              <a:t>·</a:t>
            </a:r>
            <a:r>
              <a:rPr lang="zh-CN" altLang="en-US" sz="2400" b="0">
                <a:solidFill>
                  <a:schemeClr val="bg2"/>
                </a:solidFill>
                <a:latin typeface="宋体" panose="02010600030101010101" pitchFamily="2" charset="-122"/>
              </a:rPr>
              <a:t>弗洛伊德的心理发展理论，对于 </a:t>
            </a:r>
            <a:r>
              <a:rPr lang="en-US" altLang="zh-CN" sz="2400" b="0">
                <a:solidFill>
                  <a:schemeClr val="bg2"/>
                </a:solidFill>
                <a:latin typeface="宋体" panose="02010600030101010101" pitchFamily="2" charset="-122"/>
              </a:rPr>
              <a:t>0</a:t>
            </a:r>
            <a:r>
              <a:rPr lang="zh-CN" altLang="en-US" sz="2400" b="0">
                <a:solidFill>
                  <a:schemeClr val="bg2"/>
                </a:solidFill>
                <a:latin typeface="宋体" panose="02010600030101010101" pitchFamily="2" charset="-122"/>
              </a:rPr>
              <a:t>～</a:t>
            </a:r>
            <a:r>
              <a:rPr lang="en-US" altLang="zh-CN" sz="2400" b="0">
                <a:solidFill>
                  <a:schemeClr val="bg2"/>
                </a:solidFill>
                <a:latin typeface="宋体" panose="02010600030101010101" pitchFamily="2" charset="-122"/>
              </a:rPr>
              <a:t>1 </a:t>
            </a:r>
            <a:r>
              <a:rPr lang="zh-CN" altLang="en-US" sz="2400" b="0">
                <a:solidFill>
                  <a:schemeClr val="bg2"/>
                </a:solidFill>
                <a:latin typeface="宋体" panose="02010600030101010101" pitchFamily="2" charset="-122"/>
              </a:rPr>
              <a:t>岁的</a:t>
            </a:r>
            <a:endParaRPr lang="zh-CN" altLang="en-US" sz="2400" b="0">
              <a:solidFill>
                <a:schemeClr val="bg2"/>
              </a:solidFill>
              <a:latin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婴儿而言，吮吸手指是一种常见的行为，属于 正常现象，可满</a:t>
            </a:r>
            <a:endParaRPr lang="zh-CN" altLang="en-US" sz="2400" b="0">
              <a:solidFill>
                <a:schemeClr val="bg2"/>
              </a:solidFill>
              <a:latin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足婴儿口欲，有利于其性心理的发展。吮吸手指是婴儿调节自身</a:t>
            </a:r>
            <a:endParaRPr lang="zh-CN" altLang="en-US" sz="2400" b="0">
              <a:solidFill>
                <a:schemeClr val="bg2"/>
              </a:solidFill>
              <a:latin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情绪的一种 方式，通常在父母离开、疲劳、沮丧、饥饿、想睡觉时发生，身体不舒服时会加剧。吮吸手 指的婴儿易接近、情绪积极且适应能力强。随着婴儿年龄的增长，到了 </a:t>
            </a:r>
            <a:r>
              <a:rPr lang="en-US" altLang="zh-CN" sz="2400" b="0">
                <a:solidFill>
                  <a:schemeClr val="bg2"/>
                </a:solidFill>
                <a:latin typeface="宋体" panose="02010600030101010101" pitchFamily="2" charset="-122"/>
              </a:rPr>
              <a:t>2 </a:t>
            </a:r>
            <a:r>
              <a:rPr lang="zh-CN" altLang="en-US" sz="2400" b="0">
                <a:solidFill>
                  <a:schemeClr val="bg2"/>
                </a:solidFill>
                <a:latin typeface="宋体" panose="02010600030101010101" pitchFamily="2" charset="-122"/>
              </a:rPr>
              <a:t>岁以后，吮吸手指 这一行为会逐渐地自行消失。</a:t>
            </a:r>
            <a:endParaRPr lang="zh-CN" altLang="en-US" sz="2400" b="0">
              <a:solidFill>
                <a:schemeClr val="bg2"/>
              </a:solidFill>
              <a:latin typeface="宋体" panose="02010600030101010101" pitchFamily="2" charset="-122"/>
              <a:ea typeface="宋体" panose="02010600030101010101" pitchFamily="2" charset="-122"/>
            </a:endParaRPr>
          </a:p>
        </p:txBody>
      </p:sp>
      <p:sp>
        <p:nvSpPr>
          <p:cNvPr id="91146"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91147"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pic>
        <p:nvPicPr>
          <p:cNvPr id="91148" name="Picture 12"/>
          <p:cNvPicPr>
            <a:picLocks noChangeAspect="1" noChangeArrowheads="1"/>
          </p:cNvPicPr>
          <p:nvPr/>
        </p:nvPicPr>
        <p:blipFill>
          <a:blip r:embed="rId1"/>
          <a:srcRect/>
          <a:stretch>
            <a:fillRect/>
          </a:stretch>
        </p:blipFill>
        <p:spPr bwMode="auto">
          <a:xfrm>
            <a:off x="8886825" y="657225"/>
            <a:ext cx="3305175" cy="2486025"/>
          </a:xfrm>
          <a:prstGeom prst="rect">
            <a:avLst/>
          </a:prstGeom>
          <a:noFill/>
          <a:ln w="9525">
            <a:noFill/>
            <a:miter lim="800000"/>
            <a:headEnd/>
            <a:tailEnd/>
          </a:ln>
          <a:effectLst/>
        </p:spPr>
      </p:pic>
      <p:sp>
        <p:nvSpPr>
          <p:cNvPr id="91149" name="Rectangle 13"/>
          <p:cNvSpPr>
            <a:spLocks noChangeArrowheads="1"/>
          </p:cNvSpPr>
          <p:nvPr/>
        </p:nvSpPr>
        <p:spPr bwMode="auto">
          <a:xfrm>
            <a:off x="0" y="5208588"/>
            <a:ext cx="9969500" cy="915987"/>
          </a:xfrm>
          <a:prstGeom prst="rect">
            <a:avLst/>
          </a:prstGeom>
          <a:noFill/>
          <a:ln w="9525">
            <a:noFill/>
            <a:miter lim="800000"/>
          </a:ln>
          <a:effectLst/>
        </p:spPr>
        <p:txBody>
          <a:bodyPr anchor="ctr">
            <a:spAutoFit/>
          </a:bodyPr>
          <a:lstStyle/>
          <a:p>
            <a:r>
              <a:rPr lang="zh-CN" altLang="en-US" b="0">
                <a:solidFill>
                  <a:srgbClr val="FB1705"/>
                </a:solidFill>
              </a:rPr>
              <a:t>注意：一个上幼儿园的幼儿如果仍保留经常吮吸手指的习惯，这种行为就不仅是一个长期 的习惯问题，而是已经演变成其应对未知事件甚至常规事件的方式，就应该视为一种心理行 为问题，需要引起成人的重视。 </a:t>
            </a:r>
            <a:endParaRPr lang="zh-CN" altLang="en-US" b="0">
              <a:solidFill>
                <a:srgbClr val="FB1705"/>
              </a:solidFill>
            </a:endParaRPr>
          </a:p>
        </p:txBody>
      </p:sp>
    </p:spTree>
  </p:cSld>
  <p:clrMapOvr>
    <a:masterClrMapping/>
  </p:clrMapOvr>
  <p:transition spd="slow" advClick="0" advTm="3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93187" name="文本框 3"/>
          <p:cNvSpPr txBox="1">
            <a:spLocks noChangeArrowheads="1"/>
          </p:cNvSpPr>
          <p:nvPr/>
        </p:nvSpPr>
        <p:spPr bwMode="auto">
          <a:xfrm>
            <a:off x="790575" y="1766888"/>
            <a:ext cx="6315075" cy="1006475"/>
          </a:xfrm>
          <a:prstGeom prst="rect">
            <a:avLst/>
          </a:prstGeom>
          <a:noFill/>
          <a:ln w="9525">
            <a:noFill/>
            <a:miter lim="800000"/>
          </a:ln>
        </p:spPr>
        <p:txBody>
          <a:bodyPr>
            <a:spAutoFit/>
          </a:bodyPr>
          <a:lstStyle/>
          <a:p>
            <a:pPr>
              <a:lnSpc>
                <a:spcPct val="150000"/>
              </a:lnSpc>
            </a:pPr>
            <a:r>
              <a:rPr lang="zh-CN" altLang="en-US" sz="2000" b="0">
                <a:solidFill>
                  <a:schemeClr val="bg2"/>
                </a:solidFill>
                <a:latin typeface="宋体" panose="02010600030101010101" pitchFamily="2" charset="-122"/>
                <a:ea typeface="宋体" panose="02010600030101010101" pitchFamily="2" charset="-122"/>
              </a:rPr>
              <a:t>（</a:t>
            </a:r>
            <a:r>
              <a:rPr lang="en-US" altLang="zh-CN" sz="2000" b="0">
                <a:solidFill>
                  <a:schemeClr val="bg2"/>
                </a:solidFill>
                <a:latin typeface="宋体" panose="02010600030101010101" pitchFamily="2" charset="-122"/>
                <a:ea typeface="宋体" panose="02010600030101010101" pitchFamily="2" charset="-122"/>
              </a:rPr>
              <a:t>1</a:t>
            </a:r>
            <a:r>
              <a:rPr lang="zh-CN" altLang="en-US" sz="2000" b="0">
                <a:solidFill>
                  <a:schemeClr val="bg2"/>
                </a:solidFill>
                <a:latin typeface="宋体" panose="02010600030101010101" pitchFamily="2" charset="-122"/>
                <a:ea typeface="宋体" panose="02010600030101010101" pitchFamily="2" charset="-122"/>
              </a:rPr>
              <a:t>）喂养方式不当     （</a:t>
            </a:r>
            <a:r>
              <a:rPr lang="en-US" altLang="zh-CN" sz="2000" b="0">
                <a:solidFill>
                  <a:schemeClr val="bg2"/>
                </a:solidFill>
                <a:latin typeface="宋体" panose="02010600030101010101" pitchFamily="2" charset="-122"/>
                <a:ea typeface="宋体" panose="02010600030101010101" pitchFamily="2" charset="-122"/>
              </a:rPr>
              <a:t>2</a:t>
            </a:r>
            <a:r>
              <a:rPr lang="zh-CN" altLang="en-US" sz="2000" b="0">
                <a:solidFill>
                  <a:schemeClr val="bg2"/>
                </a:solidFill>
                <a:latin typeface="宋体" panose="02010600030101010101" pitchFamily="2" charset="-122"/>
                <a:ea typeface="宋体" panose="02010600030101010101" pitchFamily="2" charset="-122"/>
              </a:rPr>
              <a:t>）缺乏环境刺激或关心</a:t>
            </a:r>
            <a:endParaRPr lang="zh-CN" altLang="en-US" sz="20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000" b="0">
                <a:solidFill>
                  <a:schemeClr val="bg2"/>
                </a:solidFill>
                <a:latin typeface="宋体" panose="02010600030101010101" pitchFamily="2" charset="-122"/>
                <a:ea typeface="宋体" panose="02010600030101010101" pitchFamily="2" charset="-122"/>
              </a:rPr>
              <a:t>（</a:t>
            </a:r>
            <a:r>
              <a:rPr lang="en-US" altLang="zh-CN" sz="2000" b="0">
                <a:solidFill>
                  <a:schemeClr val="bg2"/>
                </a:solidFill>
                <a:latin typeface="宋体" panose="02010600030101010101" pitchFamily="2" charset="-122"/>
                <a:ea typeface="宋体" panose="02010600030101010101" pitchFamily="2" charset="-122"/>
              </a:rPr>
              <a:t>3</a:t>
            </a:r>
            <a:r>
              <a:rPr lang="zh-CN" altLang="en-US" sz="2000" b="0">
                <a:solidFill>
                  <a:schemeClr val="bg2"/>
                </a:solidFill>
                <a:latin typeface="宋体" panose="02010600030101010101" pitchFamily="2" charset="-122"/>
                <a:ea typeface="宋体" panose="02010600030101010101" pitchFamily="2" charset="-122"/>
              </a:rPr>
              <a:t>）心理处于紧张状态</a:t>
            </a:r>
            <a:endParaRPr lang="zh-CN" altLang="en-US" sz="2000" b="0">
              <a:solidFill>
                <a:schemeClr val="bg2"/>
              </a:solidFill>
              <a:latin typeface="宋体" panose="02010600030101010101" pitchFamily="2" charset="-122"/>
              <a:ea typeface="宋体" panose="02010600030101010101" pitchFamily="2" charset="-122"/>
            </a:endParaRPr>
          </a:p>
        </p:txBody>
      </p:sp>
      <p:sp>
        <p:nvSpPr>
          <p:cNvPr id="93188"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93189"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93192" name="Rectangle 8"/>
          <p:cNvSpPr>
            <a:spLocks noChangeArrowheads="1"/>
          </p:cNvSpPr>
          <p:nvPr/>
        </p:nvSpPr>
        <p:spPr bwMode="auto">
          <a:xfrm>
            <a:off x="246063" y="1414463"/>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93193" name="Rectangle 9"/>
          <p:cNvSpPr>
            <a:spLocks noChangeArrowheads="1"/>
          </p:cNvSpPr>
          <p:nvPr/>
        </p:nvSpPr>
        <p:spPr bwMode="auto">
          <a:xfrm>
            <a:off x="347663" y="2763838"/>
            <a:ext cx="1831975"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不利影响 </a:t>
            </a:r>
            <a:endParaRPr lang="zh-CN" altLang="en-US" sz="2400">
              <a:solidFill>
                <a:schemeClr val="accent2"/>
              </a:solidFill>
            </a:endParaRPr>
          </a:p>
        </p:txBody>
      </p:sp>
      <p:sp>
        <p:nvSpPr>
          <p:cNvPr id="93194" name="文本框 3"/>
          <p:cNvSpPr txBox="1">
            <a:spLocks noChangeArrowheads="1"/>
          </p:cNvSpPr>
          <p:nvPr/>
        </p:nvSpPr>
        <p:spPr bwMode="auto">
          <a:xfrm>
            <a:off x="841375" y="3095625"/>
            <a:ext cx="5278438" cy="1006475"/>
          </a:xfrm>
          <a:prstGeom prst="rect">
            <a:avLst/>
          </a:prstGeom>
          <a:noFill/>
          <a:ln w="9525">
            <a:noFill/>
            <a:miter lim="800000"/>
          </a:ln>
        </p:spPr>
        <p:txBody>
          <a:bodyPr>
            <a:spAutoFit/>
          </a:bodyPr>
          <a:lstStyle/>
          <a:p>
            <a:pPr>
              <a:lnSpc>
                <a:spcPct val="150000"/>
              </a:lnSpc>
            </a:pPr>
            <a:r>
              <a:rPr lang="zh-CN" altLang="en-US" sz="2000" b="0">
                <a:solidFill>
                  <a:schemeClr val="bg2"/>
                </a:solidFill>
                <a:latin typeface="宋体" panose="02010600030101010101" pitchFamily="2" charset="-122"/>
                <a:ea typeface="宋体" panose="02010600030101010101" pitchFamily="2" charset="-122"/>
              </a:rPr>
              <a:t>（</a:t>
            </a:r>
            <a:r>
              <a:rPr lang="en-US" altLang="zh-CN" sz="2000" b="0">
                <a:solidFill>
                  <a:schemeClr val="bg2"/>
                </a:solidFill>
                <a:latin typeface="宋体" panose="02010600030101010101" pitchFamily="2" charset="-122"/>
                <a:ea typeface="宋体" panose="02010600030101010101" pitchFamily="2" charset="-122"/>
              </a:rPr>
              <a:t>1</a:t>
            </a:r>
            <a:r>
              <a:rPr lang="zh-CN" altLang="en-US" sz="2000" b="0">
                <a:solidFill>
                  <a:schemeClr val="bg2"/>
                </a:solidFill>
                <a:latin typeface="宋体" panose="02010600030101010101" pitchFamily="2" charset="-122"/>
                <a:ea typeface="宋体" panose="02010600030101010101" pitchFamily="2" charset="-122"/>
              </a:rPr>
              <a:t>）影响心理健康  （</a:t>
            </a:r>
            <a:r>
              <a:rPr lang="en-US" altLang="zh-CN" sz="2000" b="0">
                <a:solidFill>
                  <a:schemeClr val="bg2"/>
                </a:solidFill>
                <a:latin typeface="宋体" panose="02010600030101010101" pitchFamily="2" charset="-122"/>
                <a:ea typeface="宋体" panose="02010600030101010101" pitchFamily="2" charset="-122"/>
              </a:rPr>
              <a:t>2</a:t>
            </a:r>
            <a:r>
              <a:rPr lang="zh-CN" altLang="en-US" sz="2000" b="0">
                <a:solidFill>
                  <a:schemeClr val="bg2"/>
                </a:solidFill>
                <a:latin typeface="宋体" panose="02010600030101010101" pitchFamily="2" charset="-122"/>
                <a:ea typeface="宋体" panose="02010600030101010101" pitchFamily="2" charset="-122"/>
              </a:rPr>
              <a:t>）引发心理疾病</a:t>
            </a:r>
            <a:endParaRPr lang="zh-CN" altLang="en-US" sz="20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000" b="0">
                <a:solidFill>
                  <a:schemeClr val="bg2"/>
                </a:solidFill>
                <a:latin typeface="宋体" panose="02010600030101010101" pitchFamily="2" charset="-122"/>
                <a:ea typeface="宋体" panose="02010600030101010101" pitchFamily="2" charset="-122"/>
              </a:rPr>
              <a:t>（</a:t>
            </a:r>
            <a:r>
              <a:rPr lang="en-US" altLang="zh-CN" sz="2000" b="0">
                <a:solidFill>
                  <a:schemeClr val="bg2"/>
                </a:solidFill>
                <a:latin typeface="宋体" panose="02010600030101010101" pitchFamily="2" charset="-122"/>
                <a:ea typeface="宋体" panose="02010600030101010101" pitchFamily="2" charset="-122"/>
              </a:rPr>
              <a:t>3</a:t>
            </a:r>
            <a:r>
              <a:rPr lang="zh-CN" altLang="en-US" sz="2000" b="0">
                <a:solidFill>
                  <a:schemeClr val="bg2"/>
                </a:solidFill>
                <a:latin typeface="宋体" panose="02010600030101010101" pitchFamily="2" charset="-122"/>
                <a:ea typeface="宋体" panose="02010600030101010101" pitchFamily="2" charset="-122"/>
              </a:rPr>
              <a:t>）导致手指变形  （</a:t>
            </a:r>
            <a:r>
              <a:rPr lang="en-US" altLang="zh-CN" sz="2000" b="0">
                <a:solidFill>
                  <a:schemeClr val="bg2"/>
                </a:solidFill>
                <a:latin typeface="宋体" panose="02010600030101010101" pitchFamily="2" charset="-122"/>
                <a:ea typeface="宋体" panose="02010600030101010101" pitchFamily="2" charset="-122"/>
              </a:rPr>
              <a:t>4</a:t>
            </a:r>
            <a:r>
              <a:rPr lang="zh-CN" altLang="en-US" sz="2000" b="0">
                <a:solidFill>
                  <a:schemeClr val="bg2"/>
                </a:solidFill>
                <a:latin typeface="宋体" panose="02010600030101010101" pitchFamily="2" charset="-122"/>
                <a:ea typeface="宋体" panose="02010600030101010101" pitchFamily="2" charset="-122"/>
              </a:rPr>
              <a:t>）影响面部美观</a:t>
            </a:r>
            <a:endParaRPr lang="zh-CN" altLang="en-US" sz="2000" b="0">
              <a:solidFill>
                <a:schemeClr val="bg2"/>
              </a:solidFill>
              <a:latin typeface="宋体" panose="02010600030101010101" pitchFamily="2" charset="-122"/>
              <a:ea typeface="宋体" panose="02010600030101010101" pitchFamily="2" charset="-122"/>
            </a:endParaRPr>
          </a:p>
        </p:txBody>
      </p:sp>
      <p:sp>
        <p:nvSpPr>
          <p:cNvPr id="93195" name="Rectangle 11"/>
          <p:cNvSpPr>
            <a:spLocks noChangeArrowheads="1"/>
          </p:cNvSpPr>
          <p:nvPr/>
        </p:nvSpPr>
        <p:spPr bwMode="auto">
          <a:xfrm>
            <a:off x="371475" y="4057650"/>
            <a:ext cx="1831975" cy="457200"/>
          </a:xfrm>
          <a:prstGeom prst="rect">
            <a:avLst/>
          </a:prstGeom>
          <a:noFill/>
          <a:ln w="9525">
            <a:noFill/>
            <a:miter lim="800000"/>
          </a:ln>
          <a:effectLst/>
        </p:spPr>
        <p:txBody>
          <a:bodyPr wrap="none" anchor="ctr">
            <a:spAutoFit/>
          </a:bodyPr>
          <a:lstStyle/>
          <a:p>
            <a:r>
              <a:rPr lang="en-US" altLang="zh-CN" sz="2400">
                <a:solidFill>
                  <a:schemeClr val="accent2"/>
                </a:solidFill>
              </a:rPr>
              <a:t>3. </a:t>
            </a:r>
            <a:r>
              <a:rPr lang="zh-CN" altLang="en-US" sz="2400">
                <a:solidFill>
                  <a:schemeClr val="accent2"/>
                </a:solidFill>
              </a:rPr>
              <a:t>行为矫治 </a:t>
            </a:r>
            <a:endParaRPr lang="zh-CN" altLang="en-US" sz="2400">
              <a:solidFill>
                <a:schemeClr val="accent2"/>
              </a:solidFill>
            </a:endParaRPr>
          </a:p>
        </p:txBody>
      </p:sp>
      <p:sp>
        <p:nvSpPr>
          <p:cNvPr id="93196" name="Rectangle 12"/>
          <p:cNvSpPr>
            <a:spLocks noChangeArrowheads="1"/>
          </p:cNvSpPr>
          <p:nvPr/>
        </p:nvSpPr>
        <p:spPr bwMode="auto">
          <a:xfrm>
            <a:off x="747713" y="4600575"/>
            <a:ext cx="9304337" cy="1920875"/>
          </a:xfrm>
          <a:prstGeom prst="rect">
            <a:avLst/>
          </a:prstGeom>
          <a:noFill/>
          <a:ln w="9525">
            <a:noFill/>
            <a:miter lim="800000"/>
          </a:ln>
          <a:effectLst/>
        </p:spPr>
        <p:txBody>
          <a:bodyPr anchor="ctr">
            <a:spAutoFit/>
          </a:bodyPr>
          <a:lstStyle/>
          <a:p>
            <a:r>
              <a:rPr lang="zh-CN" altLang="en-US" sz="2000" b="0">
                <a:solidFill>
                  <a:schemeClr val="bg2"/>
                </a:solidFill>
                <a:latin typeface="宋体" panose="02010600030101010101" pitchFamily="2" charset="-122"/>
              </a:rPr>
              <a:t>①需要改变不正确的喂养方式，不要让幼儿感到饥饿，从小培 养幼儿良好的生活习惯和卫生习惯；</a:t>
            </a:r>
            <a:endParaRPr lang="zh-CN" altLang="en-US" sz="2000" b="0">
              <a:solidFill>
                <a:schemeClr val="bg2"/>
              </a:solidFill>
              <a:latin typeface="宋体" panose="02010600030101010101" pitchFamily="2" charset="-122"/>
            </a:endParaRPr>
          </a:p>
          <a:p>
            <a:r>
              <a:rPr lang="zh-CN" altLang="en-US" sz="2000" b="0">
                <a:solidFill>
                  <a:schemeClr val="bg2"/>
                </a:solidFill>
                <a:latin typeface="宋体" panose="02010600030101010101" pitchFamily="2" charset="-122"/>
              </a:rPr>
              <a:t>②成人应多给予幼儿关心和关爱，尤其是母爱，使 幼儿在心理上能获得安全感和满足感；</a:t>
            </a:r>
            <a:endParaRPr lang="zh-CN" altLang="en-US" sz="2000" b="0">
              <a:solidFill>
                <a:schemeClr val="bg2"/>
              </a:solidFill>
              <a:latin typeface="宋体" panose="02010600030101010101" pitchFamily="2" charset="-122"/>
            </a:endParaRPr>
          </a:p>
          <a:p>
            <a:r>
              <a:rPr lang="zh-CN" altLang="en-US" sz="2000" b="0">
                <a:solidFill>
                  <a:schemeClr val="bg2"/>
                </a:solidFill>
                <a:latin typeface="宋体" panose="02010600030101010101" pitchFamily="2" charset="-122"/>
              </a:rPr>
              <a:t>③应给予幼儿丰富的环境刺激，将幼儿的注意力 吸引到各种活动中去，分散和淡化幼儿对吮吸手指的注意和依恋 </a:t>
            </a:r>
            <a:endParaRPr lang="zh-CN" altLang="en-US" sz="2000" b="0">
              <a:solidFill>
                <a:schemeClr val="bg2"/>
              </a:solidFill>
              <a:latin typeface="宋体" panose="02010600030101010101" pitchFamily="2" charset="-122"/>
            </a:endParaRPr>
          </a:p>
        </p:txBody>
      </p:sp>
      <p:pic>
        <p:nvPicPr>
          <p:cNvPr id="93198" name="Picture 14" descr="1412754752183"/>
          <p:cNvPicPr>
            <a:picLocks noChangeAspect="1" noChangeArrowheads="1"/>
          </p:cNvPicPr>
          <p:nvPr/>
        </p:nvPicPr>
        <p:blipFill>
          <a:blip r:embed="rId1"/>
          <a:srcRect/>
          <a:stretch>
            <a:fillRect/>
          </a:stretch>
        </p:blipFill>
        <p:spPr bwMode="auto">
          <a:xfrm>
            <a:off x="8001000" y="890588"/>
            <a:ext cx="3541713" cy="3506787"/>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97283" name="文本框 3"/>
          <p:cNvSpPr txBox="1">
            <a:spLocks noChangeArrowheads="1"/>
          </p:cNvSpPr>
          <p:nvPr/>
        </p:nvSpPr>
        <p:spPr bwMode="auto">
          <a:xfrm>
            <a:off x="214313" y="1036638"/>
            <a:ext cx="8404225" cy="1735137"/>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二、啃咬指甲</a:t>
            </a:r>
            <a:r>
              <a:rPr lang="en-US" altLang="zh-CN" b="0">
                <a:ea typeface="宋体" panose="02010600030101010101" pitchFamily="2" charset="-122"/>
              </a:rPr>
              <a:t> </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啃咬指甲指幼儿反复出现自主或不自主地用牙齿去咬手指甲 的行为，这也可能是吮吸手指行为的继续。</a:t>
            </a:r>
            <a:endParaRPr lang="zh-CN" altLang="en-US" sz="2400" b="0">
              <a:solidFill>
                <a:schemeClr val="bg2"/>
              </a:solidFill>
              <a:latin typeface="宋体" panose="02010600030101010101" pitchFamily="2" charset="-122"/>
            </a:endParaRPr>
          </a:p>
        </p:txBody>
      </p:sp>
      <p:sp>
        <p:nvSpPr>
          <p:cNvPr id="97284"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97285"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97287" name="Rectangle 7"/>
          <p:cNvSpPr>
            <a:spLocks noChangeArrowheads="1"/>
          </p:cNvSpPr>
          <p:nvPr/>
        </p:nvSpPr>
        <p:spPr bwMode="auto">
          <a:xfrm>
            <a:off x="327025" y="5307013"/>
            <a:ext cx="9969500" cy="366712"/>
          </a:xfrm>
          <a:prstGeom prst="rect">
            <a:avLst/>
          </a:prstGeom>
          <a:noFill/>
          <a:ln w="9525">
            <a:noFill/>
            <a:miter lim="800000"/>
          </a:ln>
          <a:effectLst/>
        </p:spPr>
        <p:txBody>
          <a:bodyPr anchor="ctr">
            <a:spAutoFit/>
          </a:bodyPr>
          <a:lstStyle/>
          <a:p>
            <a:r>
              <a:rPr lang="zh-CN" altLang="en-US" b="0">
                <a:solidFill>
                  <a:srgbClr val="FB1705"/>
                </a:solidFill>
              </a:rPr>
              <a:t>讨论  通常幼儿在哪些情况下会啃咬指甲？经常啃咬指甲有哪些危害？ </a:t>
            </a:r>
            <a:endParaRPr lang="zh-CN" altLang="en-US" b="0">
              <a:solidFill>
                <a:srgbClr val="FB1705"/>
              </a:solidFill>
            </a:endParaRPr>
          </a:p>
        </p:txBody>
      </p:sp>
      <p:pic>
        <p:nvPicPr>
          <p:cNvPr id="97289" name="Picture 9" descr="ABUIABACGAAgkL-RnQUopt7llgEwywI43AE"/>
          <p:cNvPicPr>
            <a:picLocks noChangeAspect="1" noChangeArrowheads="1"/>
          </p:cNvPicPr>
          <p:nvPr/>
        </p:nvPicPr>
        <p:blipFill>
          <a:blip r:embed="rId1"/>
          <a:srcRect/>
          <a:stretch>
            <a:fillRect/>
          </a:stretch>
        </p:blipFill>
        <p:spPr bwMode="auto">
          <a:xfrm>
            <a:off x="8607425" y="619125"/>
            <a:ext cx="3584575" cy="2382838"/>
          </a:xfrm>
          <a:prstGeom prst="rect">
            <a:avLst/>
          </a:prstGeom>
          <a:noFill/>
        </p:spPr>
      </p:pic>
      <p:sp>
        <p:nvSpPr>
          <p:cNvPr id="97290" name="Rectangle 10"/>
          <p:cNvSpPr>
            <a:spLocks noChangeArrowheads="1"/>
          </p:cNvSpPr>
          <p:nvPr/>
        </p:nvSpPr>
        <p:spPr bwMode="auto">
          <a:xfrm>
            <a:off x="204788" y="302577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97291" name="Rectangle 11"/>
          <p:cNvSpPr>
            <a:spLocks noChangeArrowheads="1"/>
          </p:cNvSpPr>
          <p:nvPr/>
        </p:nvSpPr>
        <p:spPr bwMode="auto">
          <a:xfrm>
            <a:off x="390525" y="3724275"/>
            <a:ext cx="10880725" cy="82232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啃咬指甲是一种常见的解脱心理压力的行为，主要与幼儿紧 张的心理状态有关。幼儿在紧张不安、心理压力大、焦虑、恐惧 时会发生啃咬指甲的行为。 </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95236"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95237"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95239" name="Rectangle 7"/>
          <p:cNvSpPr>
            <a:spLocks noChangeArrowheads="1"/>
          </p:cNvSpPr>
          <p:nvPr/>
        </p:nvSpPr>
        <p:spPr bwMode="auto">
          <a:xfrm>
            <a:off x="347663" y="1377950"/>
            <a:ext cx="1831975"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不利影响 </a:t>
            </a:r>
            <a:endParaRPr lang="zh-CN" altLang="en-US" sz="2400">
              <a:solidFill>
                <a:schemeClr val="accent2"/>
              </a:solidFill>
            </a:endParaRPr>
          </a:p>
        </p:txBody>
      </p:sp>
      <p:sp>
        <p:nvSpPr>
          <p:cNvPr id="95240" name="文本框 3"/>
          <p:cNvSpPr txBox="1">
            <a:spLocks noChangeArrowheads="1"/>
          </p:cNvSpPr>
          <p:nvPr/>
        </p:nvSpPr>
        <p:spPr bwMode="auto">
          <a:xfrm>
            <a:off x="698500" y="1966913"/>
            <a:ext cx="7789863" cy="1463675"/>
          </a:xfrm>
          <a:prstGeom prst="rect">
            <a:avLst/>
          </a:prstGeom>
          <a:noFill/>
          <a:ln w="9525">
            <a:noFill/>
            <a:miter lim="800000"/>
          </a:ln>
        </p:spPr>
        <p:txBody>
          <a:bodyPr>
            <a:spAutoFit/>
          </a:bodyPr>
          <a:lstStyle/>
          <a:p>
            <a:pPr>
              <a:lnSpc>
                <a:spcPct val="150000"/>
              </a:lnSpc>
            </a:pPr>
            <a:r>
              <a:rPr lang="en-US" altLang="zh-CN" sz="2000" b="0">
                <a:solidFill>
                  <a:schemeClr val="bg2"/>
                </a:solidFill>
                <a:latin typeface="宋体" panose="02010600030101010101" pitchFamily="2" charset="-122"/>
              </a:rPr>
              <a:t>(1) </a:t>
            </a:r>
            <a:r>
              <a:rPr lang="zh-CN" altLang="en-US" sz="2000" b="0">
                <a:solidFill>
                  <a:schemeClr val="bg2"/>
                </a:solidFill>
                <a:latin typeface="宋体" panose="02010600030101010101" pitchFamily="2" charset="-122"/>
              </a:rPr>
              <a:t>影响身体健康：手指甲缝里会留有细菌和其他微生物</a:t>
            </a:r>
            <a:r>
              <a:rPr lang="en-US" altLang="zh-CN" sz="2000" b="0">
                <a:solidFill>
                  <a:schemeClr val="bg2"/>
                </a:solidFill>
                <a:latin typeface="宋体" panose="02010600030101010101" pitchFamily="2" charset="-122"/>
              </a:rPr>
              <a:t>; </a:t>
            </a:r>
            <a:r>
              <a:rPr lang="zh-CN" altLang="en-US" sz="2000" b="0">
                <a:solidFill>
                  <a:schemeClr val="bg2"/>
                </a:solidFill>
                <a:latin typeface="宋体" panose="02010600030101010101" pitchFamily="2" charset="-122"/>
              </a:rPr>
              <a:t>含铅玩具，啃咬指甲增加体内铅含量从而可能导致幼儿体内铅超标。 </a:t>
            </a:r>
            <a:endParaRPr lang="zh-CN" altLang="en-US" sz="2000" b="0">
              <a:solidFill>
                <a:schemeClr val="bg2"/>
              </a:solidFill>
              <a:latin typeface="宋体" panose="02010600030101010101" pitchFamily="2" charset="-122"/>
            </a:endParaRPr>
          </a:p>
          <a:p>
            <a:pPr>
              <a:lnSpc>
                <a:spcPct val="150000"/>
              </a:lnSpc>
            </a:pPr>
            <a:r>
              <a:rPr lang="zh-CN" altLang="en-US" sz="2000" b="0">
                <a:solidFill>
                  <a:schemeClr val="bg2"/>
                </a:solidFill>
                <a:latin typeface="宋体" panose="02010600030101010101" pitchFamily="2" charset="-122"/>
              </a:rPr>
              <a:t>（</a:t>
            </a:r>
            <a:r>
              <a:rPr lang="en-US" altLang="zh-CN" sz="2000" b="0">
                <a:solidFill>
                  <a:schemeClr val="bg2"/>
                </a:solidFill>
                <a:latin typeface="宋体" panose="02010600030101010101" pitchFamily="2" charset="-122"/>
              </a:rPr>
              <a:t>2</a:t>
            </a:r>
            <a:r>
              <a:rPr lang="zh-CN" altLang="en-US" sz="2000" b="0">
                <a:solidFill>
                  <a:schemeClr val="bg2"/>
                </a:solidFill>
                <a:latin typeface="宋体" panose="02010600030101010101" pitchFamily="2" charset="-122"/>
              </a:rPr>
              <a:t>）导致指甲畸形</a:t>
            </a:r>
            <a:endParaRPr lang="zh-CN" altLang="en-US" sz="2000" b="0">
              <a:solidFill>
                <a:schemeClr val="bg2"/>
              </a:solidFill>
              <a:latin typeface="宋体" panose="02010600030101010101" pitchFamily="2" charset="-122"/>
            </a:endParaRPr>
          </a:p>
        </p:txBody>
      </p:sp>
      <p:sp>
        <p:nvSpPr>
          <p:cNvPr id="95241" name="Rectangle 9"/>
          <p:cNvSpPr>
            <a:spLocks noChangeArrowheads="1"/>
          </p:cNvSpPr>
          <p:nvPr/>
        </p:nvSpPr>
        <p:spPr bwMode="auto">
          <a:xfrm>
            <a:off x="371475" y="3554413"/>
            <a:ext cx="1831975" cy="457200"/>
          </a:xfrm>
          <a:prstGeom prst="rect">
            <a:avLst/>
          </a:prstGeom>
          <a:noFill/>
          <a:ln w="9525">
            <a:noFill/>
            <a:miter lim="800000"/>
          </a:ln>
          <a:effectLst/>
        </p:spPr>
        <p:txBody>
          <a:bodyPr wrap="none" anchor="ctr">
            <a:spAutoFit/>
          </a:bodyPr>
          <a:lstStyle/>
          <a:p>
            <a:r>
              <a:rPr lang="en-US" altLang="zh-CN" sz="2400">
                <a:solidFill>
                  <a:schemeClr val="accent2"/>
                </a:solidFill>
              </a:rPr>
              <a:t>3. </a:t>
            </a:r>
            <a:r>
              <a:rPr lang="zh-CN" altLang="en-US" sz="2400">
                <a:solidFill>
                  <a:schemeClr val="accent2"/>
                </a:solidFill>
              </a:rPr>
              <a:t>行为矫治 </a:t>
            </a:r>
            <a:endParaRPr lang="zh-CN" altLang="en-US" sz="2400">
              <a:solidFill>
                <a:schemeClr val="accent2"/>
              </a:solidFill>
            </a:endParaRPr>
          </a:p>
        </p:txBody>
      </p:sp>
      <p:sp>
        <p:nvSpPr>
          <p:cNvPr id="95242" name="Rectangle 10"/>
          <p:cNvSpPr>
            <a:spLocks noChangeArrowheads="1"/>
          </p:cNvSpPr>
          <p:nvPr/>
        </p:nvSpPr>
        <p:spPr bwMode="auto">
          <a:xfrm>
            <a:off x="676275" y="4110038"/>
            <a:ext cx="9304338" cy="1920875"/>
          </a:xfrm>
          <a:prstGeom prst="rect">
            <a:avLst/>
          </a:prstGeom>
          <a:noFill/>
          <a:ln w="9525">
            <a:noFill/>
            <a:miter lim="800000"/>
          </a:ln>
          <a:effectLst/>
        </p:spPr>
        <p:txBody>
          <a:bodyPr anchor="ctr">
            <a:spAutoFit/>
          </a:bodyPr>
          <a:lstStyle/>
          <a:p>
            <a:r>
              <a:rPr lang="zh-CN" altLang="en-US" sz="2000" b="0">
                <a:solidFill>
                  <a:schemeClr val="bg2"/>
                </a:solidFill>
                <a:latin typeface="宋体" panose="02010600030101010101" pitchFamily="2" charset="-122"/>
              </a:rPr>
              <a:t>① 成人应找出幼儿的情绪困扰、焦虑的原因来缓解幼儿的压力，才能矫正其啃咬指甲的不良行为。 </a:t>
            </a:r>
            <a:endParaRPr lang="zh-CN" altLang="en-US" sz="2000" b="0">
              <a:solidFill>
                <a:schemeClr val="bg2"/>
              </a:solidFill>
              <a:latin typeface="宋体" panose="02010600030101010101" pitchFamily="2" charset="-122"/>
            </a:endParaRPr>
          </a:p>
          <a:p>
            <a:r>
              <a:rPr lang="zh-CN" altLang="en-US" sz="2000" b="0">
                <a:solidFill>
                  <a:schemeClr val="bg2"/>
                </a:solidFill>
                <a:latin typeface="宋体" panose="02010600030101010101" pitchFamily="2" charset="-122"/>
              </a:rPr>
              <a:t>② 成人通过多关心幼儿，多引导幼儿参加各种游戏活动，使幼儿摆脱紧张情绪，轻松而又愉快地生活和活动。对于偶尔出现这类行为的幼儿，适当地劝解、分散幼儿的注意力往 往能产生更好的效果。</a:t>
            </a:r>
            <a:endParaRPr lang="zh-CN" altLang="en-US" sz="2000" b="0">
              <a:solidFill>
                <a:schemeClr val="bg2"/>
              </a:solidFill>
              <a:latin typeface="宋体" panose="02010600030101010101" pitchFamily="2" charset="-122"/>
            </a:endParaRPr>
          </a:p>
          <a:p>
            <a:r>
              <a:rPr lang="zh-CN" altLang="en-US" sz="2000" b="0">
                <a:solidFill>
                  <a:schemeClr val="bg2"/>
                </a:solidFill>
                <a:latin typeface="宋体" panose="02010600030101010101" pitchFamily="2" charset="-122"/>
              </a:rPr>
              <a:t>③ 培养幼儿良好的生活卫生习惯，引导他们定期地修剪指甲。 </a:t>
            </a:r>
            <a:endParaRPr lang="zh-CN" altLang="en-US" sz="2000" b="0">
              <a:solidFill>
                <a:schemeClr val="bg2"/>
              </a:solidFill>
              <a:latin typeface="宋体" panose="02010600030101010101" pitchFamily="2" charset="-122"/>
            </a:endParaRPr>
          </a:p>
        </p:txBody>
      </p:sp>
      <p:pic>
        <p:nvPicPr>
          <p:cNvPr id="95245" name="Picture 13" descr="1478740000857"/>
          <p:cNvPicPr>
            <a:picLocks noChangeAspect="1" noChangeArrowheads="1"/>
          </p:cNvPicPr>
          <p:nvPr/>
        </p:nvPicPr>
        <p:blipFill>
          <a:blip r:embed="rId1"/>
          <a:srcRect/>
          <a:stretch>
            <a:fillRect/>
          </a:stretch>
        </p:blipFill>
        <p:spPr bwMode="auto">
          <a:xfrm>
            <a:off x="8299450" y="1190625"/>
            <a:ext cx="3892550" cy="2568575"/>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99331" name="文本框 3"/>
          <p:cNvSpPr txBox="1">
            <a:spLocks noChangeArrowheads="1"/>
          </p:cNvSpPr>
          <p:nvPr/>
        </p:nvSpPr>
        <p:spPr bwMode="auto">
          <a:xfrm>
            <a:off x="214313" y="1036638"/>
            <a:ext cx="10504487" cy="2282825"/>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三、习惯性阴部摩擦</a:t>
            </a:r>
            <a:r>
              <a:rPr lang="en-US" altLang="zh-CN" b="0">
                <a:ea typeface="宋体" panose="02010600030101010101" pitchFamily="2" charset="-122"/>
              </a:rPr>
              <a:t> </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习惯性阴部摩擦是指幼儿用手抚弄自己的性器官，或用其他的方式摩擦阴部的习惯性行 为。这种行为主要发生在幼儿入睡之前或刚醒来之时，有时，部分幼儿也会不分场合地进行。</a:t>
            </a:r>
            <a:endParaRPr lang="zh-CN" altLang="en-US" sz="2400" b="0">
              <a:solidFill>
                <a:schemeClr val="bg2"/>
              </a:solidFill>
              <a:latin typeface="宋体" panose="02010600030101010101" pitchFamily="2" charset="-122"/>
            </a:endParaRPr>
          </a:p>
        </p:txBody>
      </p:sp>
      <p:sp>
        <p:nvSpPr>
          <p:cNvPr id="99332"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99333"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99336" name="Rectangle 8"/>
          <p:cNvSpPr>
            <a:spLocks noChangeArrowheads="1"/>
          </p:cNvSpPr>
          <p:nvPr/>
        </p:nvSpPr>
        <p:spPr bwMode="auto">
          <a:xfrm>
            <a:off x="204788" y="331152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99337" name="Rectangle 9"/>
          <p:cNvSpPr>
            <a:spLocks noChangeArrowheads="1"/>
          </p:cNvSpPr>
          <p:nvPr/>
        </p:nvSpPr>
        <p:spPr bwMode="auto">
          <a:xfrm>
            <a:off x="141288" y="3908425"/>
            <a:ext cx="10880725" cy="228282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幼儿习惯性阴部摩擦行为，除了抚弄自己的性器官以外，部分幼儿还喜欢将两条腿摆放 成交叉状，然后两腿上下进行摩擦，或将被子、枕头、衣物等塞到两腿间进行摩擦。因此， 这种行为又被称为习惯性交叉擦腿。 幼儿在抚</a:t>
            </a:r>
            <a:endParaRPr lang="zh-CN" altLang="en-US" sz="2400" b="0">
              <a:solidFill>
                <a:schemeClr val="bg2"/>
              </a:solidFill>
              <a:latin typeface="宋体" panose="02010600030101010101" pitchFamily="2" charset="-122"/>
            </a:endParaRPr>
          </a:p>
          <a:p>
            <a:r>
              <a:rPr lang="zh-CN" altLang="en-US" sz="2400" b="0">
                <a:solidFill>
                  <a:schemeClr val="bg2"/>
                </a:solidFill>
                <a:latin typeface="宋体" panose="02010600030101010101" pitchFamily="2" charset="-122"/>
              </a:rPr>
              <a:t>弄或摩擦自己的性器官时，常常会伴有表情紧张、眼神凝视、脸红等不自</a:t>
            </a:r>
            <a:endParaRPr lang="zh-CN" altLang="en-US" sz="2400" b="0">
              <a:solidFill>
                <a:schemeClr val="bg2"/>
              </a:solidFill>
              <a:latin typeface="宋体" panose="02010600030101010101" pitchFamily="2" charset="-122"/>
            </a:endParaRPr>
          </a:p>
          <a:p>
            <a:r>
              <a:rPr lang="zh-CN" altLang="en-US" sz="2400" b="0">
                <a:solidFill>
                  <a:schemeClr val="bg2"/>
                </a:solidFill>
                <a:latin typeface="宋体" panose="02010600030101010101" pitchFamily="2" charset="-122"/>
              </a:rPr>
              <a:t>然的 现象，有时还会出现出汗、气喘等生理性现象。但是，幼儿的这种</a:t>
            </a:r>
            <a:endParaRPr lang="zh-CN" altLang="en-US" sz="2400" b="0">
              <a:solidFill>
                <a:schemeClr val="bg2"/>
              </a:solidFill>
              <a:latin typeface="宋体" panose="02010600030101010101" pitchFamily="2" charset="-122"/>
            </a:endParaRPr>
          </a:p>
          <a:p>
            <a:r>
              <a:rPr lang="zh-CN" altLang="en-US" sz="2400" b="0">
                <a:solidFill>
                  <a:schemeClr val="bg2"/>
                </a:solidFill>
                <a:latin typeface="宋体" panose="02010600030101010101" pitchFamily="2" charset="-122"/>
              </a:rPr>
              <a:t>行为，只是一种单纯性抚 弄或摩擦性器官的行为，不存在性幻想。</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01379"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01380"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101381" name="Rectangle 5"/>
          <p:cNvSpPr>
            <a:spLocks noChangeArrowheads="1"/>
          </p:cNvSpPr>
          <p:nvPr/>
        </p:nvSpPr>
        <p:spPr bwMode="auto">
          <a:xfrm>
            <a:off x="347663" y="1192213"/>
            <a:ext cx="1831975"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01382" name="文本框 3"/>
          <p:cNvSpPr txBox="1">
            <a:spLocks noChangeArrowheads="1"/>
          </p:cNvSpPr>
          <p:nvPr/>
        </p:nvSpPr>
        <p:spPr bwMode="auto">
          <a:xfrm>
            <a:off x="569913" y="1509713"/>
            <a:ext cx="10533062" cy="1006475"/>
          </a:xfrm>
          <a:prstGeom prst="rect">
            <a:avLst/>
          </a:prstGeom>
          <a:noFill/>
          <a:ln w="9525">
            <a:noFill/>
            <a:miter lim="800000"/>
          </a:ln>
        </p:spPr>
        <p:txBody>
          <a:bodyPr>
            <a:spAutoFit/>
          </a:bodyPr>
          <a:lstStyle/>
          <a:p>
            <a:pPr>
              <a:lnSpc>
                <a:spcPct val="150000"/>
              </a:lnSpc>
            </a:pPr>
            <a:r>
              <a:rPr lang="zh-CN" altLang="en-US" sz="2000" b="0">
                <a:solidFill>
                  <a:schemeClr val="bg2"/>
                </a:solidFill>
                <a:latin typeface="宋体" panose="02010600030101010101" pitchFamily="2" charset="-122"/>
              </a:rPr>
              <a:t>    幼儿偶尔抚摸或玩弄自己的性器官，属于正常现象，幼儿在婴儿期就开始了对自己身体 的探索，包括性器官。</a:t>
            </a:r>
            <a:r>
              <a:rPr lang="zh-CN" altLang="en-US" b="0"/>
              <a:t> </a:t>
            </a:r>
            <a:endParaRPr lang="zh-CN" altLang="en-US" sz="2000" b="0">
              <a:solidFill>
                <a:schemeClr val="bg2"/>
              </a:solidFill>
              <a:latin typeface="宋体" panose="02010600030101010101" pitchFamily="2" charset="-122"/>
            </a:endParaRPr>
          </a:p>
        </p:txBody>
      </p:sp>
      <p:pic>
        <p:nvPicPr>
          <p:cNvPr id="101386" name="Picture 10"/>
          <p:cNvPicPr>
            <a:picLocks noChangeAspect="1" noChangeArrowheads="1"/>
          </p:cNvPicPr>
          <p:nvPr/>
        </p:nvPicPr>
        <p:blipFill>
          <a:blip r:embed="rId1"/>
          <a:srcRect/>
          <a:stretch>
            <a:fillRect/>
          </a:stretch>
        </p:blipFill>
        <p:spPr bwMode="auto">
          <a:xfrm>
            <a:off x="492125" y="2543175"/>
            <a:ext cx="10101263" cy="4229100"/>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txBox="1">
            <a:spLocks noChangeArrowheads="1"/>
          </p:cNvSpPr>
          <p:nvPr/>
        </p:nvSpPr>
        <p:spPr bwMode="auto">
          <a:xfrm>
            <a:off x="484188" y="923925"/>
            <a:ext cx="11015662" cy="4602163"/>
          </a:xfrm>
          <a:prstGeom prst="rect">
            <a:avLst/>
          </a:prstGeom>
          <a:noFill/>
          <a:ln w="9525">
            <a:noFill/>
            <a:miter lim="800000"/>
          </a:ln>
        </p:spPr>
        <p:txBody>
          <a:bodyPr lIns="106905" tIns="53452" rIns="106905" bIns="53452"/>
          <a:lstStyle/>
          <a:p>
            <a:pPr algn="just" defTabSz="457200">
              <a:lnSpc>
                <a:spcPct val="150000"/>
              </a:lnSpc>
              <a:spcAft>
                <a:spcPts val="600"/>
              </a:spcAft>
              <a:buClr>
                <a:schemeClr val="tx1"/>
              </a:buClr>
              <a:buSzPct val="80000"/>
            </a:pPr>
            <a:r>
              <a:rPr lang="zh-CN" altLang="en-US" sz="2400" b="0">
                <a:solidFill>
                  <a:srgbClr val="0F496F"/>
                </a:solidFill>
                <a:latin typeface="新宋体" panose="02010609030101010101" pitchFamily="49" charset="-122"/>
                <a:ea typeface="新宋体" panose="02010609030101010101" pitchFamily="49" charset="-122"/>
                <a:sym typeface="+mn-ea"/>
              </a:rPr>
              <a:t>    唱歌活动已经开始 </a:t>
            </a:r>
            <a:r>
              <a:rPr lang="en-US" altLang="zh-CN" sz="2400" b="0">
                <a:solidFill>
                  <a:srgbClr val="0F496F"/>
                </a:solidFill>
                <a:latin typeface="新宋体" panose="02010609030101010101" pitchFamily="49" charset="-122"/>
                <a:ea typeface="新宋体" panose="02010609030101010101" pitchFamily="49" charset="-122"/>
                <a:sym typeface="+mn-ea"/>
              </a:rPr>
              <a:t>2 </a:t>
            </a:r>
            <a:r>
              <a:rPr lang="zh-CN" altLang="en-US" sz="2400" b="0">
                <a:solidFill>
                  <a:srgbClr val="0F496F"/>
                </a:solidFill>
                <a:latin typeface="新宋体" panose="02010609030101010101" pitchFamily="49" charset="-122"/>
                <a:ea typeface="新宋体" panose="02010609030101010101" pitchFamily="49" charset="-122"/>
                <a:sym typeface="+mn-ea"/>
              </a:rPr>
              <a:t>分钟了，班里的幼儿都在唱歌。</a:t>
            </a:r>
            <a:r>
              <a:rPr lang="en-US" altLang="zh-CN" sz="2400" b="0">
                <a:solidFill>
                  <a:srgbClr val="0F496F"/>
                </a:solidFill>
                <a:latin typeface="新宋体" panose="02010609030101010101" pitchFamily="49" charset="-122"/>
                <a:ea typeface="新宋体" panose="02010609030101010101" pitchFamily="49" charset="-122"/>
                <a:sym typeface="+mn-ea"/>
              </a:rPr>
              <a:t>4 </a:t>
            </a:r>
            <a:r>
              <a:rPr lang="zh-CN" altLang="en-US" sz="2400" b="0">
                <a:solidFill>
                  <a:srgbClr val="0F496F"/>
                </a:solidFill>
                <a:latin typeface="新宋体" panose="02010609030101010101" pitchFamily="49" charset="-122"/>
                <a:ea typeface="新宋体" panose="02010609030101010101" pitchFamily="49" charset="-122"/>
                <a:sym typeface="+mn-ea"/>
              </a:rPr>
              <a:t>岁的楠楠静静地坐在自己的座位 上，双手合拢放在膝盖上，眼睛看着自己的小手。歌曲结束后，昕昕老师表演了一个新的手 指舞蹈，一些幼儿跟着昕昕老师一起做；之后，昕昕老师又重复表演了一次手指舞蹈，这次 绝大部分幼儿都跟着一起做；第 </a:t>
            </a:r>
            <a:r>
              <a:rPr lang="en-US" altLang="zh-CN" sz="2400" b="0">
                <a:solidFill>
                  <a:srgbClr val="0F496F"/>
                </a:solidFill>
                <a:latin typeface="新宋体" panose="02010609030101010101" pitchFamily="49" charset="-122"/>
                <a:ea typeface="新宋体" panose="02010609030101010101" pitchFamily="49" charset="-122"/>
                <a:sym typeface="+mn-ea"/>
              </a:rPr>
              <a:t>3 </a:t>
            </a:r>
            <a:r>
              <a:rPr lang="zh-CN" altLang="en-US" sz="2400" b="0">
                <a:solidFill>
                  <a:srgbClr val="0F496F"/>
                </a:solidFill>
                <a:latin typeface="新宋体" panose="02010609030101010101" pitchFamily="49" charset="-122"/>
                <a:ea typeface="新宋体" panose="02010609030101010101" pitchFamily="49" charset="-122"/>
                <a:sym typeface="+mn-ea"/>
              </a:rPr>
              <a:t>次表演时，除了楠楠，其他幼儿都参与进来了，而楠楠一 直静静地坐在自己的座位上，眼睛看着自己的小手。 接下来的活动楠楠也一直不愿意参与，不管是唱歌还是其他活动，她都只是静静地坐 着，看着自己的小手。 </a:t>
            </a:r>
            <a:endParaRPr lang="zh-CN" altLang="en-US" sz="2400" b="0">
              <a:solidFill>
                <a:srgbClr val="0F496F"/>
              </a:solidFill>
              <a:latin typeface="新宋体" panose="02010609030101010101" pitchFamily="49" charset="-122"/>
              <a:ea typeface="新宋体" panose="02010609030101010101" pitchFamily="49" charset="-122"/>
              <a:sym typeface="+mn-ea"/>
            </a:endParaRPr>
          </a:p>
          <a:p>
            <a:pPr algn="just" defTabSz="457200">
              <a:lnSpc>
                <a:spcPct val="150000"/>
              </a:lnSpc>
              <a:spcAft>
                <a:spcPts val="600"/>
              </a:spcAft>
              <a:buClr>
                <a:schemeClr val="tx1"/>
              </a:buClr>
              <a:buSzPct val="80000"/>
            </a:pPr>
            <a:r>
              <a:rPr lang="zh-CN" altLang="en-US" sz="2400" b="0">
                <a:solidFill>
                  <a:srgbClr val="0F496F"/>
                </a:solidFill>
                <a:latin typeface="新宋体" panose="02010609030101010101" pitchFamily="49" charset="-122"/>
                <a:ea typeface="新宋体" panose="02010609030101010101" pitchFamily="49" charset="-122"/>
              </a:rPr>
              <a:t>    </a:t>
            </a:r>
            <a:r>
              <a:rPr lang="zh-CN" altLang="en-US" sz="2400" b="0">
                <a:solidFill>
                  <a:srgbClr val="631212"/>
                </a:solidFill>
                <a:latin typeface="新宋体" panose="02010609030101010101" pitchFamily="49" charset="-122"/>
                <a:ea typeface="新宋体" panose="02010609030101010101" pitchFamily="49" charset="-122"/>
              </a:rPr>
              <a:t>想一想，楠楠为什么不愿意参与班级活动，如果你是带班老师，</a:t>
            </a:r>
            <a:endParaRPr lang="zh-CN" altLang="en-US" sz="2400" b="0">
              <a:solidFill>
                <a:srgbClr val="631212"/>
              </a:solidFill>
              <a:latin typeface="新宋体" panose="02010609030101010101" pitchFamily="49" charset="-122"/>
              <a:ea typeface="新宋体" panose="02010609030101010101" pitchFamily="49" charset="-122"/>
            </a:endParaRPr>
          </a:p>
          <a:p>
            <a:pPr algn="just" defTabSz="457200">
              <a:lnSpc>
                <a:spcPct val="150000"/>
              </a:lnSpc>
              <a:spcAft>
                <a:spcPts val="600"/>
              </a:spcAft>
              <a:buClr>
                <a:schemeClr val="tx1"/>
              </a:buClr>
              <a:buSzPct val="80000"/>
            </a:pPr>
            <a:r>
              <a:rPr lang="zh-CN" altLang="en-US" sz="2400" b="0">
                <a:solidFill>
                  <a:srgbClr val="631212"/>
                </a:solidFill>
                <a:latin typeface="新宋体" panose="02010609030101010101" pitchFamily="49" charset="-122"/>
                <a:ea typeface="新宋体" panose="02010609030101010101" pitchFamily="49" charset="-122"/>
              </a:rPr>
              <a:t>你该如何处理？</a:t>
            </a:r>
            <a:endParaRPr lang="zh-CN" altLang="en-US" sz="2400" b="0">
              <a:solidFill>
                <a:srgbClr val="631212"/>
              </a:solidFill>
              <a:latin typeface="新宋体" panose="02010609030101010101" pitchFamily="49" charset="-122"/>
              <a:ea typeface="新宋体" panose="02010609030101010101" pitchFamily="49" charset="-122"/>
            </a:endParaRPr>
          </a:p>
          <a:p>
            <a:pPr defTabSz="457200">
              <a:lnSpc>
                <a:spcPct val="150000"/>
              </a:lnSpc>
              <a:spcAft>
                <a:spcPts val="600"/>
              </a:spcAft>
              <a:buClr>
                <a:schemeClr val="tx1"/>
              </a:buClr>
              <a:buSzPct val="80000"/>
              <a:buFont typeface="Wingdings 3" panose="05040102010807070707" pitchFamily="18" charset="2"/>
              <a:buChar char=""/>
            </a:pPr>
            <a:endParaRPr lang="zh-CN" altLang="en-US" sz="2400" b="0">
              <a:solidFill>
                <a:srgbClr val="0F496F"/>
              </a:solidFill>
              <a:latin typeface="新宋体" panose="02010609030101010101" pitchFamily="49" charset="-122"/>
              <a:ea typeface="新宋体" panose="02010609030101010101" pitchFamily="49" charset="-122"/>
            </a:endParaRPr>
          </a:p>
        </p:txBody>
      </p:sp>
      <p:grpSp>
        <p:nvGrpSpPr>
          <p:cNvPr id="38914" name="组合 3"/>
          <p:cNvGrpSpPr/>
          <p:nvPr/>
        </p:nvGrpSpPr>
        <p:grpSpPr bwMode="auto">
          <a:xfrm>
            <a:off x="-4763" y="-133350"/>
            <a:ext cx="8045451" cy="1114425"/>
            <a:chOff x="-4806" y="-132909"/>
            <a:chExt cx="8045022" cy="1113634"/>
          </a:xfrm>
        </p:grpSpPr>
        <p:sp>
          <p:nvSpPr>
            <p:cNvPr id="5" name="直角三角形 4"/>
            <p:cNvSpPr/>
            <p:nvPr/>
          </p:nvSpPr>
          <p:spPr>
            <a:xfrm flipV="1">
              <a:off x="-43" y="346"/>
              <a:ext cx="8040259" cy="980379"/>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8917" name="文本框 4"/>
            <p:cNvSpPr txBox="1">
              <a:spLocks noChangeArrowheads="1"/>
            </p:cNvSpPr>
            <p:nvPr/>
          </p:nvSpPr>
          <p:spPr bwMode="auto">
            <a:xfrm>
              <a:off x="-4806" y="-132909"/>
              <a:ext cx="4333510" cy="822960"/>
            </a:xfrm>
            <a:prstGeom prst="rect">
              <a:avLst/>
            </a:prstGeom>
            <a:noFill/>
            <a:ln w="9525">
              <a:noFill/>
              <a:miter lim="800000"/>
            </a:ln>
          </p:spPr>
          <p:txBody>
            <a:bodyPr>
              <a:spAutoFit/>
            </a:bodyPr>
            <a:lstStyle/>
            <a:p>
              <a:pPr>
                <a:lnSpc>
                  <a:spcPct val="150000"/>
                </a:lnSpc>
              </a:pPr>
              <a:r>
                <a:rPr lang="zh-CN" altLang="zh-CN" sz="3200" b="0">
                  <a:solidFill>
                    <a:srgbClr val="FF0000"/>
                  </a:solidFill>
                  <a:latin typeface="Century Gothic"/>
                  <a:ea typeface="新宋体" panose="02010609030101010101" pitchFamily="49" charset="-122"/>
                </a:rPr>
                <a:t> 想一想</a:t>
              </a:r>
              <a:r>
                <a:rPr lang="zh-CN" altLang="en-US" sz="3200">
                  <a:solidFill>
                    <a:srgbClr val="FF0000"/>
                  </a:solidFill>
                  <a:latin typeface="Century Gothic"/>
                  <a:ea typeface="新宋体" panose="02010609030101010101" pitchFamily="49" charset="-122"/>
                </a:rPr>
                <a:t>？</a:t>
              </a:r>
              <a:endParaRPr lang="zh-CN" altLang="zh-CN" sz="3200">
                <a:solidFill>
                  <a:srgbClr val="FF0000"/>
                </a:solidFill>
                <a:latin typeface="Century Gothic"/>
                <a:ea typeface="华文新魏"/>
                <a:cs typeface="华文新魏"/>
              </a:endParaRPr>
            </a:p>
          </p:txBody>
        </p:sp>
      </p:grpSp>
      <p:sp>
        <p:nvSpPr>
          <p:cNvPr id="7" name="矩形 6"/>
          <p:cNvSpPr/>
          <p:nvPr/>
        </p:nvSpPr>
        <p:spPr>
          <a:xfrm>
            <a:off x="1000125" y="4685030"/>
            <a:ext cx="377825" cy="118872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scene3d>
              <a:camera prst="orthographicFront"/>
              <a:lightRig rig="threePt" dir="t">
                <a:rot lat="0" lon="0" rev="0"/>
              </a:lightRig>
            </a:scene3d>
            <a:sp3d extrusionH="120650" prstMaterial="matte"/>
          </a:bodyPr>
          <a:lstStyle/>
          <a:p>
            <a:pPr algn="ctr" fontAlgn="auto">
              <a:spcBef>
                <a:spcPts val="0"/>
              </a:spcBef>
              <a:spcAft>
                <a:spcPts val="0"/>
              </a:spcAft>
              <a:defRPr/>
            </a:pPr>
            <a:r>
              <a:rPr lang="zh-CN" altLang="en-US" sz="7200"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新宋体" panose="02010609030101010101" pitchFamily="49" charset="-122"/>
                <a:ea typeface="新宋体" panose="02010609030101010101" pitchFamily="49" charset="-122"/>
              </a:rPr>
              <a:t>？</a:t>
            </a:r>
            <a:endParaRPr lang="zh-CN" altLang="en-US" sz="7200"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03427" name="文本框 3"/>
          <p:cNvSpPr txBox="1">
            <a:spLocks noChangeArrowheads="1"/>
          </p:cNvSpPr>
          <p:nvPr/>
        </p:nvSpPr>
        <p:spPr bwMode="auto">
          <a:xfrm>
            <a:off x="42863" y="1136650"/>
            <a:ext cx="8128000" cy="2830513"/>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四、情绪调节能力低</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幼儿正处于自主性发展的时期，在其成长的过程中，经常 会发生和他们意愿不相符合的事情。幼儿还没能熟练地掌握用 社会所接受的方式来表达其意愿，因此就会采用以躯体动作的 方式进行表达。</a:t>
            </a:r>
            <a:endParaRPr lang="zh-CN" altLang="en-US" sz="2400" b="0">
              <a:solidFill>
                <a:schemeClr val="bg2"/>
              </a:solidFill>
              <a:latin typeface="宋体" panose="02010600030101010101" pitchFamily="2" charset="-122"/>
            </a:endParaRPr>
          </a:p>
        </p:txBody>
      </p:sp>
      <p:sp>
        <p:nvSpPr>
          <p:cNvPr id="103428"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03429"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pic>
        <p:nvPicPr>
          <p:cNvPr id="103433" name="Picture 9" descr="5666337eec77c"/>
          <p:cNvPicPr>
            <a:picLocks noChangeAspect="1" noChangeArrowheads="1"/>
          </p:cNvPicPr>
          <p:nvPr/>
        </p:nvPicPr>
        <p:blipFill>
          <a:blip r:embed="rId1"/>
          <a:srcRect/>
          <a:stretch>
            <a:fillRect/>
          </a:stretch>
        </p:blipFill>
        <p:spPr bwMode="auto">
          <a:xfrm>
            <a:off x="8167688" y="1270000"/>
            <a:ext cx="3741737" cy="2493963"/>
          </a:xfrm>
          <a:prstGeom prst="rect">
            <a:avLst/>
          </a:prstGeom>
          <a:noFill/>
        </p:spPr>
      </p:pic>
      <p:sp>
        <p:nvSpPr>
          <p:cNvPr id="103434" name="Rectangle 10"/>
          <p:cNvSpPr>
            <a:spLocks noChangeArrowheads="1"/>
          </p:cNvSpPr>
          <p:nvPr/>
        </p:nvSpPr>
        <p:spPr bwMode="auto">
          <a:xfrm>
            <a:off x="179388" y="4333875"/>
            <a:ext cx="9952037" cy="118745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不同年龄的幼儿，表达怒气的方式不同，</a:t>
            </a:r>
            <a:r>
              <a:rPr lang="en-US" altLang="zh-CN" sz="2400" b="0">
                <a:solidFill>
                  <a:schemeClr val="bg2"/>
                </a:solidFill>
                <a:latin typeface="宋体" panose="02010600030101010101" pitchFamily="2" charset="-122"/>
              </a:rPr>
              <a:t>3 </a:t>
            </a:r>
            <a:r>
              <a:rPr lang="zh-CN" altLang="en-US" sz="2400" b="0">
                <a:solidFill>
                  <a:schemeClr val="bg2"/>
                </a:solidFill>
                <a:latin typeface="宋体" panose="02010600030101010101" pitchFamily="2" charset="-122"/>
              </a:rPr>
              <a:t>岁之前，幼儿常会用身体动作来表达怒气， 到了 </a:t>
            </a:r>
            <a:r>
              <a:rPr lang="en-US" altLang="zh-CN" sz="2400" b="0">
                <a:solidFill>
                  <a:schemeClr val="bg2"/>
                </a:solidFill>
                <a:latin typeface="宋体" panose="02010600030101010101" pitchFamily="2" charset="-122"/>
              </a:rPr>
              <a:t>3 </a:t>
            </a:r>
            <a:r>
              <a:rPr lang="zh-CN" altLang="en-US" sz="2400" b="0">
                <a:solidFill>
                  <a:schemeClr val="bg2"/>
                </a:solidFill>
                <a:latin typeface="宋体" panose="02010600030101010101" pitchFamily="2" charset="-122"/>
              </a:rPr>
              <a:t>岁左右，幼儿就会用语言来表达怒气，而 </a:t>
            </a:r>
            <a:r>
              <a:rPr lang="en-US" altLang="zh-CN" sz="2400" b="0">
                <a:solidFill>
                  <a:schemeClr val="bg2"/>
                </a:solidFill>
                <a:latin typeface="宋体" panose="02010600030101010101" pitchFamily="2" charset="-122"/>
              </a:rPr>
              <a:t>4 </a:t>
            </a:r>
            <a:r>
              <a:rPr lang="zh-CN" altLang="en-US" sz="2400" b="0">
                <a:solidFill>
                  <a:schemeClr val="bg2"/>
                </a:solidFill>
                <a:latin typeface="宋体" panose="02010600030101010101" pitchFamily="2" charset="-122"/>
              </a:rPr>
              <a:t>岁以后的幼儿则会用贬义词来形容对方、 表达对对方的不满。 </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05475" name="文本框 3"/>
          <p:cNvSpPr txBox="1">
            <a:spLocks noChangeArrowheads="1"/>
          </p:cNvSpPr>
          <p:nvPr/>
        </p:nvSpPr>
        <p:spPr bwMode="auto">
          <a:xfrm>
            <a:off x="449263" y="1766888"/>
            <a:ext cx="7502525" cy="1006475"/>
          </a:xfrm>
          <a:prstGeom prst="rect">
            <a:avLst/>
          </a:prstGeom>
          <a:noFill/>
          <a:ln w="9525">
            <a:noFill/>
            <a:miter lim="800000"/>
          </a:ln>
        </p:spPr>
        <p:txBody>
          <a:bodyPr>
            <a:spAutoFit/>
          </a:bodyPr>
          <a:lstStyle/>
          <a:p>
            <a:pPr>
              <a:lnSpc>
                <a:spcPct val="150000"/>
              </a:lnSpc>
            </a:pPr>
            <a:r>
              <a:rPr lang="zh-CN" altLang="en-US" sz="2000" b="0">
                <a:solidFill>
                  <a:schemeClr val="bg2"/>
                </a:solidFill>
                <a:latin typeface="宋体" panose="02010600030101010101" pitchFamily="2" charset="-122"/>
              </a:rPr>
              <a:t>    幼儿需要表达他们的情绪，幼儿大约在 </a:t>
            </a:r>
            <a:r>
              <a:rPr lang="en-US" altLang="zh-CN" sz="2000" b="0">
                <a:solidFill>
                  <a:schemeClr val="bg2"/>
                </a:solidFill>
                <a:latin typeface="宋体" panose="02010600030101010101" pitchFamily="2" charset="-122"/>
              </a:rPr>
              <a:t>1 </a:t>
            </a:r>
            <a:r>
              <a:rPr lang="zh-CN" altLang="en-US" sz="2000" b="0">
                <a:solidFill>
                  <a:schemeClr val="bg2"/>
                </a:solidFill>
                <a:latin typeface="宋体" panose="02010600030101010101" pitchFamily="2" charset="-122"/>
              </a:rPr>
              <a:t>岁半时最容易发脾气， 过了这个年龄，发脾气的次数会大大减少。</a:t>
            </a:r>
            <a:endParaRPr lang="zh-CN" altLang="en-US" sz="2000" b="0">
              <a:solidFill>
                <a:schemeClr val="bg2"/>
              </a:solidFill>
              <a:latin typeface="宋体" panose="02010600030101010101" pitchFamily="2" charset="-122"/>
              <a:ea typeface="宋体" panose="02010600030101010101" pitchFamily="2" charset="-122"/>
            </a:endParaRPr>
          </a:p>
        </p:txBody>
      </p:sp>
      <p:sp>
        <p:nvSpPr>
          <p:cNvPr id="105476"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05477"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105478" name="Rectangle 6"/>
          <p:cNvSpPr>
            <a:spLocks noChangeArrowheads="1"/>
          </p:cNvSpPr>
          <p:nvPr/>
        </p:nvSpPr>
        <p:spPr bwMode="auto">
          <a:xfrm>
            <a:off x="246063" y="1414463"/>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105479" name="Rectangle 7"/>
          <p:cNvSpPr>
            <a:spLocks noChangeArrowheads="1"/>
          </p:cNvSpPr>
          <p:nvPr/>
        </p:nvSpPr>
        <p:spPr bwMode="auto">
          <a:xfrm>
            <a:off x="347663" y="3021013"/>
            <a:ext cx="1831975"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05480" name="文本框 3"/>
          <p:cNvSpPr txBox="1">
            <a:spLocks noChangeArrowheads="1"/>
          </p:cNvSpPr>
          <p:nvPr/>
        </p:nvSpPr>
        <p:spPr bwMode="auto">
          <a:xfrm>
            <a:off x="622300" y="3641725"/>
            <a:ext cx="8797925" cy="1920875"/>
          </a:xfrm>
          <a:prstGeom prst="rect">
            <a:avLst/>
          </a:prstGeom>
          <a:noFill/>
          <a:ln w="9525">
            <a:noFill/>
            <a:miter lim="800000"/>
          </a:ln>
        </p:spPr>
        <p:txBody>
          <a:bodyPr>
            <a:spAutoFit/>
          </a:bodyPr>
          <a:lstStyle/>
          <a:p>
            <a:pPr>
              <a:lnSpc>
                <a:spcPct val="150000"/>
              </a:lnSpc>
            </a:pPr>
            <a:r>
              <a:rPr lang="zh-CN" altLang="en-US" sz="2000" b="0">
                <a:solidFill>
                  <a:schemeClr val="bg2"/>
                </a:solidFill>
                <a:latin typeface="宋体" panose="02010600030101010101" pitchFamily="2" charset="-122"/>
              </a:rPr>
              <a:t>    当幼儿发脾气时，成人可采用忽略的方式并引导幼儿以他人可以 接受的方式表达情绪，帮助幼儿学会以适宜的方式应对不良情绪反 应，帮助他们学习释放怒气。 当幼儿有机会按照自己的意愿和要求做事时，会减少幼儿发脾气的 频率。因此，成人应适当允许幼儿做出一些选择，培养幼儿的独立性。</a:t>
            </a:r>
            <a:endParaRPr lang="zh-CN" altLang="en-US" sz="2000" b="0">
              <a:solidFill>
                <a:schemeClr val="bg2"/>
              </a:solidFill>
              <a:latin typeface="宋体" panose="02010600030101010101" pitchFamily="2" charset="-122"/>
              <a:ea typeface="宋体" panose="02010600030101010101" pitchFamily="2" charset="-122"/>
            </a:endParaRPr>
          </a:p>
        </p:txBody>
      </p:sp>
      <p:pic>
        <p:nvPicPr>
          <p:cNvPr id="105485" name="Picture 13" descr="mp39625709_1446602678019_2"/>
          <p:cNvPicPr>
            <a:picLocks noChangeAspect="1" noChangeArrowheads="1"/>
          </p:cNvPicPr>
          <p:nvPr/>
        </p:nvPicPr>
        <p:blipFill>
          <a:blip r:embed="rId1"/>
          <a:srcRect/>
          <a:stretch>
            <a:fillRect/>
          </a:stretch>
        </p:blipFill>
        <p:spPr bwMode="auto">
          <a:xfrm>
            <a:off x="8458200" y="636588"/>
            <a:ext cx="3733800" cy="2881312"/>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07523" name="文本框 3"/>
          <p:cNvSpPr txBox="1">
            <a:spLocks noChangeArrowheads="1"/>
          </p:cNvSpPr>
          <p:nvPr/>
        </p:nvSpPr>
        <p:spPr bwMode="auto">
          <a:xfrm>
            <a:off x="42863" y="1136650"/>
            <a:ext cx="8128000" cy="2830513"/>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五、拒绝服从（不服从）</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不服从是指幼儿拒绝遵从合理要求的行为。在幼儿期不服从的行为比较常见。 通常，在 </a:t>
            </a:r>
            <a:r>
              <a:rPr lang="en-US" altLang="zh-CN" sz="2400" b="0">
                <a:solidFill>
                  <a:schemeClr val="bg2"/>
                </a:solidFill>
                <a:latin typeface="宋体" panose="02010600030101010101" pitchFamily="2" charset="-122"/>
              </a:rPr>
              <a:t>3 </a:t>
            </a:r>
            <a:r>
              <a:rPr lang="zh-CN" altLang="en-US" sz="2400" b="0">
                <a:solidFill>
                  <a:schemeClr val="bg2"/>
                </a:solidFill>
                <a:latin typeface="宋体" panose="02010600030101010101" pitchFamily="2" charset="-122"/>
              </a:rPr>
              <a:t>岁左右，幼儿基本会出现持续半年至一年的“反抗期”，这个反抗期是幼儿心理发展的一个必经阶段，心理学上称为“危机期”。</a:t>
            </a:r>
            <a:endParaRPr lang="zh-CN" altLang="en-US" sz="2400" b="0">
              <a:solidFill>
                <a:schemeClr val="bg2"/>
              </a:solidFill>
              <a:latin typeface="宋体" panose="02010600030101010101" pitchFamily="2" charset="-122"/>
            </a:endParaRPr>
          </a:p>
        </p:txBody>
      </p:sp>
      <p:sp>
        <p:nvSpPr>
          <p:cNvPr id="107524"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07525"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pic>
        <p:nvPicPr>
          <p:cNvPr id="107529" name="Picture 9" descr="20140628104649480"/>
          <p:cNvPicPr>
            <a:picLocks noChangeAspect="1" noChangeArrowheads="1"/>
          </p:cNvPicPr>
          <p:nvPr/>
        </p:nvPicPr>
        <p:blipFill>
          <a:blip r:embed="rId1"/>
          <a:srcRect/>
          <a:stretch>
            <a:fillRect/>
          </a:stretch>
        </p:blipFill>
        <p:spPr bwMode="auto">
          <a:xfrm>
            <a:off x="8107363" y="1558925"/>
            <a:ext cx="3810000" cy="2676525"/>
          </a:xfrm>
          <a:prstGeom prst="rect">
            <a:avLst/>
          </a:prstGeom>
          <a:noFill/>
        </p:spPr>
      </p:pic>
      <p:sp>
        <p:nvSpPr>
          <p:cNvPr id="107530" name="Rectangle 10"/>
          <p:cNvSpPr>
            <a:spLocks noChangeArrowheads="1"/>
          </p:cNvSpPr>
          <p:nvPr/>
        </p:nvSpPr>
        <p:spPr bwMode="auto">
          <a:xfrm>
            <a:off x="223838" y="4098925"/>
            <a:ext cx="1493837" cy="457200"/>
          </a:xfrm>
          <a:prstGeom prst="rect">
            <a:avLst/>
          </a:prstGeom>
          <a:noFill/>
          <a:ln w="9525">
            <a:noFill/>
            <a:miter lim="800000"/>
          </a:ln>
          <a:effectLst/>
        </p:spPr>
        <p:txBody>
          <a:bodyPr wrap="none" anchor="ctr">
            <a:spAutoFit/>
          </a:bodyPr>
          <a:lstStyle/>
          <a:p>
            <a:r>
              <a:rPr lang="zh-CN" altLang="en-US" sz="2400">
                <a:solidFill>
                  <a:schemeClr val="accent2"/>
                </a:solidFill>
              </a:rPr>
              <a:t>行为矫治 </a:t>
            </a:r>
            <a:endParaRPr lang="zh-CN" altLang="en-US" sz="2400">
              <a:solidFill>
                <a:schemeClr val="accent2"/>
              </a:solidFill>
            </a:endParaRPr>
          </a:p>
        </p:txBody>
      </p:sp>
      <p:sp>
        <p:nvSpPr>
          <p:cNvPr id="107531" name="Rectangle 11"/>
          <p:cNvSpPr>
            <a:spLocks noChangeArrowheads="1"/>
          </p:cNvSpPr>
          <p:nvPr/>
        </p:nvSpPr>
        <p:spPr bwMode="auto">
          <a:xfrm>
            <a:off x="301625" y="4765675"/>
            <a:ext cx="9490075" cy="155257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在不违反幼儿健康与安全的前提下，教师要接受其拒绝服从的行为，避免陷入争斗之 中。在任何可能的情况下，尽量减少对不服从幼儿的要求，当不服从行为减少后，再增加合 理的要求。成人可以采用非言语的方式提出要求，避免对幼儿直接下命令。 </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09571" name="文本框 3"/>
          <p:cNvSpPr txBox="1">
            <a:spLocks noChangeArrowheads="1"/>
          </p:cNvSpPr>
          <p:nvPr/>
        </p:nvSpPr>
        <p:spPr bwMode="auto">
          <a:xfrm>
            <a:off x="42863" y="1136650"/>
            <a:ext cx="8128000" cy="2282825"/>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六、黏人</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黏人是指幼儿靠近教师或家长的所有行为，包括走动跟着教师或家长、拥抱教师或家长、抓住教师或家长的胳膊，或拉着教师或家长的衣服不愿意离开。</a:t>
            </a:r>
            <a:endParaRPr lang="en-US" altLang="zh-CN" sz="2400" b="0">
              <a:solidFill>
                <a:schemeClr val="bg2"/>
              </a:solidFill>
              <a:latin typeface="宋体" panose="02010600030101010101" pitchFamily="2" charset="-122"/>
            </a:endParaRPr>
          </a:p>
        </p:txBody>
      </p:sp>
      <p:sp>
        <p:nvSpPr>
          <p:cNvPr id="109572"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09573"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pic>
        <p:nvPicPr>
          <p:cNvPr id="109576" name="Picture 8"/>
          <p:cNvPicPr>
            <a:picLocks noChangeAspect="1" noChangeArrowheads="1"/>
          </p:cNvPicPr>
          <p:nvPr/>
        </p:nvPicPr>
        <p:blipFill>
          <a:blip r:embed="rId1"/>
          <a:srcRect/>
          <a:stretch>
            <a:fillRect/>
          </a:stretch>
        </p:blipFill>
        <p:spPr bwMode="auto">
          <a:xfrm>
            <a:off x="8242300" y="1341438"/>
            <a:ext cx="3786188" cy="2235200"/>
          </a:xfrm>
          <a:prstGeom prst="rect">
            <a:avLst/>
          </a:prstGeom>
          <a:noFill/>
          <a:ln w="9525">
            <a:noFill/>
            <a:miter lim="800000"/>
            <a:headEnd/>
            <a:tailEnd/>
          </a:ln>
          <a:effectLst/>
        </p:spPr>
      </p:pic>
      <p:sp>
        <p:nvSpPr>
          <p:cNvPr id="109577" name="Rectangle 9"/>
          <p:cNvSpPr>
            <a:spLocks noChangeArrowheads="1"/>
          </p:cNvSpPr>
          <p:nvPr/>
        </p:nvSpPr>
        <p:spPr bwMode="auto">
          <a:xfrm>
            <a:off x="246063" y="340677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109578" name="Rectangle 10"/>
          <p:cNvSpPr>
            <a:spLocks noChangeArrowheads="1"/>
          </p:cNvSpPr>
          <p:nvPr/>
        </p:nvSpPr>
        <p:spPr bwMode="auto">
          <a:xfrm>
            <a:off x="227013" y="4005263"/>
            <a:ext cx="10988675" cy="82232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幼儿总是黏着教师或家长，通常是出于对安全感的需求。往往家长或教师是幼儿所寻求的对象。当幼儿感到没有压力 时，黏人的现象就会减少或消失。 </a:t>
            </a:r>
            <a:endParaRPr lang="zh-CN" altLang="en-US" sz="2400" b="0">
              <a:solidFill>
                <a:schemeClr val="bg2"/>
              </a:solidFill>
              <a:latin typeface="宋体" panose="02010600030101010101" pitchFamily="2" charset="-122"/>
            </a:endParaRPr>
          </a:p>
        </p:txBody>
      </p:sp>
      <p:sp>
        <p:nvSpPr>
          <p:cNvPr id="109579" name="Rectangle 11"/>
          <p:cNvSpPr>
            <a:spLocks noChangeArrowheads="1"/>
          </p:cNvSpPr>
          <p:nvPr/>
        </p:nvSpPr>
        <p:spPr bwMode="auto">
          <a:xfrm>
            <a:off x="242888" y="500062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09580" name="Rectangle 12"/>
          <p:cNvSpPr>
            <a:spLocks noChangeArrowheads="1"/>
          </p:cNvSpPr>
          <p:nvPr/>
        </p:nvSpPr>
        <p:spPr bwMode="auto">
          <a:xfrm>
            <a:off x="141288" y="5599113"/>
            <a:ext cx="10912475" cy="82232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分析让幼儿感到不安全的原因，缓解幼儿感受到的压力，消除幼儿</a:t>
            </a:r>
            <a:endParaRPr lang="zh-CN" altLang="en-US" sz="2400" b="0">
              <a:solidFill>
                <a:schemeClr val="bg2"/>
              </a:solidFill>
              <a:latin typeface="宋体" panose="02010600030101010101" pitchFamily="2" charset="-122"/>
            </a:endParaRPr>
          </a:p>
          <a:p>
            <a:r>
              <a:rPr lang="zh-CN" altLang="en-US" sz="2400" b="0">
                <a:solidFill>
                  <a:schemeClr val="bg2"/>
                </a:solidFill>
                <a:latin typeface="宋体" panose="02010600030101010101" pitchFamily="2" charset="-122"/>
              </a:rPr>
              <a:t>黏人的行为。在这个 过程中，教师和家长应告诉幼儿他人对其行为表现的期待。 </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1619" name="文本框 3"/>
          <p:cNvSpPr txBox="1">
            <a:spLocks noChangeArrowheads="1"/>
          </p:cNvSpPr>
          <p:nvPr/>
        </p:nvSpPr>
        <p:spPr bwMode="auto">
          <a:xfrm>
            <a:off x="42863" y="1136650"/>
            <a:ext cx="8128000" cy="2282825"/>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七、选择性缄默症</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选择性缄默症是指并无器质性损伤或病变，只是由于心理因 素而引起的在言语交往上选择性地保持缄默不语的状态。这是一 种保护性的反应。</a:t>
            </a:r>
            <a:endParaRPr lang="en-US" altLang="zh-CN" sz="2400" b="0">
              <a:solidFill>
                <a:schemeClr val="bg2"/>
              </a:solidFill>
              <a:latin typeface="宋体" panose="02010600030101010101" pitchFamily="2" charset="-122"/>
            </a:endParaRPr>
          </a:p>
        </p:txBody>
      </p:sp>
      <p:sp>
        <p:nvSpPr>
          <p:cNvPr id="111620"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11621"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111623" name="Rectangle 7"/>
          <p:cNvSpPr>
            <a:spLocks noChangeArrowheads="1"/>
          </p:cNvSpPr>
          <p:nvPr/>
        </p:nvSpPr>
        <p:spPr bwMode="auto">
          <a:xfrm>
            <a:off x="246063" y="340677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111624" name="Rectangle 8"/>
          <p:cNvSpPr>
            <a:spLocks noChangeArrowheads="1"/>
          </p:cNvSpPr>
          <p:nvPr/>
        </p:nvSpPr>
        <p:spPr bwMode="auto">
          <a:xfrm>
            <a:off x="185738" y="3871913"/>
            <a:ext cx="11671300" cy="45720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幼儿选择性缄默症的产生，主要是来自心理因素，如精神紧张、恐惧、焦虑不安等。</a:t>
            </a:r>
            <a:endParaRPr lang="zh-CN" altLang="en-US" sz="2400" b="0">
              <a:solidFill>
                <a:schemeClr val="bg2"/>
              </a:solidFill>
              <a:latin typeface="宋体" panose="02010600030101010101" pitchFamily="2" charset="-122"/>
            </a:endParaRPr>
          </a:p>
        </p:txBody>
      </p:sp>
      <p:sp>
        <p:nvSpPr>
          <p:cNvPr id="111625" name="Rectangle 9"/>
          <p:cNvSpPr>
            <a:spLocks noChangeArrowheads="1"/>
          </p:cNvSpPr>
          <p:nvPr/>
        </p:nvSpPr>
        <p:spPr bwMode="auto">
          <a:xfrm>
            <a:off x="242888" y="442277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11626" name="Rectangle 10"/>
          <p:cNvSpPr>
            <a:spLocks noChangeArrowheads="1"/>
          </p:cNvSpPr>
          <p:nvPr/>
        </p:nvSpPr>
        <p:spPr bwMode="auto">
          <a:xfrm>
            <a:off x="141288" y="4987925"/>
            <a:ext cx="9656762" cy="155257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预防幼儿选择性缄默症，应该消除引起幼儿心理紧张的各种因素，使幼儿能在轻松、愉快的环境中生活。培养幼儿广泛的兴趣，积极鼓励幼儿参与到各种游戏活动中去。成人避免过分地注意幼儿的表现，更不要批评、训斥或逼迫幼儿说话。</a:t>
            </a:r>
            <a:endParaRPr lang="zh-CN" altLang="en-US" sz="2400" b="0">
              <a:solidFill>
                <a:schemeClr val="bg2"/>
              </a:solidFill>
              <a:latin typeface="宋体" panose="02010600030101010101" pitchFamily="2" charset="-122"/>
            </a:endParaRPr>
          </a:p>
        </p:txBody>
      </p:sp>
      <p:pic>
        <p:nvPicPr>
          <p:cNvPr id="111628" name="Picture 12" descr="1_2009102316162914T4e"/>
          <p:cNvPicPr>
            <a:picLocks noChangeAspect="1" noChangeArrowheads="1"/>
          </p:cNvPicPr>
          <p:nvPr/>
        </p:nvPicPr>
        <p:blipFill>
          <a:blip r:embed="rId1"/>
          <a:srcRect/>
          <a:stretch>
            <a:fillRect/>
          </a:stretch>
        </p:blipFill>
        <p:spPr bwMode="auto">
          <a:xfrm>
            <a:off x="8542338" y="773113"/>
            <a:ext cx="3011487" cy="2709862"/>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3667" name="文本框 3"/>
          <p:cNvSpPr txBox="1">
            <a:spLocks noChangeArrowheads="1"/>
          </p:cNvSpPr>
          <p:nvPr/>
        </p:nvSpPr>
        <p:spPr bwMode="auto">
          <a:xfrm>
            <a:off x="42863" y="1136650"/>
            <a:ext cx="8128000" cy="2282825"/>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八、退缩行为</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退缩行为是指幼儿因胆小、畏缩、孤僻，不愿到陌生的环境中去，不愿与其他幼儿交往， 常独处并与玩具相伴，但无其他心理异常。</a:t>
            </a:r>
            <a:endParaRPr lang="en-US" altLang="zh-CN" sz="2400" b="0">
              <a:solidFill>
                <a:schemeClr val="bg2"/>
              </a:solidFill>
              <a:latin typeface="宋体" panose="02010600030101010101" pitchFamily="2" charset="-122"/>
            </a:endParaRPr>
          </a:p>
        </p:txBody>
      </p:sp>
      <p:sp>
        <p:nvSpPr>
          <p:cNvPr id="113668"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13669"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113671" name="Rectangle 7"/>
          <p:cNvSpPr>
            <a:spLocks noChangeArrowheads="1"/>
          </p:cNvSpPr>
          <p:nvPr/>
        </p:nvSpPr>
        <p:spPr bwMode="auto">
          <a:xfrm>
            <a:off x="246063" y="340677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113672" name="Rectangle 8"/>
          <p:cNvSpPr>
            <a:spLocks noChangeArrowheads="1"/>
          </p:cNvSpPr>
          <p:nvPr/>
        </p:nvSpPr>
        <p:spPr bwMode="auto">
          <a:xfrm>
            <a:off x="185738" y="3871913"/>
            <a:ext cx="11671300" cy="45720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幼儿的退缩行为主要与气质因素、家长的教养方式及某些精神 刺激有关。</a:t>
            </a:r>
            <a:endParaRPr lang="zh-CN" altLang="en-US" sz="2400" b="0">
              <a:solidFill>
                <a:schemeClr val="bg2"/>
              </a:solidFill>
              <a:latin typeface="宋体" panose="02010600030101010101" pitchFamily="2" charset="-122"/>
            </a:endParaRPr>
          </a:p>
        </p:txBody>
      </p:sp>
      <p:sp>
        <p:nvSpPr>
          <p:cNvPr id="113673" name="Rectangle 9"/>
          <p:cNvSpPr>
            <a:spLocks noChangeArrowheads="1"/>
          </p:cNvSpPr>
          <p:nvPr/>
        </p:nvSpPr>
        <p:spPr bwMode="auto">
          <a:xfrm>
            <a:off x="242888" y="4508500"/>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13674" name="Rectangle 10"/>
          <p:cNvSpPr>
            <a:spLocks noChangeArrowheads="1"/>
          </p:cNvSpPr>
          <p:nvPr/>
        </p:nvSpPr>
        <p:spPr bwMode="auto">
          <a:xfrm>
            <a:off x="141288" y="5170488"/>
            <a:ext cx="9656762" cy="118745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家长应改变教养方式，鼓励、支持幼儿积极参加集体活动；经常带幼儿外出，培养其大 胆、开朗的性格。退缩行为通常会随着幼儿对周围环境的熟悉以及与同学、老师感情的日益 亲密而消失</a:t>
            </a:r>
            <a:r>
              <a:rPr lang="zh-CN" altLang="en-US"/>
              <a:t> </a:t>
            </a:r>
            <a:r>
              <a:rPr lang="zh-CN" altLang="en-US" sz="2400" b="0">
                <a:solidFill>
                  <a:schemeClr val="bg2"/>
                </a:solidFill>
                <a:latin typeface="宋体" panose="02010600030101010101" pitchFamily="2" charset="-122"/>
              </a:rPr>
              <a:t>。</a:t>
            </a:r>
            <a:endParaRPr lang="zh-CN" altLang="en-US" sz="2400" b="0">
              <a:solidFill>
                <a:schemeClr val="bg2"/>
              </a:solidFill>
              <a:latin typeface="宋体" panose="02010600030101010101" pitchFamily="2" charset="-122"/>
            </a:endParaRPr>
          </a:p>
        </p:txBody>
      </p:sp>
      <p:pic>
        <p:nvPicPr>
          <p:cNvPr id="113676" name="Picture 12" descr="20130828042517_57118"/>
          <p:cNvPicPr>
            <a:picLocks noChangeAspect="1" noChangeArrowheads="1"/>
          </p:cNvPicPr>
          <p:nvPr/>
        </p:nvPicPr>
        <p:blipFill>
          <a:blip r:embed="rId1"/>
          <a:srcRect/>
          <a:stretch>
            <a:fillRect/>
          </a:stretch>
        </p:blipFill>
        <p:spPr bwMode="auto">
          <a:xfrm>
            <a:off x="8499475" y="557213"/>
            <a:ext cx="3497263" cy="3043237"/>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5715" name="文本框 3"/>
          <p:cNvSpPr txBox="1">
            <a:spLocks noChangeArrowheads="1"/>
          </p:cNvSpPr>
          <p:nvPr/>
        </p:nvSpPr>
        <p:spPr bwMode="auto">
          <a:xfrm>
            <a:off x="42863" y="1136650"/>
            <a:ext cx="8305800" cy="2282825"/>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九、爱拿不属于自己的东西</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拿走不属于自己的东西，是指幼儿故意拿走或者保留不属于自己的东西，无论这个东西 是公共场所的东西还是他人的物品。此类行为若频繁地发生就是心理行为问题。</a:t>
            </a:r>
            <a:r>
              <a:rPr lang="zh-CN" altLang="en-US"/>
              <a:t> </a:t>
            </a:r>
            <a:endParaRPr lang="en-US" altLang="zh-CN" sz="2400" b="0">
              <a:solidFill>
                <a:schemeClr val="bg2"/>
              </a:solidFill>
              <a:latin typeface="宋体" panose="02010600030101010101" pitchFamily="2" charset="-122"/>
            </a:endParaRPr>
          </a:p>
        </p:txBody>
      </p:sp>
      <p:sp>
        <p:nvSpPr>
          <p:cNvPr id="115716"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15717"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115718" name="Rectangle 6"/>
          <p:cNvSpPr>
            <a:spLocks noChangeArrowheads="1"/>
          </p:cNvSpPr>
          <p:nvPr/>
        </p:nvSpPr>
        <p:spPr bwMode="auto">
          <a:xfrm>
            <a:off x="246063" y="340677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115719" name="Rectangle 7"/>
          <p:cNvSpPr>
            <a:spLocks noChangeArrowheads="1"/>
          </p:cNvSpPr>
          <p:nvPr/>
        </p:nvSpPr>
        <p:spPr bwMode="auto">
          <a:xfrm>
            <a:off x="185738" y="3865563"/>
            <a:ext cx="11671300" cy="118745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瑞士心理学家皮亚杰指出：</a:t>
            </a:r>
            <a:r>
              <a:rPr lang="en-US" altLang="zh-CN" sz="2400" b="0">
                <a:solidFill>
                  <a:schemeClr val="bg2"/>
                </a:solidFill>
                <a:latin typeface="宋体" panose="02010600030101010101" pitchFamily="2" charset="-122"/>
              </a:rPr>
              <a:t>2</a:t>
            </a:r>
            <a:r>
              <a:rPr lang="zh-CN" altLang="en-US" sz="2400" b="0">
                <a:solidFill>
                  <a:schemeClr val="bg2"/>
                </a:solidFill>
                <a:latin typeface="宋体" panose="02010600030101010101" pitchFamily="2" charset="-122"/>
              </a:rPr>
              <a:t>～</a:t>
            </a:r>
            <a:r>
              <a:rPr lang="en-US" altLang="zh-CN" sz="2400" b="0">
                <a:solidFill>
                  <a:schemeClr val="bg2"/>
                </a:solidFill>
                <a:latin typeface="宋体" panose="02010600030101010101" pitchFamily="2" charset="-122"/>
              </a:rPr>
              <a:t>7 </a:t>
            </a:r>
            <a:r>
              <a:rPr lang="zh-CN" altLang="en-US" sz="2400" b="0">
                <a:solidFill>
                  <a:schemeClr val="bg2"/>
                </a:solidFill>
                <a:latin typeface="宋体" panose="02010600030101010101" pitchFamily="2" charset="-122"/>
              </a:rPr>
              <a:t>岁是幼儿的“自我中 心”期，这个阶段的幼儿，常认为世界是围着他们转的，遵循 “谁先看到谁先得到”的原则，而且分不清“你的”和“我 的”。</a:t>
            </a:r>
            <a:r>
              <a:rPr lang="zh-CN" altLang="en-US"/>
              <a:t> </a:t>
            </a:r>
            <a:endParaRPr lang="zh-CN" altLang="en-US" sz="2400" b="0">
              <a:solidFill>
                <a:schemeClr val="bg2"/>
              </a:solidFill>
              <a:latin typeface="宋体" panose="02010600030101010101" pitchFamily="2" charset="-122"/>
            </a:endParaRPr>
          </a:p>
        </p:txBody>
      </p:sp>
      <p:sp>
        <p:nvSpPr>
          <p:cNvPr id="115720" name="Rectangle 8"/>
          <p:cNvSpPr>
            <a:spLocks noChangeArrowheads="1"/>
          </p:cNvSpPr>
          <p:nvPr/>
        </p:nvSpPr>
        <p:spPr bwMode="auto">
          <a:xfrm>
            <a:off x="242888" y="505142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15721" name="Rectangle 9"/>
          <p:cNvSpPr>
            <a:spLocks noChangeArrowheads="1"/>
          </p:cNvSpPr>
          <p:nvPr/>
        </p:nvSpPr>
        <p:spPr bwMode="auto">
          <a:xfrm>
            <a:off x="141288" y="5499100"/>
            <a:ext cx="9821862" cy="118745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要让幼儿将物品归还原位即可，不要让幼儿觉得自己是个坏孩子。幼 儿需要明白拿走不属于自己的东西是错误的，是不被允许的。当幼儿了解了哪些行为是被社 会所接受，哪些行为是不被社会所接受的时候</a:t>
            </a:r>
            <a:r>
              <a:rPr lang="zh-CN" altLang="en-US" b="0"/>
              <a:t>，</a:t>
            </a:r>
            <a:r>
              <a:rPr lang="zh-CN" altLang="en-US"/>
              <a:t> </a:t>
            </a:r>
            <a:r>
              <a:rPr lang="zh-CN" altLang="en-US" sz="2400" b="0">
                <a:solidFill>
                  <a:schemeClr val="bg2"/>
                </a:solidFill>
                <a:latin typeface="宋体" panose="02010600030101010101" pitchFamily="2" charset="-122"/>
              </a:rPr>
              <a:t>。</a:t>
            </a:r>
            <a:endParaRPr lang="zh-CN" altLang="en-US" sz="2400" b="0">
              <a:solidFill>
                <a:schemeClr val="bg2"/>
              </a:solidFill>
              <a:latin typeface="宋体" panose="02010600030101010101" pitchFamily="2" charset="-122"/>
            </a:endParaRPr>
          </a:p>
        </p:txBody>
      </p:sp>
      <p:pic>
        <p:nvPicPr>
          <p:cNvPr id="115723" name="Picture 11"/>
          <p:cNvPicPr>
            <a:picLocks noChangeAspect="1" noChangeArrowheads="1"/>
          </p:cNvPicPr>
          <p:nvPr/>
        </p:nvPicPr>
        <p:blipFill>
          <a:blip r:embed="rId1"/>
          <a:srcRect/>
          <a:stretch>
            <a:fillRect/>
          </a:stretch>
        </p:blipFill>
        <p:spPr bwMode="auto">
          <a:xfrm>
            <a:off x="8224838" y="415925"/>
            <a:ext cx="3798887" cy="3119438"/>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7763" name="文本框 3"/>
          <p:cNvSpPr txBox="1">
            <a:spLocks noChangeArrowheads="1"/>
          </p:cNvSpPr>
          <p:nvPr/>
        </p:nvSpPr>
        <p:spPr bwMode="auto">
          <a:xfrm>
            <a:off x="42863" y="1136650"/>
            <a:ext cx="8305800" cy="2830513"/>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十、攻击行为</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攻击性行为，是指有意想伤害他人身体或心理的行为。幼儿攻 击性行为通常表现为当受到挫折时，会采取打人、踢人、咬人、扔东西、夺取别人东西等类似的方式，来发泄自己紧张的情绪 。</a:t>
            </a:r>
            <a:r>
              <a:rPr lang="zh-CN" altLang="en-US"/>
              <a:t> </a:t>
            </a:r>
            <a:endParaRPr lang="en-US" altLang="zh-CN"/>
          </a:p>
        </p:txBody>
      </p:sp>
      <p:sp>
        <p:nvSpPr>
          <p:cNvPr id="117764"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17765"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2 </a:t>
            </a:r>
            <a:r>
              <a:rPr lang="zh-CN" altLang="en-US" sz="3200">
                <a:latin typeface="微软雅黑" panose="020B0503020204020204" pitchFamily="34" charset="-122"/>
                <a:ea typeface="微软雅黑" panose="020B0503020204020204" pitchFamily="34" charset="-122"/>
              </a:rPr>
              <a:t>婴幼儿常见心理行为问题及引导</a:t>
            </a:r>
            <a:endParaRPr lang="zh-CN" altLang="en-US" sz="3200">
              <a:latin typeface="微软雅黑" panose="020B0503020204020204" pitchFamily="34" charset="-122"/>
              <a:ea typeface="微软雅黑" panose="020B0503020204020204" pitchFamily="34" charset="-122"/>
            </a:endParaRPr>
          </a:p>
        </p:txBody>
      </p:sp>
      <p:sp>
        <p:nvSpPr>
          <p:cNvPr id="117766" name="Rectangle 6"/>
          <p:cNvSpPr>
            <a:spLocks noChangeArrowheads="1"/>
          </p:cNvSpPr>
          <p:nvPr/>
        </p:nvSpPr>
        <p:spPr bwMode="auto">
          <a:xfrm>
            <a:off x="246063" y="3935413"/>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1 </a:t>
            </a:r>
            <a:r>
              <a:rPr lang="zh-CN" altLang="en-US" sz="2400">
                <a:solidFill>
                  <a:schemeClr val="accent2"/>
                </a:solidFill>
              </a:rPr>
              <a:t>主要原因 </a:t>
            </a:r>
            <a:endParaRPr lang="zh-CN" altLang="en-US" sz="2400">
              <a:solidFill>
                <a:schemeClr val="accent2"/>
              </a:solidFill>
            </a:endParaRPr>
          </a:p>
        </p:txBody>
      </p:sp>
      <p:sp>
        <p:nvSpPr>
          <p:cNvPr id="117768" name="Rectangle 8"/>
          <p:cNvSpPr>
            <a:spLocks noChangeArrowheads="1"/>
          </p:cNvSpPr>
          <p:nvPr/>
        </p:nvSpPr>
        <p:spPr bwMode="auto">
          <a:xfrm>
            <a:off x="242888" y="5051425"/>
            <a:ext cx="1747837" cy="457200"/>
          </a:xfrm>
          <a:prstGeom prst="rect">
            <a:avLst/>
          </a:prstGeom>
          <a:noFill/>
          <a:ln w="9525">
            <a:noFill/>
            <a:miter lim="800000"/>
          </a:ln>
          <a:effectLst/>
        </p:spPr>
        <p:txBody>
          <a:bodyPr wrap="none" anchor="ctr">
            <a:spAutoFit/>
          </a:bodyPr>
          <a:lstStyle/>
          <a:p>
            <a:r>
              <a:rPr lang="en-US" altLang="zh-CN" sz="2400">
                <a:solidFill>
                  <a:schemeClr val="accent2"/>
                </a:solidFill>
              </a:rPr>
              <a:t>2 </a:t>
            </a:r>
            <a:r>
              <a:rPr lang="zh-CN" altLang="en-US" sz="2400">
                <a:solidFill>
                  <a:schemeClr val="accent2"/>
                </a:solidFill>
              </a:rPr>
              <a:t>行为矫治 </a:t>
            </a:r>
            <a:endParaRPr lang="zh-CN" altLang="en-US" sz="2400">
              <a:solidFill>
                <a:schemeClr val="accent2"/>
              </a:solidFill>
            </a:endParaRPr>
          </a:p>
        </p:txBody>
      </p:sp>
      <p:sp>
        <p:nvSpPr>
          <p:cNvPr id="117769" name="Rectangle 9"/>
          <p:cNvSpPr>
            <a:spLocks noChangeArrowheads="1"/>
          </p:cNvSpPr>
          <p:nvPr/>
        </p:nvSpPr>
        <p:spPr bwMode="auto">
          <a:xfrm>
            <a:off x="292100" y="5659438"/>
            <a:ext cx="9821863" cy="45720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改变家庭教育方式、提供良好环境的幼儿园</a:t>
            </a:r>
            <a:r>
              <a:rPr lang="en-US" altLang="zh-CN"/>
              <a:t> </a:t>
            </a:r>
            <a:r>
              <a:rPr lang="zh-CN" altLang="en-US" sz="2400" b="0">
                <a:solidFill>
                  <a:schemeClr val="bg2"/>
                </a:solidFill>
                <a:latin typeface="宋体" panose="02010600030101010101" pitchFamily="2" charset="-122"/>
              </a:rPr>
              <a:t>。</a:t>
            </a:r>
            <a:endParaRPr lang="zh-CN" altLang="en-US" sz="2400" b="0">
              <a:solidFill>
                <a:schemeClr val="bg2"/>
              </a:solidFill>
              <a:latin typeface="宋体" panose="02010600030101010101" pitchFamily="2" charset="-122"/>
            </a:endParaRPr>
          </a:p>
        </p:txBody>
      </p:sp>
      <p:pic>
        <p:nvPicPr>
          <p:cNvPr id="117772" name="Picture 12" descr="56d4112c0acf6"/>
          <p:cNvPicPr>
            <a:picLocks noChangeAspect="1" noChangeArrowheads="1"/>
          </p:cNvPicPr>
          <p:nvPr/>
        </p:nvPicPr>
        <p:blipFill>
          <a:blip r:embed="rId1"/>
          <a:srcRect/>
          <a:stretch>
            <a:fillRect/>
          </a:stretch>
        </p:blipFill>
        <p:spPr bwMode="auto">
          <a:xfrm>
            <a:off x="8426450" y="1017588"/>
            <a:ext cx="3765550" cy="2641600"/>
          </a:xfrm>
          <a:prstGeom prst="rect">
            <a:avLst/>
          </a:prstGeom>
          <a:noFill/>
        </p:spPr>
      </p:pic>
      <p:sp>
        <p:nvSpPr>
          <p:cNvPr id="117773" name="Rectangle 13"/>
          <p:cNvSpPr>
            <a:spLocks noChangeArrowheads="1"/>
          </p:cNvSpPr>
          <p:nvPr/>
        </p:nvSpPr>
        <p:spPr bwMode="auto">
          <a:xfrm>
            <a:off x="396875" y="4473575"/>
            <a:ext cx="9821863" cy="45720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家庭教育、发泄情绪、模仿他人的攻击性行为</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9812"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幼儿常见心理疾患</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9817" name="Freeform 5"/>
          <p:cNvSpPr/>
          <p:nvPr/>
        </p:nvSpPr>
        <p:spPr bwMode="auto">
          <a:xfrm>
            <a:off x="334963" y="1576388"/>
            <a:ext cx="1628775" cy="1468437"/>
          </a:xfrm>
          <a:custGeom>
            <a:avLst/>
            <a:gdLst>
              <a:gd name="T0" fmla="*/ 1515680 w 2740"/>
              <a:gd name="T1" fmla="*/ 1647520 h 2446"/>
              <a:gd name="T2" fmla="*/ 1448034 w 2740"/>
              <a:gd name="T3" fmla="*/ 1715129 h 2446"/>
              <a:gd name="T4" fmla="*/ 1351498 w 2740"/>
              <a:gd name="T5" fmla="*/ 1740037 h 2446"/>
              <a:gd name="T6" fmla="*/ 574986 w 2740"/>
              <a:gd name="T7" fmla="*/ 1740037 h 2446"/>
              <a:gd name="T8" fmla="*/ 482678 w 2740"/>
              <a:gd name="T9" fmla="*/ 1715129 h 2446"/>
              <a:gd name="T10" fmla="*/ 415033 w 2740"/>
              <a:gd name="T11" fmla="*/ 1646808 h 2446"/>
              <a:gd name="T12" fmla="*/ 25367 w 2740"/>
              <a:gd name="T13" fmla="*/ 965027 h 2446"/>
              <a:gd name="T14" fmla="*/ 0 w 2740"/>
              <a:gd name="T15" fmla="*/ 870375 h 2446"/>
              <a:gd name="T16" fmla="*/ 25367 w 2740"/>
              <a:gd name="T17" fmla="*/ 775011 h 2446"/>
              <a:gd name="T18" fmla="*/ 413623 w 2740"/>
              <a:gd name="T19" fmla="*/ 96076 h 2446"/>
              <a:gd name="T20" fmla="*/ 482678 w 2740"/>
              <a:gd name="T21" fmla="*/ 26332 h 2446"/>
              <a:gd name="T22" fmla="*/ 570758 w 2740"/>
              <a:gd name="T23" fmla="*/ 712 h 2446"/>
              <a:gd name="T24" fmla="*/ 1350089 w 2740"/>
              <a:gd name="T25" fmla="*/ 712 h 2446"/>
              <a:gd name="T26" fmla="*/ 1448034 w 2740"/>
              <a:gd name="T27" fmla="*/ 26332 h 2446"/>
              <a:gd name="T28" fmla="*/ 1515680 w 2740"/>
              <a:gd name="T29" fmla="*/ 93941 h 2446"/>
              <a:gd name="T30" fmla="*/ 1903936 w 2740"/>
              <a:gd name="T31" fmla="*/ 772876 h 2446"/>
              <a:gd name="T32" fmla="*/ 1930712 w 2740"/>
              <a:gd name="T33" fmla="*/ 870375 h 2446"/>
              <a:gd name="T34" fmla="*/ 1903231 w 2740"/>
              <a:gd name="T35" fmla="*/ 968585 h 2446"/>
              <a:gd name="T36" fmla="*/ 1515680 w 2740"/>
              <a:gd name="T37" fmla="*/ 164752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9525" cap="flat">
            <a:noFill/>
            <a:prstDash val="solid"/>
            <a:miter lim="800000"/>
          </a:ln>
        </p:spPr>
        <p:txBody>
          <a:bodyPr lIns="121917" tIns="60958" rIns="121917" bIns="60958"/>
          <a:lstStyle/>
          <a:p>
            <a:endParaRPr lang="zh-CN" altLang="en-US"/>
          </a:p>
        </p:txBody>
      </p:sp>
      <p:sp>
        <p:nvSpPr>
          <p:cNvPr id="119818" name="TextBox 2"/>
          <p:cNvSpPr txBox="1">
            <a:spLocks noChangeArrowheads="1"/>
          </p:cNvSpPr>
          <p:nvPr/>
        </p:nvSpPr>
        <p:spPr bwMode="auto">
          <a:xfrm>
            <a:off x="600075" y="1866900"/>
            <a:ext cx="1155700" cy="914400"/>
          </a:xfrm>
          <a:prstGeom prst="rect">
            <a:avLst/>
          </a:prstGeom>
          <a:noFill/>
          <a:ln w="9525">
            <a:noFill/>
            <a:miter lim="800000"/>
          </a:ln>
        </p:spPr>
        <p:txBody>
          <a:bodyPr lIns="0" tIns="0" rIns="0" bIns="0">
            <a:spAutoFit/>
          </a:bodyPr>
          <a:lstStyle/>
          <a:p>
            <a:pPr algn="ctr"/>
            <a:r>
              <a:rPr lang="zh-CN" altLang="en-US" sz="2000" b="0">
                <a:solidFill>
                  <a:schemeClr val="bg1"/>
                </a:solidFill>
                <a:latin typeface="微软雅黑" panose="020B0503020204020204" pitchFamily="34" charset="-122"/>
                <a:ea typeface="微软雅黑" panose="020B0503020204020204" pitchFamily="34" charset="-122"/>
              </a:rPr>
              <a:t>言语和语言发育障碍</a:t>
            </a:r>
            <a:endParaRPr lang="zh-CN" altLang="en-US" sz="2000" b="0">
              <a:solidFill>
                <a:schemeClr val="bg1"/>
              </a:solidFill>
              <a:latin typeface="微软雅黑" panose="020B0503020204020204" pitchFamily="34" charset="-122"/>
              <a:ea typeface="微软雅黑" panose="020B0503020204020204" pitchFamily="34" charset="-122"/>
            </a:endParaRPr>
          </a:p>
        </p:txBody>
      </p:sp>
      <p:sp>
        <p:nvSpPr>
          <p:cNvPr id="9" name="矩形 3"/>
          <p:cNvSpPr/>
          <p:nvPr/>
        </p:nvSpPr>
        <p:spPr>
          <a:xfrm>
            <a:off x="2070100" y="1343025"/>
            <a:ext cx="8034338" cy="108108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10" name="Freeform 5"/>
          <p:cNvSpPr/>
          <p:nvPr/>
        </p:nvSpPr>
        <p:spPr bwMode="auto">
          <a:xfrm>
            <a:off x="1752600" y="2597150"/>
            <a:ext cx="1582738" cy="1427163"/>
          </a:xfrm>
          <a:custGeom>
            <a:avLst/>
            <a:gdLst>
              <a:gd name="T0" fmla="*/ 1515680 w 2740"/>
              <a:gd name="T1" fmla="*/ 1647520 h 2446"/>
              <a:gd name="T2" fmla="*/ 1448034 w 2740"/>
              <a:gd name="T3" fmla="*/ 1715129 h 2446"/>
              <a:gd name="T4" fmla="*/ 1351498 w 2740"/>
              <a:gd name="T5" fmla="*/ 1740037 h 2446"/>
              <a:gd name="T6" fmla="*/ 574986 w 2740"/>
              <a:gd name="T7" fmla="*/ 1740037 h 2446"/>
              <a:gd name="T8" fmla="*/ 482678 w 2740"/>
              <a:gd name="T9" fmla="*/ 1715129 h 2446"/>
              <a:gd name="T10" fmla="*/ 415033 w 2740"/>
              <a:gd name="T11" fmla="*/ 1646808 h 2446"/>
              <a:gd name="T12" fmla="*/ 25367 w 2740"/>
              <a:gd name="T13" fmla="*/ 965027 h 2446"/>
              <a:gd name="T14" fmla="*/ 0 w 2740"/>
              <a:gd name="T15" fmla="*/ 870375 h 2446"/>
              <a:gd name="T16" fmla="*/ 25367 w 2740"/>
              <a:gd name="T17" fmla="*/ 775011 h 2446"/>
              <a:gd name="T18" fmla="*/ 413623 w 2740"/>
              <a:gd name="T19" fmla="*/ 96076 h 2446"/>
              <a:gd name="T20" fmla="*/ 482678 w 2740"/>
              <a:gd name="T21" fmla="*/ 26332 h 2446"/>
              <a:gd name="T22" fmla="*/ 570758 w 2740"/>
              <a:gd name="T23" fmla="*/ 712 h 2446"/>
              <a:gd name="T24" fmla="*/ 1350089 w 2740"/>
              <a:gd name="T25" fmla="*/ 712 h 2446"/>
              <a:gd name="T26" fmla="*/ 1448034 w 2740"/>
              <a:gd name="T27" fmla="*/ 26332 h 2446"/>
              <a:gd name="T28" fmla="*/ 1515680 w 2740"/>
              <a:gd name="T29" fmla="*/ 93941 h 2446"/>
              <a:gd name="T30" fmla="*/ 1903936 w 2740"/>
              <a:gd name="T31" fmla="*/ 772876 h 2446"/>
              <a:gd name="T32" fmla="*/ 1930712 w 2740"/>
              <a:gd name="T33" fmla="*/ 870375 h 2446"/>
              <a:gd name="T34" fmla="*/ 1903231 w 2740"/>
              <a:gd name="T35" fmla="*/ 968585 h 2446"/>
              <a:gd name="T36" fmla="*/ 1515680 w 2740"/>
              <a:gd name="T37" fmla="*/ 164752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2D050"/>
          </a:solidFill>
          <a:ln w="9525" cap="flat">
            <a:noFill/>
            <a:prstDash val="solid"/>
            <a:miter lim="800000"/>
          </a:ln>
        </p:spPr>
        <p:txBody>
          <a:bodyPr lIns="121917" tIns="60958" rIns="121917" bIns="60958"/>
          <a:lstStyle/>
          <a:p>
            <a:endParaRPr lang="zh-CN" altLang="en-US"/>
          </a:p>
        </p:txBody>
      </p:sp>
      <p:sp>
        <p:nvSpPr>
          <p:cNvPr id="119821" name="Freeform 5"/>
          <p:cNvSpPr/>
          <p:nvPr/>
        </p:nvSpPr>
        <p:spPr bwMode="auto">
          <a:xfrm>
            <a:off x="404813" y="3490913"/>
            <a:ext cx="1619250" cy="1458912"/>
          </a:xfrm>
          <a:custGeom>
            <a:avLst/>
            <a:gdLst>
              <a:gd name="T0" fmla="*/ 1515680 w 2740"/>
              <a:gd name="T1" fmla="*/ 1647520 h 2446"/>
              <a:gd name="T2" fmla="*/ 1448034 w 2740"/>
              <a:gd name="T3" fmla="*/ 1715129 h 2446"/>
              <a:gd name="T4" fmla="*/ 1351498 w 2740"/>
              <a:gd name="T5" fmla="*/ 1740037 h 2446"/>
              <a:gd name="T6" fmla="*/ 574986 w 2740"/>
              <a:gd name="T7" fmla="*/ 1740037 h 2446"/>
              <a:gd name="T8" fmla="*/ 482678 w 2740"/>
              <a:gd name="T9" fmla="*/ 1715129 h 2446"/>
              <a:gd name="T10" fmla="*/ 415033 w 2740"/>
              <a:gd name="T11" fmla="*/ 1646808 h 2446"/>
              <a:gd name="T12" fmla="*/ 25367 w 2740"/>
              <a:gd name="T13" fmla="*/ 965027 h 2446"/>
              <a:gd name="T14" fmla="*/ 0 w 2740"/>
              <a:gd name="T15" fmla="*/ 870375 h 2446"/>
              <a:gd name="T16" fmla="*/ 25367 w 2740"/>
              <a:gd name="T17" fmla="*/ 775011 h 2446"/>
              <a:gd name="T18" fmla="*/ 413623 w 2740"/>
              <a:gd name="T19" fmla="*/ 96076 h 2446"/>
              <a:gd name="T20" fmla="*/ 482678 w 2740"/>
              <a:gd name="T21" fmla="*/ 26332 h 2446"/>
              <a:gd name="T22" fmla="*/ 570758 w 2740"/>
              <a:gd name="T23" fmla="*/ 712 h 2446"/>
              <a:gd name="T24" fmla="*/ 1350089 w 2740"/>
              <a:gd name="T25" fmla="*/ 712 h 2446"/>
              <a:gd name="T26" fmla="*/ 1448034 w 2740"/>
              <a:gd name="T27" fmla="*/ 26332 h 2446"/>
              <a:gd name="T28" fmla="*/ 1515680 w 2740"/>
              <a:gd name="T29" fmla="*/ 93941 h 2446"/>
              <a:gd name="T30" fmla="*/ 1903936 w 2740"/>
              <a:gd name="T31" fmla="*/ 772876 h 2446"/>
              <a:gd name="T32" fmla="*/ 1930712 w 2740"/>
              <a:gd name="T33" fmla="*/ 870375 h 2446"/>
              <a:gd name="T34" fmla="*/ 1903231 w 2740"/>
              <a:gd name="T35" fmla="*/ 968585 h 2446"/>
              <a:gd name="T36" fmla="*/ 1515680 w 2740"/>
              <a:gd name="T37" fmla="*/ 164752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C00"/>
          </a:solidFill>
          <a:ln w="9525" cap="flat">
            <a:noFill/>
            <a:prstDash val="solid"/>
            <a:miter lim="800000"/>
          </a:ln>
        </p:spPr>
        <p:txBody>
          <a:bodyPr lIns="121917" tIns="60958" rIns="121917" bIns="60958"/>
          <a:lstStyle/>
          <a:p>
            <a:endParaRPr lang="zh-CN" altLang="en-US"/>
          </a:p>
        </p:txBody>
      </p:sp>
      <p:sp>
        <p:nvSpPr>
          <p:cNvPr id="12" name="矩形 3"/>
          <p:cNvSpPr/>
          <p:nvPr/>
        </p:nvSpPr>
        <p:spPr>
          <a:xfrm>
            <a:off x="3563938" y="2654300"/>
            <a:ext cx="6145212" cy="942975"/>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13" name="矩形 3"/>
          <p:cNvSpPr/>
          <p:nvPr/>
        </p:nvSpPr>
        <p:spPr>
          <a:xfrm>
            <a:off x="3098800" y="3870325"/>
            <a:ext cx="6983413" cy="9588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25" name="TextBox 19"/>
          <p:cNvSpPr txBox="1"/>
          <p:nvPr/>
        </p:nvSpPr>
        <p:spPr>
          <a:xfrm>
            <a:off x="2965450" y="1822450"/>
            <a:ext cx="5800725" cy="236538"/>
          </a:xfrm>
          <a:prstGeom prst="rect">
            <a:avLst/>
          </a:prstGeom>
          <a:noFill/>
        </p:spPr>
        <p:txBody>
          <a:bodyPr lIns="0" tIns="0" rIns="0" bIns="0">
            <a:spAutoFit/>
          </a:bodyPr>
          <a:lstStyle/>
          <a:p>
            <a:pPr algn="just">
              <a:lnSpc>
                <a:spcPts val="1865"/>
              </a:lnSpc>
            </a:pPr>
            <a:r>
              <a:rPr lang="zh-CN" altLang="en-US" sz="2400" b="0">
                <a:solidFill>
                  <a:srgbClr val="474747"/>
                </a:solidFill>
                <a:latin typeface="微软雅黑" panose="020B0503020204020204" pitchFamily="34" charset="-122"/>
                <a:ea typeface="微软雅黑" panose="020B0503020204020204" pitchFamily="34" charset="-122"/>
              </a:rPr>
              <a:t>言语发育障碍、语言发育障碍</a:t>
            </a:r>
            <a:endParaRPr lang="en-US" altLang="zh-CN" sz="2400" b="0">
              <a:solidFill>
                <a:srgbClr val="474747"/>
              </a:solidFill>
              <a:latin typeface="微软雅黑" panose="020B0503020204020204" pitchFamily="34" charset="-122"/>
              <a:ea typeface="微软雅黑" panose="020B0503020204020204" pitchFamily="34" charset="-122"/>
            </a:endParaRPr>
          </a:p>
        </p:txBody>
      </p:sp>
      <p:sp>
        <p:nvSpPr>
          <p:cNvPr id="26" name="TextBox 20"/>
          <p:cNvSpPr txBox="1"/>
          <p:nvPr/>
        </p:nvSpPr>
        <p:spPr>
          <a:xfrm>
            <a:off x="4286250" y="3019425"/>
            <a:ext cx="4386263" cy="236538"/>
          </a:xfrm>
          <a:prstGeom prst="rect">
            <a:avLst/>
          </a:prstGeom>
          <a:noFill/>
        </p:spPr>
        <p:txBody>
          <a:bodyPr lIns="0" tIns="0" rIns="0" bIns="0">
            <a:spAutoFit/>
          </a:bodyPr>
          <a:lstStyle/>
          <a:p>
            <a:pPr algn="just">
              <a:lnSpc>
                <a:spcPts val="1865"/>
              </a:lnSpc>
            </a:pPr>
            <a:r>
              <a:rPr lang="zh-CN" altLang="en-US" sz="2400" b="0">
                <a:solidFill>
                  <a:srgbClr val="474747"/>
                </a:solidFill>
                <a:latin typeface="微软雅黑" panose="020B0503020204020204" pitchFamily="34" charset="-122"/>
                <a:ea typeface="微软雅黑" panose="020B0503020204020204" pitchFamily="34" charset="-122"/>
              </a:rPr>
              <a:t>智力低下</a:t>
            </a:r>
            <a:endParaRPr lang="en-US" altLang="zh-CN" sz="2400" b="0">
              <a:solidFill>
                <a:srgbClr val="474747"/>
              </a:solidFill>
              <a:latin typeface="微软雅黑" panose="020B0503020204020204" pitchFamily="34" charset="-122"/>
              <a:ea typeface="微软雅黑" panose="020B0503020204020204" pitchFamily="34" charset="-122"/>
            </a:endParaRPr>
          </a:p>
        </p:txBody>
      </p:sp>
      <p:sp>
        <p:nvSpPr>
          <p:cNvPr id="27" name="TextBox 21"/>
          <p:cNvSpPr txBox="1"/>
          <p:nvPr/>
        </p:nvSpPr>
        <p:spPr>
          <a:xfrm>
            <a:off x="3921125" y="5527675"/>
            <a:ext cx="5800725" cy="236538"/>
          </a:xfrm>
          <a:prstGeom prst="rect">
            <a:avLst/>
          </a:prstGeom>
          <a:noFill/>
        </p:spPr>
        <p:txBody>
          <a:bodyPr lIns="0" tIns="0" rIns="0" bIns="0">
            <a:spAutoFit/>
          </a:bodyPr>
          <a:lstStyle/>
          <a:p>
            <a:pPr algn="just">
              <a:lnSpc>
                <a:spcPts val="1865"/>
              </a:lnSpc>
            </a:pPr>
            <a:r>
              <a:rPr lang="zh-CN" altLang="en-US" sz="2400" b="0">
                <a:solidFill>
                  <a:srgbClr val="474747"/>
                </a:solidFill>
                <a:latin typeface="微软雅黑" panose="020B0503020204020204" pitchFamily="34" charset="-122"/>
                <a:ea typeface="微软雅黑" panose="020B0503020204020204" pitchFamily="34" charset="-122"/>
              </a:rPr>
              <a:t>注意缺陷障碍或轻微脑功能失调</a:t>
            </a:r>
            <a:r>
              <a:rPr lang="zh-CN" altLang="en-US">
                <a:ea typeface="微软雅黑" panose="020B0503020204020204" pitchFamily="34" charset="-122"/>
              </a:rPr>
              <a:t> </a:t>
            </a:r>
            <a:endParaRPr lang="en-US" altLang="zh-CN">
              <a:ea typeface="微软雅黑" panose="020B0503020204020204" pitchFamily="34" charset="-122"/>
            </a:endParaRPr>
          </a:p>
        </p:txBody>
      </p:sp>
      <p:sp>
        <p:nvSpPr>
          <p:cNvPr id="119838" name="Freeform 5"/>
          <p:cNvSpPr/>
          <p:nvPr/>
        </p:nvSpPr>
        <p:spPr bwMode="auto">
          <a:xfrm>
            <a:off x="1793875" y="4525963"/>
            <a:ext cx="1619250" cy="1458912"/>
          </a:xfrm>
          <a:custGeom>
            <a:avLst/>
            <a:gdLst>
              <a:gd name="T0" fmla="*/ 1515680 w 2740"/>
              <a:gd name="T1" fmla="*/ 1647520 h 2446"/>
              <a:gd name="T2" fmla="*/ 1448034 w 2740"/>
              <a:gd name="T3" fmla="*/ 1715129 h 2446"/>
              <a:gd name="T4" fmla="*/ 1351498 w 2740"/>
              <a:gd name="T5" fmla="*/ 1740037 h 2446"/>
              <a:gd name="T6" fmla="*/ 574986 w 2740"/>
              <a:gd name="T7" fmla="*/ 1740037 h 2446"/>
              <a:gd name="T8" fmla="*/ 482678 w 2740"/>
              <a:gd name="T9" fmla="*/ 1715129 h 2446"/>
              <a:gd name="T10" fmla="*/ 415033 w 2740"/>
              <a:gd name="T11" fmla="*/ 1646808 h 2446"/>
              <a:gd name="T12" fmla="*/ 25367 w 2740"/>
              <a:gd name="T13" fmla="*/ 965027 h 2446"/>
              <a:gd name="T14" fmla="*/ 0 w 2740"/>
              <a:gd name="T15" fmla="*/ 870375 h 2446"/>
              <a:gd name="T16" fmla="*/ 25367 w 2740"/>
              <a:gd name="T17" fmla="*/ 775011 h 2446"/>
              <a:gd name="T18" fmla="*/ 413623 w 2740"/>
              <a:gd name="T19" fmla="*/ 96076 h 2446"/>
              <a:gd name="T20" fmla="*/ 482678 w 2740"/>
              <a:gd name="T21" fmla="*/ 26332 h 2446"/>
              <a:gd name="T22" fmla="*/ 570758 w 2740"/>
              <a:gd name="T23" fmla="*/ 712 h 2446"/>
              <a:gd name="T24" fmla="*/ 1350089 w 2740"/>
              <a:gd name="T25" fmla="*/ 712 h 2446"/>
              <a:gd name="T26" fmla="*/ 1448034 w 2740"/>
              <a:gd name="T27" fmla="*/ 26332 h 2446"/>
              <a:gd name="T28" fmla="*/ 1515680 w 2740"/>
              <a:gd name="T29" fmla="*/ 93941 h 2446"/>
              <a:gd name="T30" fmla="*/ 1903936 w 2740"/>
              <a:gd name="T31" fmla="*/ 772876 h 2446"/>
              <a:gd name="T32" fmla="*/ 1930712 w 2740"/>
              <a:gd name="T33" fmla="*/ 870375 h 2446"/>
              <a:gd name="T34" fmla="*/ 1903231 w 2740"/>
              <a:gd name="T35" fmla="*/ 968585 h 2446"/>
              <a:gd name="T36" fmla="*/ 1515680 w 2740"/>
              <a:gd name="T37" fmla="*/ 164752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9CC"/>
          </a:solidFill>
          <a:ln w="9525" cap="flat">
            <a:noFill/>
            <a:prstDash val="solid"/>
            <a:miter lim="800000"/>
          </a:ln>
        </p:spPr>
        <p:txBody>
          <a:bodyPr lIns="121917" tIns="60958" rIns="121917" bIns="60958"/>
          <a:lstStyle/>
          <a:p>
            <a:endParaRPr lang="zh-CN" altLang="en-US"/>
          </a:p>
        </p:txBody>
      </p:sp>
      <p:sp>
        <p:nvSpPr>
          <p:cNvPr id="119839" name="TextBox 2"/>
          <p:cNvSpPr txBox="1">
            <a:spLocks noChangeArrowheads="1"/>
          </p:cNvSpPr>
          <p:nvPr/>
        </p:nvSpPr>
        <p:spPr bwMode="auto">
          <a:xfrm>
            <a:off x="1962150" y="3019425"/>
            <a:ext cx="1155700" cy="609600"/>
          </a:xfrm>
          <a:prstGeom prst="rect">
            <a:avLst/>
          </a:prstGeom>
          <a:noFill/>
          <a:ln w="9525">
            <a:noFill/>
            <a:miter lim="800000"/>
          </a:ln>
        </p:spPr>
        <p:txBody>
          <a:bodyPr lIns="0" tIns="0" rIns="0" bIns="0">
            <a:spAutoFit/>
          </a:bodyPr>
          <a:lstStyle/>
          <a:p>
            <a:pPr algn="ctr"/>
            <a:r>
              <a:rPr lang="zh-CN" altLang="en-US" sz="2000" b="0">
                <a:solidFill>
                  <a:schemeClr val="bg1"/>
                </a:solidFill>
                <a:latin typeface="微软雅黑" panose="020B0503020204020204" pitchFamily="34" charset="-122"/>
                <a:ea typeface="微软雅黑" panose="020B0503020204020204" pitchFamily="34" charset="-122"/>
              </a:rPr>
              <a:t>精神发育迟滞</a:t>
            </a:r>
            <a:endParaRPr lang="zh-CN" altLang="en-US" sz="2000" b="0">
              <a:solidFill>
                <a:schemeClr val="bg1"/>
              </a:solidFill>
              <a:latin typeface="微软雅黑" panose="020B0503020204020204" pitchFamily="34" charset="-122"/>
              <a:ea typeface="微软雅黑" panose="020B0503020204020204" pitchFamily="34" charset="-122"/>
            </a:endParaRPr>
          </a:p>
        </p:txBody>
      </p:sp>
      <p:sp>
        <p:nvSpPr>
          <p:cNvPr id="119840" name="TextBox 2"/>
          <p:cNvSpPr txBox="1">
            <a:spLocks noChangeArrowheads="1"/>
          </p:cNvSpPr>
          <p:nvPr/>
        </p:nvSpPr>
        <p:spPr bwMode="auto">
          <a:xfrm>
            <a:off x="625475" y="3911600"/>
            <a:ext cx="1155700" cy="609600"/>
          </a:xfrm>
          <a:prstGeom prst="rect">
            <a:avLst/>
          </a:prstGeom>
          <a:noFill/>
          <a:ln w="9525">
            <a:noFill/>
            <a:miter lim="800000"/>
          </a:ln>
        </p:spPr>
        <p:txBody>
          <a:bodyPr lIns="0" tIns="0" rIns="0" bIns="0">
            <a:spAutoFit/>
          </a:bodyPr>
          <a:lstStyle/>
          <a:p>
            <a:pPr algn="ctr"/>
            <a:r>
              <a:rPr lang="zh-CN" altLang="en-US" sz="2000" b="0">
                <a:solidFill>
                  <a:schemeClr val="bg1"/>
                </a:solidFill>
                <a:latin typeface="微软雅黑" panose="020B0503020204020204" pitchFamily="34" charset="-122"/>
                <a:ea typeface="微软雅黑" panose="020B0503020204020204" pitchFamily="34" charset="-122"/>
              </a:rPr>
              <a:t>孤独症谱系障碍</a:t>
            </a:r>
            <a:endParaRPr lang="zh-CN" altLang="en-US" sz="2000" b="0">
              <a:solidFill>
                <a:schemeClr val="bg1"/>
              </a:solidFill>
              <a:latin typeface="微软雅黑" panose="020B0503020204020204" pitchFamily="34" charset="-122"/>
              <a:ea typeface="微软雅黑" panose="020B0503020204020204" pitchFamily="34" charset="-122"/>
            </a:endParaRPr>
          </a:p>
        </p:txBody>
      </p:sp>
      <p:sp>
        <p:nvSpPr>
          <p:cNvPr id="119841" name="TextBox 2"/>
          <p:cNvSpPr txBox="1">
            <a:spLocks noChangeArrowheads="1"/>
          </p:cNvSpPr>
          <p:nvPr/>
        </p:nvSpPr>
        <p:spPr bwMode="auto">
          <a:xfrm>
            <a:off x="2030413" y="5099050"/>
            <a:ext cx="1155700" cy="304800"/>
          </a:xfrm>
          <a:prstGeom prst="rect">
            <a:avLst/>
          </a:prstGeom>
          <a:noFill/>
          <a:ln w="9525">
            <a:noFill/>
            <a:miter lim="800000"/>
          </a:ln>
        </p:spPr>
        <p:txBody>
          <a:bodyPr lIns="0" tIns="0" rIns="0" bIns="0">
            <a:spAutoFit/>
          </a:bodyPr>
          <a:lstStyle/>
          <a:p>
            <a:pPr algn="ctr"/>
            <a:r>
              <a:rPr lang="zh-CN" altLang="en-US" sz="2000" b="0">
                <a:solidFill>
                  <a:schemeClr val="bg1"/>
                </a:solidFill>
                <a:latin typeface="微软雅黑" panose="020B0503020204020204" pitchFamily="34" charset="-122"/>
                <a:ea typeface="微软雅黑" panose="020B0503020204020204" pitchFamily="34" charset="-122"/>
              </a:rPr>
              <a:t>多动症</a:t>
            </a:r>
            <a:endParaRPr lang="zh-CN" altLang="en-US" sz="2000" b="0">
              <a:solidFill>
                <a:schemeClr val="bg1"/>
              </a:solidFill>
              <a:latin typeface="微软雅黑" panose="020B0503020204020204" pitchFamily="34" charset="-122"/>
              <a:ea typeface="微软雅黑" panose="020B0503020204020204" pitchFamily="34" charset="-122"/>
            </a:endParaRPr>
          </a:p>
        </p:txBody>
      </p:sp>
      <p:sp>
        <p:nvSpPr>
          <p:cNvPr id="2" name="矩形 3"/>
          <p:cNvSpPr/>
          <p:nvPr/>
        </p:nvSpPr>
        <p:spPr>
          <a:xfrm>
            <a:off x="3395663" y="5205413"/>
            <a:ext cx="6983412" cy="9588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3" name="TextBox 20"/>
          <p:cNvSpPr txBox="1"/>
          <p:nvPr/>
        </p:nvSpPr>
        <p:spPr>
          <a:xfrm>
            <a:off x="3724275" y="4217988"/>
            <a:ext cx="4386263" cy="236537"/>
          </a:xfrm>
          <a:prstGeom prst="rect">
            <a:avLst/>
          </a:prstGeom>
          <a:noFill/>
        </p:spPr>
        <p:txBody>
          <a:bodyPr lIns="0" tIns="0" rIns="0" bIns="0">
            <a:spAutoFit/>
          </a:bodyPr>
          <a:lstStyle/>
          <a:p>
            <a:pPr algn="just">
              <a:lnSpc>
                <a:spcPts val="1865"/>
              </a:lnSpc>
            </a:pPr>
            <a:r>
              <a:rPr lang="zh-CN" altLang="en-US" sz="2400" b="0">
                <a:solidFill>
                  <a:srgbClr val="474747"/>
                </a:solidFill>
                <a:latin typeface="微软雅黑" panose="020B0503020204020204" pitchFamily="34" charset="-122"/>
                <a:ea typeface="微软雅黑" panose="020B0503020204020204" pitchFamily="34" charset="-122"/>
              </a:rPr>
              <a:t>自闭症</a:t>
            </a:r>
            <a:endParaRPr lang="zh-CN" altLang="en-US" sz="2400" b="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9818"/>
                                        </p:tgtEl>
                                        <p:attrNameLst>
                                          <p:attrName>style.visibility</p:attrName>
                                        </p:attrNameLst>
                                      </p:cBhvr>
                                      <p:to>
                                        <p:strVal val="visible"/>
                                      </p:to>
                                    </p:set>
                                    <p:anim calcmode="lin" valueType="num">
                                      <p:cBhvr>
                                        <p:cTn id="7" dur="500" fill="hold"/>
                                        <p:tgtEl>
                                          <p:spTgt spid="119818"/>
                                        </p:tgtEl>
                                        <p:attrNameLst>
                                          <p:attrName>ppt_w</p:attrName>
                                        </p:attrNameLst>
                                      </p:cBhvr>
                                      <p:tavLst>
                                        <p:tav tm="0">
                                          <p:val>
                                            <p:fltVal val="0"/>
                                          </p:val>
                                        </p:tav>
                                        <p:tav tm="100000">
                                          <p:val>
                                            <p:strVal val="#ppt_w"/>
                                          </p:val>
                                        </p:tav>
                                      </p:tavLst>
                                    </p:anim>
                                    <p:anim calcmode="lin" valueType="num">
                                      <p:cBhvr>
                                        <p:cTn id="8" dur="500" fill="hold"/>
                                        <p:tgtEl>
                                          <p:spTgt spid="119818"/>
                                        </p:tgtEl>
                                        <p:attrNameLst>
                                          <p:attrName>ppt_h</p:attrName>
                                        </p:attrNameLst>
                                      </p:cBhvr>
                                      <p:tavLst>
                                        <p:tav tm="0">
                                          <p:val>
                                            <p:fltVal val="0"/>
                                          </p:val>
                                        </p:tav>
                                        <p:tav tm="100000">
                                          <p:val>
                                            <p:strVal val="#ppt_h"/>
                                          </p:val>
                                        </p:tav>
                                      </p:tavLst>
                                    </p:anim>
                                    <p:animEffect transition="in" filter="fade">
                                      <p:cBhvr>
                                        <p:cTn id="9" dur="500"/>
                                        <p:tgtEl>
                                          <p:spTgt spid="119818"/>
                                        </p:tgtEl>
                                      </p:cBhvr>
                                    </p:animEffect>
                                    <p:anim calcmode="lin" valueType="num">
                                      <p:cBhvr>
                                        <p:cTn id="10" dur="500" fill="hold"/>
                                        <p:tgtEl>
                                          <p:spTgt spid="119818"/>
                                        </p:tgtEl>
                                        <p:attrNameLst>
                                          <p:attrName>ppt_x</p:attrName>
                                        </p:attrNameLst>
                                      </p:cBhvr>
                                      <p:tavLst>
                                        <p:tav tm="0">
                                          <p:val>
                                            <p:fltVal val="0.5"/>
                                          </p:val>
                                        </p:tav>
                                        <p:tav tm="100000">
                                          <p:val>
                                            <p:strVal val="#ppt_x"/>
                                          </p:val>
                                        </p:tav>
                                      </p:tavLst>
                                    </p:anim>
                                    <p:anim calcmode="lin" valueType="num">
                                      <p:cBhvr>
                                        <p:cTn id="11" dur="500" fill="hold"/>
                                        <p:tgtEl>
                                          <p:spTgt spid="11981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19817"/>
                                        </p:tgtEl>
                                        <p:attrNameLst>
                                          <p:attrName>style.visibility</p:attrName>
                                        </p:attrNameLst>
                                      </p:cBhvr>
                                      <p:to>
                                        <p:strVal val="visible"/>
                                      </p:to>
                                    </p:set>
                                    <p:anim calcmode="lin" valueType="num">
                                      <p:cBhvr>
                                        <p:cTn id="14" dur="500" fill="hold"/>
                                        <p:tgtEl>
                                          <p:spTgt spid="119817"/>
                                        </p:tgtEl>
                                        <p:attrNameLst>
                                          <p:attrName>ppt_w</p:attrName>
                                        </p:attrNameLst>
                                      </p:cBhvr>
                                      <p:tavLst>
                                        <p:tav tm="0">
                                          <p:val>
                                            <p:fltVal val="0"/>
                                          </p:val>
                                        </p:tav>
                                        <p:tav tm="100000">
                                          <p:val>
                                            <p:strVal val="#ppt_w"/>
                                          </p:val>
                                        </p:tav>
                                      </p:tavLst>
                                    </p:anim>
                                    <p:anim calcmode="lin" valueType="num">
                                      <p:cBhvr>
                                        <p:cTn id="15" dur="500" fill="hold"/>
                                        <p:tgtEl>
                                          <p:spTgt spid="119817"/>
                                        </p:tgtEl>
                                        <p:attrNameLst>
                                          <p:attrName>ppt_h</p:attrName>
                                        </p:attrNameLst>
                                      </p:cBhvr>
                                      <p:tavLst>
                                        <p:tav tm="0">
                                          <p:val>
                                            <p:fltVal val="0"/>
                                          </p:val>
                                        </p:tav>
                                        <p:tav tm="100000">
                                          <p:val>
                                            <p:strVal val="#ppt_h"/>
                                          </p:val>
                                        </p:tav>
                                      </p:tavLst>
                                    </p:anim>
                                    <p:animEffect transition="in" filter="fade">
                                      <p:cBhvr>
                                        <p:cTn id="16" dur="500"/>
                                        <p:tgtEl>
                                          <p:spTgt spid="119817"/>
                                        </p:tgtEl>
                                      </p:cBhvr>
                                    </p:animEffect>
                                    <p:anim calcmode="lin" valueType="num">
                                      <p:cBhvr>
                                        <p:cTn id="17" dur="500" fill="hold"/>
                                        <p:tgtEl>
                                          <p:spTgt spid="119817"/>
                                        </p:tgtEl>
                                        <p:attrNameLst>
                                          <p:attrName>ppt_x</p:attrName>
                                        </p:attrNameLst>
                                      </p:cBhvr>
                                      <p:tavLst>
                                        <p:tav tm="0">
                                          <p:val>
                                            <p:fltVal val="0.5"/>
                                          </p:val>
                                        </p:tav>
                                        <p:tav tm="100000">
                                          <p:val>
                                            <p:strVal val="#ppt_x"/>
                                          </p:val>
                                        </p:tav>
                                      </p:tavLst>
                                    </p:anim>
                                    <p:anim calcmode="lin" valueType="num">
                                      <p:cBhvr>
                                        <p:cTn id="18" dur="500" fill="hold"/>
                                        <p:tgtEl>
                                          <p:spTgt spid="11981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19821"/>
                                        </p:tgtEl>
                                        <p:attrNameLst>
                                          <p:attrName>style.visibility</p:attrName>
                                        </p:attrNameLst>
                                      </p:cBhvr>
                                      <p:to>
                                        <p:strVal val="visible"/>
                                      </p:to>
                                    </p:set>
                                    <p:anim calcmode="lin" valueType="num">
                                      <p:cBhvr>
                                        <p:cTn id="21" dur="500" fill="hold"/>
                                        <p:tgtEl>
                                          <p:spTgt spid="119821"/>
                                        </p:tgtEl>
                                        <p:attrNameLst>
                                          <p:attrName>ppt_w</p:attrName>
                                        </p:attrNameLst>
                                      </p:cBhvr>
                                      <p:tavLst>
                                        <p:tav tm="0">
                                          <p:val>
                                            <p:fltVal val="0"/>
                                          </p:val>
                                        </p:tav>
                                        <p:tav tm="100000">
                                          <p:val>
                                            <p:strVal val="#ppt_w"/>
                                          </p:val>
                                        </p:tav>
                                      </p:tavLst>
                                    </p:anim>
                                    <p:anim calcmode="lin" valueType="num">
                                      <p:cBhvr>
                                        <p:cTn id="22" dur="500" fill="hold"/>
                                        <p:tgtEl>
                                          <p:spTgt spid="119821"/>
                                        </p:tgtEl>
                                        <p:attrNameLst>
                                          <p:attrName>ppt_h</p:attrName>
                                        </p:attrNameLst>
                                      </p:cBhvr>
                                      <p:tavLst>
                                        <p:tav tm="0">
                                          <p:val>
                                            <p:fltVal val="0"/>
                                          </p:val>
                                        </p:tav>
                                        <p:tav tm="100000">
                                          <p:val>
                                            <p:strVal val="#ppt_h"/>
                                          </p:val>
                                        </p:tav>
                                      </p:tavLst>
                                    </p:anim>
                                    <p:animEffect transition="in" filter="fade">
                                      <p:cBhvr>
                                        <p:cTn id="23" dur="500"/>
                                        <p:tgtEl>
                                          <p:spTgt spid="119821"/>
                                        </p:tgtEl>
                                      </p:cBhvr>
                                    </p:animEffect>
                                    <p:anim calcmode="lin" valueType="num">
                                      <p:cBhvr>
                                        <p:cTn id="24" dur="500" fill="hold"/>
                                        <p:tgtEl>
                                          <p:spTgt spid="119821"/>
                                        </p:tgtEl>
                                        <p:attrNameLst>
                                          <p:attrName>ppt_x</p:attrName>
                                        </p:attrNameLst>
                                      </p:cBhvr>
                                      <p:tavLst>
                                        <p:tav tm="0">
                                          <p:val>
                                            <p:fltVal val="0.5"/>
                                          </p:val>
                                        </p:tav>
                                        <p:tav tm="100000">
                                          <p:val>
                                            <p:strVal val="#ppt_x"/>
                                          </p:val>
                                        </p:tav>
                                      </p:tavLst>
                                    </p:anim>
                                    <p:anim calcmode="lin" valueType="num">
                                      <p:cBhvr>
                                        <p:cTn id="25" dur="500" fill="hold"/>
                                        <p:tgtEl>
                                          <p:spTgt spid="11982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4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55"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strVal val="#ppt_w*0.70"/>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Effect transition="in" filter="fade">
                                      <p:cBhvr>
                                        <p:cTn id="38" dur="1000"/>
                                        <p:tgtEl>
                                          <p:spTgt spid="25"/>
                                        </p:tgtEl>
                                      </p:cBhvr>
                                    </p:animEffect>
                                  </p:childTnLst>
                                </p:cTn>
                              </p:par>
                              <p:par>
                                <p:cTn id="39" presetID="55"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par>
                                <p:cTn id="44" presetID="55" presetClass="entr" presetSubtype="0" fill="hold" grpId="0" nodeType="withEffect">
                                  <p:stCondLst>
                                    <p:cond delay="4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strVal val="#ppt_w*0.70"/>
                                          </p:val>
                                        </p:tav>
                                        <p:tav tm="100000">
                                          <p:val>
                                            <p:strVal val="#ppt_w"/>
                                          </p:val>
                                        </p:tav>
                                      </p:tavLst>
                                    </p:anim>
                                    <p:anim calcmode="lin" valueType="num">
                                      <p:cBhvr>
                                        <p:cTn id="47" dur="1000" fill="hold"/>
                                        <p:tgtEl>
                                          <p:spTgt spid="26"/>
                                        </p:tgtEl>
                                        <p:attrNameLst>
                                          <p:attrName>ppt_h</p:attrName>
                                        </p:attrNameLst>
                                      </p:cBhvr>
                                      <p:tavLst>
                                        <p:tav tm="0">
                                          <p:val>
                                            <p:strVal val="#ppt_h"/>
                                          </p:val>
                                        </p:tav>
                                        <p:tav tm="100000">
                                          <p:val>
                                            <p:strVal val="#ppt_h"/>
                                          </p:val>
                                        </p:tav>
                                      </p:tavLst>
                                    </p:anim>
                                    <p:animEffect transition="in" filter="fade">
                                      <p:cBhvr>
                                        <p:cTn id="48" dur="1000"/>
                                        <p:tgtEl>
                                          <p:spTgt spid="26"/>
                                        </p:tgtEl>
                                      </p:cBhvr>
                                    </p:animEffect>
                                  </p:childTnLst>
                                </p:cTn>
                              </p:par>
                              <p:par>
                                <p:cTn id="49" presetID="55" presetClass="entr" presetSubtype="0" fill="hold"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strVal val="#ppt_w*0.70"/>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Effect transition="in" filter="fade">
                                      <p:cBhvr>
                                        <p:cTn id="53" dur="1000"/>
                                        <p:tgtEl>
                                          <p:spTgt spid="12"/>
                                        </p:tgtEl>
                                      </p:cBhvr>
                                    </p:animEffect>
                                  </p:childTnLst>
                                </p:cTn>
                              </p:par>
                              <p:par>
                                <p:cTn id="54" presetID="55" presetClass="entr" presetSubtype="0" fill="hold" grpId="0" nodeType="withEffect">
                                  <p:stCondLst>
                                    <p:cond delay="8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1000" fill="hold"/>
                                        <p:tgtEl>
                                          <p:spTgt spid="27"/>
                                        </p:tgtEl>
                                        <p:attrNameLst>
                                          <p:attrName>ppt_w</p:attrName>
                                        </p:attrNameLst>
                                      </p:cBhvr>
                                      <p:tavLst>
                                        <p:tav tm="0">
                                          <p:val>
                                            <p:strVal val="#ppt_w*0.70"/>
                                          </p:val>
                                        </p:tav>
                                        <p:tav tm="100000">
                                          <p:val>
                                            <p:strVal val="#ppt_w"/>
                                          </p:val>
                                        </p:tav>
                                      </p:tavLst>
                                    </p:anim>
                                    <p:anim calcmode="lin" valueType="num">
                                      <p:cBhvr>
                                        <p:cTn id="57" dur="1000" fill="hold"/>
                                        <p:tgtEl>
                                          <p:spTgt spid="27"/>
                                        </p:tgtEl>
                                        <p:attrNameLst>
                                          <p:attrName>ppt_h</p:attrName>
                                        </p:attrNameLst>
                                      </p:cBhvr>
                                      <p:tavLst>
                                        <p:tav tm="0">
                                          <p:val>
                                            <p:strVal val="#ppt_h"/>
                                          </p:val>
                                        </p:tav>
                                        <p:tav tm="100000">
                                          <p:val>
                                            <p:strVal val="#ppt_h"/>
                                          </p:val>
                                        </p:tav>
                                      </p:tavLst>
                                    </p:anim>
                                    <p:animEffect transition="in" filter="fade">
                                      <p:cBhvr>
                                        <p:cTn id="58" dur="1000"/>
                                        <p:tgtEl>
                                          <p:spTgt spid="27"/>
                                        </p:tgtEl>
                                      </p:cBhvr>
                                    </p:animEffect>
                                  </p:childTnLst>
                                </p:cTn>
                              </p:par>
                              <p:par>
                                <p:cTn id="59" presetID="55" presetClass="entr" presetSubtype="0" fill="hold" nodeType="withEffect">
                                  <p:stCondLst>
                                    <p:cond delay="8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0.70"/>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par>
                                <p:cTn id="64" presetID="53" presetClass="entr" presetSubtype="528" fill="hold" grpId="0" nodeType="withEffect">
                                  <p:stCondLst>
                                    <p:cond delay="200"/>
                                  </p:stCondLst>
                                  <p:childTnLst>
                                    <p:set>
                                      <p:cBhvr>
                                        <p:cTn id="65" dur="1" fill="hold">
                                          <p:stCondLst>
                                            <p:cond delay="0"/>
                                          </p:stCondLst>
                                        </p:cTn>
                                        <p:tgtEl>
                                          <p:spTgt spid="119838"/>
                                        </p:tgtEl>
                                        <p:attrNameLst>
                                          <p:attrName>style.visibility</p:attrName>
                                        </p:attrNameLst>
                                      </p:cBhvr>
                                      <p:to>
                                        <p:strVal val="visible"/>
                                      </p:to>
                                    </p:set>
                                    <p:anim calcmode="lin" valueType="num">
                                      <p:cBhvr>
                                        <p:cTn id="66" dur="500" fill="hold"/>
                                        <p:tgtEl>
                                          <p:spTgt spid="119838"/>
                                        </p:tgtEl>
                                        <p:attrNameLst>
                                          <p:attrName>ppt_w</p:attrName>
                                        </p:attrNameLst>
                                      </p:cBhvr>
                                      <p:tavLst>
                                        <p:tav tm="0">
                                          <p:val>
                                            <p:fltVal val="0"/>
                                          </p:val>
                                        </p:tav>
                                        <p:tav tm="100000">
                                          <p:val>
                                            <p:strVal val="#ppt_w"/>
                                          </p:val>
                                        </p:tav>
                                      </p:tavLst>
                                    </p:anim>
                                    <p:anim calcmode="lin" valueType="num">
                                      <p:cBhvr>
                                        <p:cTn id="67" dur="500" fill="hold"/>
                                        <p:tgtEl>
                                          <p:spTgt spid="119838"/>
                                        </p:tgtEl>
                                        <p:attrNameLst>
                                          <p:attrName>ppt_h</p:attrName>
                                        </p:attrNameLst>
                                      </p:cBhvr>
                                      <p:tavLst>
                                        <p:tav tm="0">
                                          <p:val>
                                            <p:fltVal val="0"/>
                                          </p:val>
                                        </p:tav>
                                        <p:tav tm="100000">
                                          <p:val>
                                            <p:strVal val="#ppt_h"/>
                                          </p:val>
                                        </p:tav>
                                      </p:tavLst>
                                    </p:anim>
                                    <p:animEffect transition="in" filter="fade">
                                      <p:cBhvr>
                                        <p:cTn id="68" dur="500"/>
                                        <p:tgtEl>
                                          <p:spTgt spid="119838"/>
                                        </p:tgtEl>
                                      </p:cBhvr>
                                    </p:animEffect>
                                    <p:anim calcmode="lin" valueType="num">
                                      <p:cBhvr>
                                        <p:cTn id="69" dur="500" fill="hold"/>
                                        <p:tgtEl>
                                          <p:spTgt spid="119838"/>
                                        </p:tgtEl>
                                        <p:attrNameLst>
                                          <p:attrName>ppt_x</p:attrName>
                                        </p:attrNameLst>
                                      </p:cBhvr>
                                      <p:tavLst>
                                        <p:tav tm="0">
                                          <p:val>
                                            <p:fltVal val="0.5"/>
                                          </p:val>
                                        </p:tav>
                                        <p:tav tm="100000">
                                          <p:val>
                                            <p:strVal val="#ppt_x"/>
                                          </p:val>
                                        </p:tav>
                                      </p:tavLst>
                                    </p:anim>
                                    <p:anim calcmode="lin" valueType="num">
                                      <p:cBhvr>
                                        <p:cTn id="70" dur="500" fill="hold"/>
                                        <p:tgtEl>
                                          <p:spTgt spid="119838"/>
                                        </p:tgtEl>
                                        <p:attrNameLst>
                                          <p:attrName>ppt_y</p:attrName>
                                        </p:attrNameLst>
                                      </p:cBhvr>
                                      <p:tavLst>
                                        <p:tav tm="0">
                                          <p:val>
                                            <p:fltVal val="0.5"/>
                                          </p:val>
                                        </p:tav>
                                        <p:tav tm="100000">
                                          <p:val>
                                            <p:strVal val="#ppt_y"/>
                                          </p:val>
                                        </p:tav>
                                      </p:tavLst>
                                    </p:anim>
                                  </p:childTnLst>
                                </p:cTn>
                              </p:par>
                            </p:childTnLst>
                          </p:cTn>
                        </p:par>
                        <p:par>
                          <p:cTn id="71" fill="hold">
                            <p:stCondLst>
                              <p:cond delay="1500"/>
                            </p:stCondLst>
                            <p:childTnLst>
                              <p:par>
                                <p:cTn id="72" presetID="53" presetClass="entr" presetSubtype="528" fill="hold" grpId="0" nodeType="afterEffect">
                                  <p:stCondLst>
                                    <p:cond delay="0"/>
                                  </p:stCondLst>
                                  <p:childTnLst>
                                    <p:set>
                                      <p:cBhvr>
                                        <p:cTn id="73" dur="1" fill="hold">
                                          <p:stCondLst>
                                            <p:cond delay="0"/>
                                          </p:stCondLst>
                                        </p:cTn>
                                        <p:tgtEl>
                                          <p:spTgt spid="119839"/>
                                        </p:tgtEl>
                                        <p:attrNameLst>
                                          <p:attrName>style.visibility</p:attrName>
                                        </p:attrNameLst>
                                      </p:cBhvr>
                                      <p:to>
                                        <p:strVal val="visible"/>
                                      </p:to>
                                    </p:set>
                                    <p:anim calcmode="lin" valueType="num">
                                      <p:cBhvr>
                                        <p:cTn id="74" dur="500" fill="hold"/>
                                        <p:tgtEl>
                                          <p:spTgt spid="119839"/>
                                        </p:tgtEl>
                                        <p:attrNameLst>
                                          <p:attrName>ppt_w</p:attrName>
                                        </p:attrNameLst>
                                      </p:cBhvr>
                                      <p:tavLst>
                                        <p:tav tm="0">
                                          <p:val>
                                            <p:fltVal val="0"/>
                                          </p:val>
                                        </p:tav>
                                        <p:tav tm="100000">
                                          <p:val>
                                            <p:strVal val="#ppt_w"/>
                                          </p:val>
                                        </p:tav>
                                      </p:tavLst>
                                    </p:anim>
                                    <p:anim calcmode="lin" valueType="num">
                                      <p:cBhvr>
                                        <p:cTn id="75" dur="500" fill="hold"/>
                                        <p:tgtEl>
                                          <p:spTgt spid="119839"/>
                                        </p:tgtEl>
                                        <p:attrNameLst>
                                          <p:attrName>ppt_h</p:attrName>
                                        </p:attrNameLst>
                                      </p:cBhvr>
                                      <p:tavLst>
                                        <p:tav tm="0">
                                          <p:val>
                                            <p:fltVal val="0"/>
                                          </p:val>
                                        </p:tav>
                                        <p:tav tm="100000">
                                          <p:val>
                                            <p:strVal val="#ppt_h"/>
                                          </p:val>
                                        </p:tav>
                                      </p:tavLst>
                                    </p:anim>
                                    <p:animEffect transition="in" filter="fade">
                                      <p:cBhvr>
                                        <p:cTn id="76" dur="500"/>
                                        <p:tgtEl>
                                          <p:spTgt spid="119839"/>
                                        </p:tgtEl>
                                      </p:cBhvr>
                                    </p:animEffect>
                                    <p:anim calcmode="lin" valueType="num">
                                      <p:cBhvr>
                                        <p:cTn id="77" dur="500" fill="hold"/>
                                        <p:tgtEl>
                                          <p:spTgt spid="119839"/>
                                        </p:tgtEl>
                                        <p:attrNameLst>
                                          <p:attrName>ppt_x</p:attrName>
                                        </p:attrNameLst>
                                      </p:cBhvr>
                                      <p:tavLst>
                                        <p:tav tm="0">
                                          <p:val>
                                            <p:fltVal val="0.5"/>
                                          </p:val>
                                        </p:tav>
                                        <p:tav tm="100000">
                                          <p:val>
                                            <p:strVal val="#ppt_x"/>
                                          </p:val>
                                        </p:tav>
                                      </p:tavLst>
                                    </p:anim>
                                    <p:anim calcmode="lin" valueType="num">
                                      <p:cBhvr>
                                        <p:cTn id="78" dur="500" fill="hold"/>
                                        <p:tgtEl>
                                          <p:spTgt spid="119839"/>
                                        </p:tgtEl>
                                        <p:attrNameLst>
                                          <p:attrName>ppt_y</p:attrName>
                                        </p:attrNameLst>
                                      </p:cBhvr>
                                      <p:tavLst>
                                        <p:tav tm="0">
                                          <p:val>
                                            <p:fltVal val="0.5"/>
                                          </p:val>
                                        </p:tav>
                                        <p:tav tm="100000">
                                          <p:val>
                                            <p:strVal val="#ppt_y"/>
                                          </p:val>
                                        </p:tav>
                                      </p:tavLst>
                                    </p:anim>
                                  </p:childTnLst>
                                </p:cTn>
                              </p:par>
                            </p:childTnLst>
                          </p:cTn>
                        </p:par>
                        <p:par>
                          <p:cTn id="79" fill="hold">
                            <p:stCondLst>
                              <p:cond delay="2000"/>
                            </p:stCondLst>
                            <p:childTnLst>
                              <p:par>
                                <p:cTn id="80" presetID="53" presetClass="entr" presetSubtype="528" fill="hold" grpId="0" nodeType="afterEffect">
                                  <p:stCondLst>
                                    <p:cond delay="0"/>
                                  </p:stCondLst>
                                  <p:childTnLst>
                                    <p:set>
                                      <p:cBhvr>
                                        <p:cTn id="81" dur="1" fill="hold">
                                          <p:stCondLst>
                                            <p:cond delay="0"/>
                                          </p:stCondLst>
                                        </p:cTn>
                                        <p:tgtEl>
                                          <p:spTgt spid="119840"/>
                                        </p:tgtEl>
                                        <p:attrNameLst>
                                          <p:attrName>style.visibility</p:attrName>
                                        </p:attrNameLst>
                                      </p:cBhvr>
                                      <p:to>
                                        <p:strVal val="visible"/>
                                      </p:to>
                                    </p:set>
                                    <p:anim calcmode="lin" valueType="num">
                                      <p:cBhvr>
                                        <p:cTn id="82" dur="500" fill="hold"/>
                                        <p:tgtEl>
                                          <p:spTgt spid="119840"/>
                                        </p:tgtEl>
                                        <p:attrNameLst>
                                          <p:attrName>ppt_w</p:attrName>
                                        </p:attrNameLst>
                                      </p:cBhvr>
                                      <p:tavLst>
                                        <p:tav tm="0">
                                          <p:val>
                                            <p:fltVal val="0"/>
                                          </p:val>
                                        </p:tav>
                                        <p:tav tm="100000">
                                          <p:val>
                                            <p:strVal val="#ppt_w"/>
                                          </p:val>
                                        </p:tav>
                                      </p:tavLst>
                                    </p:anim>
                                    <p:anim calcmode="lin" valueType="num">
                                      <p:cBhvr>
                                        <p:cTn id="83" dur="500" fill="hold"/>
                                        <p:tgtEl>
                                          <p:spTgt spid="119840"/>
                                        </p:tgtEl>
                                        <p:attrNameLst>
                                          <p:attrName>ppt_h</p:attrName>
                                        </p:attrNameLst>
                                      </p:cBhvr>
                                      <p:tavLst>
                                        <p:tav tm="0">
                                          <p:val>
                                            <p:fltVal val="0"/>
                                          </p:val>
                                        </p:tav>
                                        <p:tav tm="100000">
                                          <p:val>
                                            <p:strVal val="#ppt_h"/>
                                          </p:val>
                                        </p:tav>
                                      </p:tavLst>
                                    </p:anim>
                                    <p:animEffect transition="in" filter="fade">
                                      <p:cBhvr>
                                        <p:cTn id="84" dur="500"/>
                                        <p:tgtEl>
                                          <p:spTgt spid="119840"/>
                                        </p:tgtEl>
                                      </p:cBhvr>
                                    </p:animEffect>
                                    <p:anim calcmode="lin" valueType="num">
                                      <p:cBhvr>
                                        <p:cTn id="85" dur="500" fill="hold"/>
                                        <p:tgtEl>
                                          <p:spTgt spid="119840"/>
                                        </p:tgtEl>
                                        <p:attrNameLst>
                                          <p:attrName>ppt_x</p:attrName>
                                        </p:attrNameLst>
                                      </p:cBhvr>
                                      <p:tavLst>
                                        <p:tav tm="0">
                                          <p:val>
                                            <p:fltVal val="0.5"/>
                                          </p:val>
                                        </p:tav>
                                        <p:tav tm="100000">
                                          <p:val>
                                            <p:strVal val="#ppt_x"/>
                                          </p:val>
                                        </p:tav>
                                      </p:tavLst>
                                    </p:anim>
                                    <p:anim calcmode="lin" valueType="num">
                                      <p:cBhvr>
                                        <p:cTn id="86" dur="500" fill="hold"/>
                                        <p:tgtEl>
                                          <p:spTgt spid="119840"/>
                                        </p:tgtEl>
                                        <p:attrNameLst>
                                          <p:attrName>ppt_y</p:attrName>
                                        </p:attrNameLst>
                                      </p:cBhvr>
                                      <p:tavLst>
                                        <p:tav tm="0">
                                          <p:val>
                                            <p:fltVal val="0.5"/>
                                          </p:val>
                                        </p:tav>
                                        <p:tav tm="100000">
                                          <p:val>
                                            <p:strVal val="#ppt_y"/>
                                          </p:val>
                                        </p:tav>
                                      </p:tavLst>
                                    </p:anim>
                                  </p:childTnLst>
                                </p:cTn>
                              </p:par>
                            </p:childTnLst>
                          </p:cTn>
                        </p:par>
                        <p:par>
                          <p:cTn id="87" fill="hold">
                            <p:stCondLst>
                              <p:cond delay="2500"/>
                            </p:stCondLst>
                            <p:childTnLst>
                              <p:par>
                                <p:cTn id="88" presetID="53" presetClass="entr" presetSubtype="528" fill="hold" grpId="0" nodeType="afterEffect">
                                  <p:stCondLst>
                                    <p:cond delay="0"/>
                                  </p:stCondLst>
                                  <p:childTnLst>
                                    <p:set>
                                      <p:cBhvr>
                                        <p:cTn id="89" dur="1" fill="hold">
                                          <p:stCondLst>
                                            <p:cond delay="0"/>
                                          </p:stCondLst>
                                        </p:cTn>
                                        <p:tgtEl>
                                          <p:spTgt spid="119841"/>
                                        </p:tgtEl>
                                        <p:attrNameLst>
                                          <p:attrName>style.visibility</p:attrName>
                                        </p:attrNameLst>
                                      </p:cBhvr>
                                      <p:to>
                                        <p:strVal val="visible"/>
                                      </p:to>
                                    </p:set>
                                    <p:anim calcmode="lin" valueType="num">
                                      <p:cBhvr>
                                        <p:cTn id="90" dur="500" fill="hold"/>
                                        <p:tgtEl>
                                          <p:spTgt spid="119841"/>
                                        </p:tgtEl>
                                        <p:attrNameLst>
                                          <p:attrName>ppt_w</p:attrName>
                                        </p:attrNameLst>
                                      </p:cBhvr>
                                      <p:tavLst>
                                        <p:tav tm="0">
                                          <p:val>
                                            <p:fltVal val="0"/>
                                          </p:val>
                                        </p:tav>
                                        <p:tav tm="100000">
                                          <p:val>
                                            <p:strVal val="#ppt_w"/>
                                          </p:val>
                                        </p:tav>
                                      </p:tavLst>
                                    </p:anim>
                                    <p:anim calcmode="lin" valueType="num">
                                      <p:cBhvr>
                                        <p:cTn id="91" dur="500" fill="hold"/>
                                        <p:tgtEl>
                                          <p:spTgt spid="119841"/>
                                        </p:tgtEl>
                                        <p:attrNameLst>
                                          <p:attrName>ppt_h</p:attrName>
                                        </p:attrNameLst>
                                      </p:cBhvr>
                                      <p:tavLst>
                                        <p:tav tm="0">
                                          <p:val>
                                            <p:fltVal val="0"/>
                                          </p:val>
                                        </p:tav>
                                        <p:tav tm="100000">
                                          <p:val>
                                            <p:strVal val="#ppt_h"/>
                                          </p:val>
                                        </p:tav>
                                      </p:tavLst>
                                    </p:anim>
                                    <p:animEffect transition="in" filter="fade">
                                      <p:cBhvr>
                                        <p:cTn id="92" dur="500"/>
                                        <p:tgtEl>
                                          <p:spTgt spid="119841"/>
                                        </p:tgtEl>
                                      </p:cBhvr>
                                    </p:animEffect>
                                    <p:anim calcmode="lin" valueType="num">
                                      <p:cBhvr>
                                        <p:cTn id="93" dur="500" fill="hold"/>
                                        <p:tgtEl>
                                          <p:spTgt spid="119841"/>
                                        </p:tgtEl>
                                        <p:attrNameLst>
                                          <p:attrName>ppt_x</p:attrName>
                                        </p:attrNameLst>
                                      </p:cBhvr>
                                      <p:tavLst>
                                        <p:tav tm="0">
                                          <p:val>
                                            <p:fltVal val="0.5"/>
                                          </p:val>
                                        </p:tav>
                                        <p:tav tm="100000">
                                          <p:val>
                                            <p:strVal val="#ppt_x"/>
                                          </p:val>
                                        </p:tav>
                                      </p:tavLst>
                                    </p:anim>
                                    <p:anim calcmode="lin" valueType="num">
                                      <p:cBhvr>
                                        <p:cTn id="94" dur="500" fill="hold"/>
                                        <p:tgtEl>
                                          <p:spTgt spid="119841"/>
                                        </p:tgtEl>
                                        <p:attrNameLst>
                                          <p:attrName>ppt_y</p:attrName>
                                        </p:attrNameLst>
                                      </p:cBhvr>
                                      <p:tavLst>
                                        <p:tav tm="0">
                                          <p:val>
                                            <p:fltVal val="0.5"/>
                                          </p:val>
                                        </p:tav>
                                        <p:tav tm="100000">
                                          <p:val>
                                            <p:strVal val="#ppt_y"/>
                                          </p:val>
                                        </p:tav>
                                      </p:tavLst>
                                    </p:anim>
                                  </p:childTnLst>
                                </p:cTn>
                              </p:par>
                              <p:par>
                                <p:cTn id="95" presetID="55" presetClass="entr" presetSubtype="0" fill="hold" nodeType="withEffect">
                                  <p:stCondLst>
                                    <p:cond delay="800"/>
                                  </p:stCondLst>
                                  <p:childTnLst>
                                    <p:set>
                                      <p:cBhvr>
                                        <p:cTn id="96" dur="1" fill="hold">
                                          <p:stCondLst>
                                            <p:cond delay="0"/>
                                          </p:stCondLst>
                                        </p:cTn>
                                        <p:tgtEl>
                                          <p:spTgt spid="2"/>
                                        </p:tgtEl>
                                        <p:attrNameLst>
                                          <p:attrName>style.visibility</p:attrName>
                                        </p:attrNameLst>
                                      </p:cBhvr>
                                      <p:to>
                                        <p:strVal val="visible"/>
                                      </p:to>
                                    </p:set>
                                    <p:anim calcmode="lin" valueType="num">
                                      <p:cBhvr>
                                        <p:cTn id="97" dur="1000" fill="hold"/>
                                        <p:tgtEl>
                                          <p:spTgt spid="2"/>
                                        </p:tgtEl>
                                        <p:attrNameLst>
                                          <p:attrName>ppt_w</p:attrName>
                                        </p:attrNameLst>
                                      </p:cBhvr>
                                      <p:tavLst>
                                        <p:tav tm="0">
                                          <p:val>
                                            <p:strVal val="#ppt_w*0.70"/>
                                          </p:val>
                                        </p:tav>
                                        <p:tav tm="100000">
                                          <p:val>
                                            <p:strVal val="#ppt_w"/>
                                          </p:val>
                                        </p:tav>
                                      </p:tavLst>
                                    </p:anim>
                                    <p:anim calcmode="lin" valueType="num">
                                      <p:cBhvr>
                                        <p:cTn id="98" dur="1000" fill="hold"/>
                                        <p:tgtEl>
                                          <p:spTgt spid="2"/>
                                        </p:tgtEl>
                                        <p:attrNameLst>
                                          <p:attrName>ppt_h</p:attrName>
                                        </p:attrNameLst>
                                      </p:cBhvr>
                                      <p:tavLst>
                                        <p:tav tm="0">
                                          <p:val>
                                            <p:strVal val="#ppt_h"/>
                                          </p:val>
                                        </p:tav>
                                        <p:tav tm="100000">
                                          <p:val>
                                            <p:strVal val="#ppt_h"/>
                                          </p:val>
                                        </p:tav>
                                      </p:tavLst>
                                    </p:anim>
                                    <p:animEffect transition="in" filter="fade">
                                      <p:cBhvr>
                                        <p:cTn id="99" dur="1000"/>
                                        <p:tgtEl>
                                          <p:spTgt spid="2"/>
                                        </p:tgtEl>
                                      </p:cBhvr>
                                    </p:animEffect>
                                  </p:childTnLst>
                                </p:cTn>
                              </p:par>
                              <p:par>
                                <p:cTn id="100" presetID="55" presetClass="entr" presetSubtype="0" fill="hold" grpId="0" nodeType="withEffect">
                                  <p:stCondLst>
                                    <p:cond delay="40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1000" fill="hold"/>
                                        <p:tgtEl>
                                          <p:spTgt spid="3"/>
                                        </p:tgtEl>
                                        <p:attrNameLst>
                                          <p:attrName>ppt_w</p:attrName>
                                        </p:attrNameLst>
                                      </p:cBhvr>
                                      <p:tavLst>
                                        <p:tav tm="0">
                                          <p:val>
                                            <p:strVal val="#ppt_w*0.70"/>
                                          </p:val>
                                        </p:tav>
                                        <p:tav tm="100000">
                                          <p:val>
                                            <p:strVal val="#ppt_w"/>
                                          </p:val>
                                        </p:tav>
                                      </p:tavLst>
                                    </p:anim>
                                    <p:anim calcmode="lin" valueType="num">
                                      <p:cBhvr>
                                        <p:cTn id="103" dur="1000" fill="hold"/>
                                        <p:tgtEl>
                                          <p:spTgt spid="3"/>
                                        </p:tgtEl>
                                        <p:attrNameLst>
                                          <p:attrName>ppt_h</p:attrName>
                                        </p:attrNameLst>
                                      </p:cBhvr>
                                      <p:tavLst>
                                        <p:tav tm="0">
                                          <p:val>
                                            <p:strVal val="#ppt_h"/>
                                          </p:val>
                                        </p:tav>
                                        <p:tav tm="100000">
                                          <p:val>
                                            <p:strVal val="#ppt_h"/>
                                          </p:val>
                                        </p:tav>
                                      </p:tavLst>
                                    </p:anim>
                                    <p:animEffect transition="in" filter="fade">
                                      <p:cBhvr>
                                        <p:cTn id="10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animBg="1"/>
      <p:bldP spid="119818" grpId="0"/>
      <p:bldP spid="10" grpId="0" animBg="1"/>
      <p:bldP spid="119821" grpId="0" animBg="1"/>
      <p:bldP spid="25" grpId="0"/>
      <p:bldP spid="26" grpId="0"/>
      <p:bldP spid="27" grpId="0"/>
      <p:bldP spid="119838" grpId="0" animBg="1"/>
      <p:bldP spid="119839" grpId="0"/>
      <p:bldP spid="119840" grpId="0"/>
      <p:bldP spid="11984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1859" name="文本框 3"/>
          <p:cNvSpPr txBox="1">
            <a:spLocks noChangeArrowheads="1"/>
          </p:cNvSpPr>
          <p:nvPr/>
        </p:nvSpPr>
        <p:spPr bwMode="auto">
          <a:xfrm>
            <a:off x="0" y="1036638"/>
            <a:ext cx="11912600" cy="2830512"/>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一、言语和语言发育障碍</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语言是由语音、词汇和语法构成的符号系统，是表达思想的工具，是人类特有的心理社 会现象。言语是指人们说话，即个体发出声音，是运用语言的过程，属心理物理现象</a:t>
            </a:r>
            <a:r>
              <a:rPr lang="zh-CN" altLang="en-US"/>
              <a:t> </a:t>
            </a:r>
            <a:r>
              <a:rPr lang="zh-CN" altLang="en-US" sz="2400" b="0">
                <a:solidFill>
                  <a:schemeClr val="bg2"/>
                </a:solidFill>
                <a:latin typeface="宋体" panose="02010600030101010101" pitchFamily="2" charset="-122"/>
              </a:rPr>
              <a:t>。</a:t>
            </a:r>
            <a:endParaRPr lang="zh-CN" altLang="en-US" sz="2400" b="0">
              <a:solidFill>
                <a:schemeClr val="bg2"/>
              </a:solidFill>
              <a:latin typeface="宋体" panose="02010600030101010101" pitchFamily="2" charset="-122"/>
            </a:endParaRPr>
          </a:p>
          <a:p>
            <a:pPr>
              <a:lnSpc>
                <a:spcPct val="150000"/>
              </a:lnSpc>
            </a:pPr>
            <a:endParaRPr lang="zh-CN" altLang="en-US" sz="2400" b="0">
              <a:solidFill>
                <a:schemeClr val="bg2"/>
              </a:solidFill>
              <a:latin typeface="宋体" panose="02010600030101010101" pitchFamily="2" charset="-122"/>
            </a:endParaRPr>
          </a:p>
        </p:txBody>
      </p:sp>
      <p:sp>
        <p:nvSpPr>
          <p:cNvPr id="121860"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21861"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sp>
        <p:nvSpPr>
          <p:cNvPr id="121864" name="矩形 3"/>
          <p:cNvSpPr/>
          <p:nvPr/>
        </p:nvSpPr>
        <p:spPr bwMode="auto">
          <a:xfrm>
            <a:off x="2930525" y="3082925"/>
            <a:ext cx="2646363" cy="2193925"/>
          </a:xfrm>
          <a:custGeom>
            <a:avLst/>
            <a:gdLst/>
            <a:ahLst/>
            <a:cxnLst>
              <a:cxn ang="0">
                <a:pos x="961654" y="1"/>
              </a:cxn>
              <a:cxn ang="0">
                <a:pos x="1668542" y="309758"/>
              </a:cxn>
              <a:cxn ang="0">
                <a:pos x="2316425" y="957641"/>
              </a:cxn>
              <a:cxn ang="0">
                <a:pos x="1666038" y="1608027"/>
              </a:cxn>
              <a:cxn ang="0">
                <a:pos x="958327" y="1919980"/>
              </a:cxn>
              <a:cxn ang="0">
                <a:pos x="1" y="961654"/>
              </a:cxn>
              <a:cxn ang="0">
                <a:pos x="961654" y="1"/>
              </a:cxn>
            </a:cxnLst>
            <a:rect l="0" t="0"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rgbClr val="99CC00"/>
          </a:solidFill>
          <a:ln w="12700" cap="flat" cmpd="sng" algn="ctr">
            <a:noFill/>
            <a:prstDash val="solid"/>
            <a:miter lim="800000"/>
          </a:ln>
        </p:spPr>
        <p:txBody>
          <a:bodyPr lIns="121917" tIns="60958" rIns="121917" bIns="60958" anchor="ctr"/>
          <a:lstStyle/>
          <a:p>
            <a:endParaRPr lang="zh-CN" altLang="en-US"/>
          </a:p>
        </p:txBody>
      </p:sp>
      <p:sp>
        <p:nvSpPr>
          <p:cNvPr id="121865" name="椭圆 5"/>
          <p:cNvSpPr/>
          <p:nvPr/>
        </p:nvSpPr>
        <p:spPr bwMode="auto">
          <a:xfrm>
            <a:off x="4900613" y="3965575"/>
            <a:ext cx="2659062" cy="2203450"/>
          </a:xfrm>
          <a:custGeom>
            <a:avLst/>
            <a:gdLst/>
            <a:ahLst/>
            <a:cxnLst>
              <a:cxn ang="0">
                <a:pos x="1358098" y="1"/>
              </a:cxn>
              <a:cxn ang="0">
                <a:pos x="2316424" y="958327"/>
              </a:cxn>
              <a:cxn ang="0">
                <a:pos x="1354771" y="1919980"/>
              </a:cxn>
              <a:cxn ang="0">
                <a:pos x="647883" y="1610223"/>
              </a:cxn>
              <a:cxn ang="0">
                <a:pos x="0" y="962340"/>
              </a:cxn>
              <a:cxn ang="0">
                <a:pos x="650387" y="311954"/>
              </a:cxn>
              <a:cxn ang="0">
                <a:pos x="1358098" y="1"/>
              </a:cxn>
            </a:cxnLst>
            <a:rect l="0" t="0"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rgbClr val="00FF00"/>
          </a:solidFill>
          <a:ln w="12700" cap="flat" cmpd="sng" algn="ctr">
            <a:noFill/>
            <a:prstDash val="solid"/>
            <a:miter lim="800000"/>
          </a:ln>
        </p:spPr>
        <p:txBody>
          <a:bodyPr lIns="121917" tIns="60958" rIns="121917" bIns="60958" anchor="ctr"/>
          <a:lstStyle/>
          <a:p>
            <a:endParaRPr lang="zh-CN" altLang="en-US"/>
          </a:p>
        </p:txBody>
      </p:sp>
      <p:sp>
        <p:nvSpPr>
          <p:cNvPr id="121866" name="TextBox 8"/>
          <p:cNvSpPr txBox="1">
            <a:spLocks noChangeArrowheads="1"/>
          </p:cNvSpPr>
          <p:nvPr/>
        </p:nvSpPr>
        <p:spPr bwMode="auto">
          <a:xfrm>
            <a:off x="901700" y="3767138"/>
            <a:ext cx="2071688" cy="733425"/>
          </a:xfrm>
          <a:prstGeom prst="rect">
            <a:avLst/>
          </a:prstGeom>
          <a:noFill/>
          <a:ln w="9525">
            <a:noFill/>
            <a:miter lim="800000"/>
          </a:ln>
        </p:spPr>
        <p:txBody>
          <a:bodyPr lIns="0" tIns="0" rIns="0" bIns="0">
            <a:spAutoFit/>
          </a:bodyPr>
          <a:lstStyle/>
          <a:p>
            <a:pPr algn="just">
              <a:lnSpc>
                <a:spcPct val="150000"/>
              </a:lnSpc>
            </a:pPr>
            <a:r>
              <a:rPr lang="zh-CN" altLang="en-US" sz="1600" b="0">
                <a:solidFill>
                  <a:srgbClr val="474747"/>
                </a:solidFill>
                <a:latin typeface="微软雅黑" panose="020B0503020204020204" pitchFamily="34" charset="-122"/>
                <a:ea typeface="微软雅黑" panose="020B0503020204020204" pitchFamily="34" charset="-122"/>
              </a:rPr>
              <a:t>特定语言钩音障碍</a:t>
            </a:r>
            <a:endParaRPr lang="zh-CN" altLang="en-US" sz="1600" b="0">
              <a:solidFill>
                <a:srgbClr val="474747"/>
              </a:solidFill>
              <a:latin typeface="微软雅黑" panose="020B0503020204020204" pitchFamily="34" charset="-122"/>
              <a:ea typeface="微软雅黑" panose="020B0503020204020204" pitchFamily="34" charset="-122"/>
            </a:endParaRPr>
          </a:p>
          <a:p>
            <a:pPr algn="just">
              <a:lnSpc>
                <a:spcPct val="150000"/>
              </a:lnSpc>
            </a:pPr>
            <a:r>
              <a:rPr lang="zh-CN" altLang="en-US" sz="1600" b="0">
                <a:solidFill>
                  <a:srgbClr val="474747"/>
                </a:solidFill>
                <a:latin typeface="微软雅黑" panose="020B0503020204020204" pitchFamily="34" charset="-122"/>
                <a:ea typeface="微软雅黑" panose="020B0503020204020204" pitchFamily="34" charset="-122"/>
              </a:rPr>
              <a:t>流利语言障碍（口吃）</a:t>
            </a:r>
            <a:endParaRPr lang="zh-CN" altLang="en-US" sz="1600" b="0">
              <a:solidFill>
                <a:srgbClr val="474747"/>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3441700" y="4125913"/>
            <a:ext cx="2189163" cy="236537"/>
          </a:xfrm>
          <a:prstGeom prst="rect">
            <a:avLst/>
          </a:prstGeom>
          <a:noFill/>
          <a:ln w="9525">
            <a:noFill/>
            <a:miter lim="800000"/>
          </a:ln>
        </p:spPr>
        <p:txBody>
          <a:bodyPr lIns="0" tIns="0" rIns="0" bIns="0">
            <a:spAutoFit/>
          </a:bodyPr>
          <a:lstStyle/>
          <a:p>
            <a:pPr algn="just">
              <a:lnSpc>
                <a:spcPts val="1865"/>
              </a:lnSpc>
            </a:pPr>
            <a:r>
              <a:rPr lang="zh-CN" altLang="en-US" sz="2400" b="0">
                <a:solidFill>
                  <a:schemeClr val="bg1"/>
                </a:solidFill>
                <a:latin typeface="微软雅黑" panose="020B0503020204020204" pitchFamily="34" charset="-122"/>
                <a:ea typeface="微软雅黑" panose="020B0503020204020204" pitchFamily="34" charset="-122"/>
                <a:cs typeface="微软雅黑 Light"/>
              </a:rPr>
              <a:t>言语发育障碍</a:t>
            </a:r>
            <a:endParaRPr lang="zh-CN" altLang="en-US" sz="2400" b="0">
              <a:solidFill>
                <a:schemeClr val="bg1"/>
              </a:solidFill>
              <a:latin typeface="微软雅黑" panose="020B0503020204020204" pitchFamily="34" charset="-122"/>
              <a:ea typeface="微软雅黑" panose="020B0503020204020204" pitchFamily="34" charset="-122"/>
              <a:cs typeface="微软雅黑 Light"/>
            </a:endParaRPr>
          </a:p>
        </p:txBody>
      </p:sp>
      <p:sp>
        <p:nvSpPr>
          <p:cNvPr id="121871" name="TextBox 13"/>
          <p:cNvSpPr txBox="1">
            <a:spLocks noChangeArrowheads="1"/>
          </p:cNvSpPr>
          <p:nvPr/>
        </p:nvSpPr>
        <p:spPr bwMode="auto">
          <a:xfrm>
            <a:off x="5530850" y="4746625"/>
            <a:ext cx="1876425" cy="365125"/>
          </a:xfrm>
          <a:prstGeom prst="rect">
            <a:avLst/>
          </a:prstGeom>
          <a:noFill/>
          <a:ln w="9525">
            <a:noFill/>
            <a:miter lim="800000"/>
          </a:ln>
        </p:spPr>
        <p:txBody>
          <a:bodyPr lIns="0" tIns="0" rIns="0" bIns="0">
            <a:spAutoFit/>
          </a:bodyPr>
          <a:lstStyle/>
          <a:p>
            <a:pPr algn="just"/>
            <a:r>
              <a:rPr lang="zh-CN" altLang="en-US" sz="2400" b="0">
                <a:solidFill>
                  <a:schemeClr val="bg1"/>
                </a:solidFill>
                <a:latin typeface="微软雅黑" panose="020B0503020204020204" pitchFamily="34" charset="-122"/>
                <a:ea typeface="微软雅黑" panose="020B0503020204020204" pitchFamily="34" charset="-122"/>
              </a:rPr>
              <a:t>语言发育障碍</a:t>
            </a:r>
            <a:endParaRPr lang="en-US" altLang="zh-CN" sz="2400" b="0">
              <a:solidFill>
                <a:schemeClr val="bg1"/>
              </a:solidFill>
              <a:latin typeface="微软雅黑" panose="020B0503020204020204" pitchFamily="34" charset="-122"/>
              <a:ea typeface="微软雅黑" panose="020B0503020204020204" pitchFamily="34" charset="-122"/>
            </a:endParaRPr>
          </a:p>
        </p:txBody>
      </p:sp>
      <p:sp>
        <p:nvSpPr>
          <p:cNvPr id="31" name="椭圆 30"/>
          <p:cNvSpPr/>
          <p:nvPr/>
        </p:nvSpPr>
        <p:spPr>
          <a:xfrm>
            <a:off x="3384550" y="3151188"/>
            <a:ext cx="768350" cy="76676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auto">
              <a:spcBef>
                <a:spcPts val="0"/>
              </a:spcBef>
              <a:spcAft>
                <a:spcPts val="0"/>
              </a:spcAft>
              <a:defRPr/>
            </a:pPr>
            <a:r>
              <a:rPr lang="en-US" altLang="zh-CN" sz="3200" b="0" dirty="0">
                <a:latin typeface="微软雅黑" panose="020B0503020204020204" pitchFamily="34" charset="-122"/>
                <a:ea typeface="微软雅黑" panose="020B0503020204020204" pitchFamily="34" charset="-122"/>
              </a:rPr>
              <a:t>1</a:t>
            </a:r>
            <a:endParaRPr lang="zh-CN" altLang="en-US" sz="3200" b="0" dirty="0">
              <a:latin typeface="微软雅黑" panose="020B0503020204020204" pitchFamily="34" charset="-122"/>
              <a:ea typeface="微软雅黑" panose="020B0503020204020204" pitchFamily="34" charset="-122"/>
            </a:endParaRPr>
          </a:p>
        </p:txBody>
      </p:sp>
      <p:sp>
        <p:nvSpPr>
          <p:cNvPr id="32" name="椭圆 31"/>
          <p:cNvSpPr/>
          <p:nvPr/>
        </p:nvSpPr>
        <p:spPr>
          <a:xfrm>
            <a:off x="6865938" y="3970338"/>
            <a:ext cx="620712" cy="62071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auto">
              <a:spcBef>
                <a:spcPts val="0"/>
              </a:spcBef>
              <a:spcAft>
                <a:spcPts val="0"/>
              </a:spcAft>
              <a:defRPr/>
            </a:pPr>
            <a:r>
              <a:rPr lang="en-US" altLang="zh-CN" sz="2400" b="0" dirty="0">
                <a:latin typeface="微软雅黑" panose="020B0503020204020204" pitchFamily="34" charset="-122"/>
                <a:ea typeface="微软雅黑" panose="020B0503020204020204" pitchFamily="34" charset="-122"/>
              </a:rPr>
              <a:t>2</a:t>
            </a:r>
            <a:endParaRPr lang="zh-CN" altLang="en-US" sz="2400" b="0" dirty="0">
              <a:latin typeface="微软雅黑" panose="020B0503020204020204" pitchFamily="34" charset="-122"/>
              <a:ea typeface="微软雅黑" panose="020B0503020204020204" pitchFamily="34" charset="-122"/>
            </a:endParaRPr>
          </a:p>
        </p:txBody>
      </p:sp>
      <p:sp>
        <p:nvSpPr>
          <p:cNvPr id="121874" name="TextBox 8"/>
          <p:cNvSpPr txBox="1">
            <a:spLocks noChangeArrowheads="1"/>
          </p:cNvSpPr>
          <p:nvPr/>
        </p:nvSpPr>
        <p:spPr bwMode="auto">
          <a:xfrm>
            <a:off x="7694613" y="4487863"/>
            <a:ext cx="2071687" cy="1100137"/>
          </a:xfrm>
          <a:prstGeom prst="rect">
            <a:avLst/>
          </a:prstGeom>
          <a:noFill/>
          <a:ln w="9525">
            <a:noFill/>
            <a:miter lim="800000"/>
          </a:ln>
        </p:spPr>
        <p:txBody>
          <a:bodyPr lIns="0" tIns="0" rIns="0" bIns="0">
            <a:spAutoFit/>
          </a:bodyPr>
          <a:lstStyle/>
          <a:p>
            <a:pPr algn="just">
              <a:lnSpc>
                <a:spcPct val="150000"/>
              </a:lnSpc>
            </a:pPr>
            <a:r>
              <a:rPr lang="zh-CN" altLang="en-US" sz="1600" b="0">
                <a:solidFill>
                  <a:srgbClr val="474747"/>
                </a:solidFill>
                <a:latin typeface="微软雅黑" panose="020B0503020204020204" pitchFamily="34" charset="-122"/>
                <a:ea typeface="微软雅黑" panose="020B0503020204020204" pitchFamily="34" charset="-122"/>
              </a:rPr>
              <a:t>表达性语言障碍</a:t>
            </a:r>
            <a:endParaRPr lang="zh-CN" altLang="en-US" sz="1600" b="0">
              <a:solidFill>
                <a:srgbClr val="474747"/>
              </a:solidFill>
              <a:latin typeface="微软雅黑" panose="020B0503020204020204" pitchFamily="34" charset="-122"/>
              <a:ea typeface="微软雅黑" panose="020B0503020204020204" pitchFamily="34" charset="-122"/>
            </a:endParaRPr>
          </a:p>
          <a:p>
            <a:pPr algn="just">
              <a:lnSpc>
                <a:spcPct val="150000"/>
              </a:lnSpc>
            </a:pPr>
            <a:r>
              <a:rPr lang="zh-CN" altLang="en-US" sz="1600" b="0">
                <a:solidFill>
                  <a:srgbClr val="474747"/>
                </a:solidFill>
                <a:latin typeface="微软雅黑" panose="020B0503020204020204" pitchFamily="34" charset="-122"/>
                <a:ea typeface="微软雅黑" panose="020B0503020204020204" pitchFamily="34" charset="-122"/>
              </a:rPr>
              <a:t>感受性语言障碍</a:t>
            </a:r>
            <a:endParaRPr lang="zh-CN" altLang="en-US" sz="1600" b="0">
              <a:solidFill>
                <a:srgbClr val="474747"/>
              </a:solidFill>
              <a:latin typeface="微软雅黑" panose="020B0503020204020204" pitchFamily="34" charset="-122"/>
              <a:ea typeface="微软雅黑" panose="020B0503020204020204" pitchFamily="34" charset="-122"/>
            </a:endParaRPr>
          </a:p>
          <a:p>
            <a:pPr algn="just">
              <a:lnSpc>
                <a:spcPct val="150000"/>
              </a:lnSpc>
            </a:pPr>
            <a:r>
              <a:rPr lang="zh-CN" altLang="en-US" sz="1600" b="0">
                <a:solidFill>
                  <a:srgbClr val="474747"/>
                </a:solidFill>
                <a:latin typeface="微软雅黑" panose="020B0503020204020204" pitchFamily="34" charset="-122"/>
                <a:ea typeface="微软雅黑" panose="020B0503020204020204" pitchFamily="34" charset="-122"/>
              </a:rPr>
              <a:t>伴发癫痫的获得性失语</a:t>
            </a:r>
            <a:endParaRPr lang="zh-CN" altLang="en-US" sz="1600" b="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1864"/>
                                        </p:tgtEl>
                                        <p:attrNameLst>
                                          <p:attrName>style.visibility</p:attrName>
                                        </p:attrNameLst>
                                      </p:cBhvr>
                                      <p:to>
                                        <p:strVal val="visible"/>
                                      </p:to>
                                    </p:set>
                                    <p:anim calcmode="lin" valueType="num">
                                      <p:cBhvr additive="base">
                                        <p:cTn id="7" dur="500" fill="hold"/>
                                        <p:tgtEl>
                                          <p:spTgt spid="121864"/>
                                        </p:tgtEl>
                                        <p:attrNameLst>
                                          <p:attrName>ppt_x</p:attrName>
                                        </p:attrNameLst>
                                      </p:cBhvr>
                                      <p:tavLst>
                                        <p:tav tm="0">
                                          <p:val>
                                            <p:strVal val="0-#ppt_w/2"/>
                                          </p:val>
                                        </p:tav>
                                        <p:tav tm="100000">
                                          <p:val>
                                            <p:strVal val="#ppt_x"/>
                                          </p:val>
                                        </p:tav>
                                      </p:tavLst>
                                    </p:anim>
                                    <p:anim calcmode="lin" valueType="num">
                                      <p:cBhvr additive="base">
                                        <p:cTn id="8" dur="500" fill="hold"/>
                                        <p:tgtEl>
                                          <p:spTgt spid="1218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1865"/>
                                        </p:tgtEl>
                                        <p:attrNameLst>
                                          <p:attrName>style.visibility</p:attrName>
                                        </p:attrNameLst>
                                      </p:cBhvr>
                                      <p:to>
                                        <p:strVal val="visible"/>
                                      </p:to>
                                    </p:set>
                                    <p:anim calcmode="lin" valueType="num">
                                      <p:cBhvr additive="base">
                                        <p:cTn id="11" dur="500" fill="hold"/>
                                        <p:tgtEl>
                                          <p:spTgt spid="121865"/>
                                        </p:tgtEl>
                                        <p:attrNameLst>
                                          <p:attrName>ppt_x</p:attrName>
                                        </p:attrNameLst>
                                      </p:cBhvr>
                                      <p:tavLst>
                                        <p:tav tm="0">
                                          <p:val>
                                            <p:strVal val="1+#ppt_w/2"/>
                                          </p:val>
                                        </p:tav>
                                        <p:tav tm="100000">
                                          <p:val>
                                            <p:strVal val="#ppt_x"/>
                                          </p:val>
                                        </p:tav>
                                      </p:tavLst>
                                    </p:anim>
                                    <p:anim calcmode="lin" valueType="num">
                                      <p:cBhvr additive="base">
                                        <p:cTn id="12" dur="500" fill="hold"/>
                                        <p:tgtEl>
                                          <p:spTgt spid="12186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strVal val="4*#ppt_w"/>
                                          </p:val>
                                        </p:tav>
                                        <p:tav tm="100000">
                                          <p:val>
                                            <p:strVal val="#ppt_w"/>
                                          </p:val>
                                        </p:tav>
                                      </p:tavLst>
                                    </p:anim>
                                    <p:anim calcmode="lin" valueType="num">
                                      <p:cBhvr>
                                        <p:cTn id="17" dur="500" fill="hold"/>
                                        <p:tgtEl>
                                          <p:spTgt spid="31"/>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1500"/>
                            </p:stCondLst>
                            <p:childTnLst>
                              <p:par>
                                <p:cTn id="25" presetID="23" presetClass="entr" presetSubtype="3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strVal val="4*#ppt_w"/>
                                          </p:val>
                                        </p:tav>
                                        <p:tav tm="100000">
                                          <p:val>
                                            <p:strVal val="#ppt_w"/>
                                          </p:val>
                                        </p:tav>
                                      </p:tavLst>
                                    </p:anim>
                                    <p:anim calcmode="lin" valueType="num">
                                      <p:cBhvr>
                                        <p:cTn id="28" dur="500" fill="hold"/>
                                        <p:tgtEl>
                                          <p:spTgt spid="32"/>
                                        </p:tgtEl>
                                        <p:attrNameLst>
                                          <p:attrName>ppt_h</p:attrName>
                                        </p:attrNameLst>
                                      </p:cBhvr>
                                      <p:tavLst>
                                        <p:tav tm="0">
                                          <p:val>
                                            <p:strVal val="4*#ppt_h"/>
                                          </p:val>
                                        </p:tav>
                                        <p:tav tm="100000">
                                          <p:val>
                                            <p:strVal val="#ppt_h"/>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21871"/>
                                        </p:tgtEl>
                                        <p:attrNameLst>
                                          <p:attrName>style.visibility</p:attrName>
                                        </p:attrNameLst>
                                      </p:cBhvr>
                                      <p:to>
                                        <p:strVal val="visible"/>
                                      </p:to>
                                    </p:set>
                                    <p:anim calcmode="lin" valueType="num">
                                      <p:cBhvr>
                                        <p:cTn id="32" dur="500" fill="hold"/>
                                        <p:tgtEl>
                                          <p:spTgt spid="121871"/>
                                        </p:tgtEl>
                                        <p:attrNameLst>
                                          <p:attrName>ppt_w</p:attrName>
                                        </p:attrNameLst>
                                      </p:cBhvr>
                                      <p:tavLst>
                                        <p:tav tm="0">
                                          <p:val>
                                            <p:fltVal val="0"/>
                                          </p:val>
                                        </p:tav>
                                        <p:tav tm="100000">
                                          <p:val>
                                            <p:strVal val="#ppt_w"/>
                                          </p:val>
                                        </p:tav>
                                      </p:tavLst>
                                    </p:anim>
                                    <p:anim calcmode="lin" valueType="num">
                                      <p:cBhvr>
                                        <p:cTn id="33" dur="500" fill="hold"/>
                                        <p:tgtEl>
                                          <p:spTgt spid="121871"/>
                                        </p:tgtEl>
                                        <p:attrNameLst>
                                          <p:attrName>ppt_h</p:attrName>
                                        </p:attrNameLst>
                                      </p:cBhvr>
                                      <p:tavLst>
                                        <p:tav tm="0">
                                          <p:val>
                                            <p:fltVal val="0"/>
                                          </p:val>
                                        </p:tav>
                                        <p:tav tm="100000">
                                          <p:val>
                                            <p:strVal val="#ppt_h"/>
                                          </p:val>
                                        </p:tav>
                                      </p:tavLst>
                                    </p:anim>
                                    <p:animEffect transition="in" filter="fade">
                                      <p:cBhvr>
                                        <p:cTn id="34" dur="500"/>
                                        <p:tgtEl>
                                          <p:spTgt spid="121871"/>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21866"/>
                                        </p:tgtEl>
                                        <p:attrNameLst>
                                          <p:attrName>style.visibility</p:attrName>
                                        </p:attrNameLst>
                                      </p:cBhvr>
                                      <p:to>
                                        <p:strVal val="visible"/>
                                      </p:to>
                                    </p:set>
                                    <p:animEffect transition="in" filter="wipe(up)">
                                      <p:cBhvr>
                                        <p:cTn id="38" dur="500"/>
                                        <p:tgtEl>
                                          <p:spTgt spid="121866"/>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21874"/>
                                        </p:tgtEl>
                                        <p:attrNameLst>
                                          <p:attrName>style.visibility</p:attrName>
                                        </p:attrNameLst>
                                      </p:cBhvr>
                                      <p:to>
                                        <p:strVal val="visible"/>
                                      </p:to>
                                    </p:set>
                                    <p:animEffect transition="in" filter="wipe(up)">
                                      <p:cBhvr>
                                        <p:cTn id="42" dur="500"/>
                                        <p:tgtEl>
                                          <p:spTgt spid="121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4" grpId="0" animBg="1"/>
      <p:bldP spid="121865" grpId="0" animBg="1"/>
      <p:bldP spid="121866" grpId="0"/>
      <p:bldP spid="28" grpId="0"/>
      <p:bldP spid="121871" grpId="0"/>
      <p:bldP spid="31" grpId="0" animBg="1"/>
      <p:bldP spid="32" grpId="0" animBg="1"/>
      <p:bldP spid="1218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7"/>
          <p:cNvSpPr/>
          <p:nvPr/>
        </p:nvSpPr>
        <p:spPr bwMode="auto">
          <a:xfrm>
            <a:off x="-34925" y="0"/>
            <a:ext cx="5437188" cy="6858000"/>
          </a:xfrm>
          <a:custGeom>
            <a:avLst/>
            <a:gdLst>
              <a:gd name="T0" fmla="*/ 0 w 5437991"/>
              <a:gd name="T1" fmla="*/ 0 h 6858000"/>
              <a:gd name="T2" fmla="*/ 5435582 w 5437991"/>
              <a:gd name="T3" fmla="*/ 0 h 6858000"/>
              <a:gd name="T4" fmla="*/ 1632404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bg1">
              <a:lumMod val="75000"/>
              <a:lumOff val="25000"/>
            </a:schemeClr>
          </a:solidFill>
          <a:ln>
            <a:noFill/>
          </a:ln>
        </p:spPr>
        <p:txBody>
          <a:bodyPr anchor="ctr"/>
          <a:lstStyle/>
          <a:p>
            <a:pPr fontAlgn="auto">
              <a:spcBef>
                <a:spcPts val="0"/>
              </a:spcBef>
              <a:spcAft>
                <a:spcPts val="0"/>
              </a:spcAft>
              <a:defRPr/>
            </a:pPr>
            <a:endParaRPr lang="zh-CN" altLang="en-US" b="0">
              <a:latin typeface="+mn-lt"/>
              <a:ea typeface="+mn-ea"/>
              <a:cs typeface="+mn-cs"/>
            </a:endParaRPr>
          </a:p>
        </p:txBody>
      </p:sp>
      <p:sp>
        <p:nvSpPr>
          <p:cNvPr id="39938" name="Text Box 20"/>
          <p:cNvSpPr txBox="1">
            <a:spLocks noChangeArrowheads="1"/>
          </p:cNvSpPr>
          <p:nvPr/>
        </p:nvSpPr>
        <p:spPr bwMode="auto">
          <a:xfrm>
            <a:off x="2830513" y="1206500"/>
            <a:ext cx="1811337" cy="460375"/>
          </a:xfrm>
          <a:prstGeom prst="rect">
            <a:avLst/>
          </a:prstGeom>
          <a:noFill/>
          <a:ln w="9525">
            <a:noFill/>
            <a:miter lim="800000"/>
          </a:ln>
        </p:spPr>
        <p:txBody>
          <a:bodyPr>
            <a:spAutoFit/>
          </a:bodyPr>
          <a:lstStyle/>
          <a:p>
            <a:pPr algn="dist">
              <a:buFont typeface="Arial" panose="020B0604020202020204" pitchFamily="34" charset="0"/>
              <a:buNone/>
            </a:pPr>
            <a:r>
              <a:rPr lang="zh-CN" altLang="en-US" sz="2400" b="0">
                <a:solidFill>
                  <a:srgbClr val="FFFFFF"/>
                </a:solidFill>
                <a:latin typeface="Arial Black" panose="020B0A04020102020204" pitchFamily="34" charset="0"/>
                <a:ea typeface="华文新魏"/>
                <a:cs typeface="华文新魏"/>
              </a:rPr>
              <a:t>C</a:t>
            </a:r>
            <a:r>
              <a:rPr lang="en-US" altLang="zh-CN" sz="2400" b="0">
                <a:solidFill>
                  <a:srgbClr val="FFFFFF"/>
                </a:solidFill>
                <a:latin typeface="Arial Black" panose="020B0A04020102020204" pitchFamily="34" charset="0"/>
                <a:ea typeface="华文新魏"/>
                <a:cs typeface="华文新魏"/>
              </a:rPr>
              <a:t>hapter</a:t>
            </a:r>
            <a:endParaRPr lang="zh-CN" altLang="en-US" sz="2400" b="0">
              <a:solidFill>
                <a:srgbClr val="FFFFFF"/>
              </a:solidFill>
              <a:latin typeface="Arial Black" panose="020B0A04020102020204" pitchFamily="34" charset="0"/>
              <a:ea typeface="华文新魏"/>
              <a:cs typeface="华文新魏"/>
            </a:endParaRPr>
          </a:p>
        </p:txBody>
      </p:sp>
      <p:sp>
        <p:nvSpPr>
          <p:cNvPr id="39939" name="文本框 20"/>
          <p:cNvSpPr txBox="1">
            <a:spLocks noChangeArrowheads="1"/>
          </p:cNvSpPr>
          <p:nvPr/>
        </p:nvSpPr>
        <p:spPr bwMode="auto">
          <a:xfrm>
            <a:off x="1801813" y="828675"/>
            <a:ext cx="1347787" cy="2287588"/>
          </a:xfrm>
          <a:prstGeom prst="rect">
            <a:avLst/>
          </a:prstGeom>
          <a:noFill/>
          <a:ln w="9525">
            <a:noFill/>
            <a:miter lim="800000"/>
          </a:ln>
        </p:spPr>
        <p:txBody>
          <a:bodyPr>
            <a:spAutoFit/>
          </a:bodyPr>
          <a:lstStyle/>
          <a:p>
            <a:pPr algn="ctr">
              <a:buFont typeface="Arial" panose="020B0604020202020204" pitchFamily="34" charset="0"/>
              <a:buNone/>
            </a:pPr>
            <a:r>
              <a:rPr lang="zh-CN" altLang="en-US" sz="4800" b="0">
                <a:solidFill>
                  <a:srgbClr val="FFFFFF"/>
                </a:solidFill>
                <a:latin typeface="微软雅黑" panose="020B0503020204020204" pitchFamily="34" charset="-122"/>
                <a:ea typeface="微软雅黑" panose="020B0503020204020204" pitchFamily="34" charset="-122"/>
              </a:rPr>
              <a:t>主题</a:t>
            </a:r>
            <a:endParaRPr lang="en-US" altLang="zh-CN" sz="4800" b="0">
              <a:solidFill>
                <a:srgbClr val="FFFFFF"/>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4800" b="0">
                <a:solidFill>
                  <a:srgbClr val="FFFFFF"/>
                </a:solidFill>
                <a:latin typeface="微软雅黑" panose="020B0503020204020204" pitchFamily="34" charset="-122"/>
                <a:ea typeface="微软雅黑" panose="020B0503020204020204" pitchFamily="34" charset="-122"/>
              </a:rPr>
              <a:t>4</a:t>
            </a:r>
            <a:endParaRPr lang="en-US" altLang="zh-CN" sz="4800" b="0">
              <a:solidFill>
                <a:srgbClr val="FFFFFF"/>
              </a:solidFill>
              <a:latin typeface="微软雅黑" panose="020B0503020204020204" pitchFamily="34" charset="-122"/>
              <a:ea typeface="微软雅黑" panose="020B0503020204020204" pitchFamily="34" charset="-122"/>
            </a:endParaRPr>
          </a:p>
        </p:txBody>
      </p:sp>
      <p:cxnSp>
        <p:nvCxnSpPr>
          <p:cNvPr id="39940" name="直接连接符 22"/>
          <p:cNvCxnSpPr>
            <a:cxnSpLocks noChangeShapeType="1"/>
          </p:cNvCxnSpPr>
          <p:nvPr/>
        </p:nvCxnSpPr>
        <p:spPr bwMode="auto">
          <a:xfrm>
            <a:off x="2095500" y="1628775"/>
            <a:ext cx="2430463" cy="0"/>
          </a:xfrm>
          <a:prstGeom prst="line">
            <a:avLst/>
          </a:prstGeom>
          <a:noFill/>
          <a:ln w="9525">
            <a:solidFill>
              <a:srgbClr val="FFFFFF"/>
            </a:solidFill>
            <a:prstDash val="sysDash"/>
            <a:round/>
          </a:ln>
        </p:spPr>
      </p:cxnSp>
      <p:cxnSp>
        <p:nvCxnSpPr>
          <p:cNvPr id="39941" name="直接连接符 24"/>
          <p:cNvCxnSpPr>
            <a:cxnSpLocks noChangeShapeType="1"/>
          </p:cNvCxnSpPr>
          <p:nvPr/>
        </p:nvCxnSpPr>
        <p:spPr bwMode="auto">
          <a:xfrm>
            <a:off x="2844800" y="534988"/>
            <a:ext cx="0" cy="2124075"/>
          </a:xfrm>
          <a:prstGeom prst="line">
            <a:avLst/>
          </a:prstGeom>
          <a:noFill/>
          <a:ln w="9525">
            <a:solidFill>
              <a:srgbClr val="FFFFFF"/>
            </a:solidFill>
            <a:prstDash val="sysDash"/>
            <a:round/>
          </a:ln>
        </p:spPr>
      </p:cxnSp>
      <p:sp>
        <p:nvSpPr>
          <p:cNvPr id="39942" name="椭圆 25"/>
          <p:cNvSpPr>
            <a:spLocks noChangeArrowheads="1"/>
          </p:cNvSpPr>
          <p:nvPr/>
        </p:nvSpPr>
        <p:spPr bwMode="auto">
          <a:xfrm>
            <a:off x="5867400" y="908050"/>
            <a:ext cx="1031875" cy="1030288"/>
          </a:xfrm>
          <a:prstGeom prst="ellipse">
            <a:avLst/>
          </a:prstGeom>
          <a:solidFill>
            <a:srgbClr val="FFFFFF"/>
          </a:solidFill>
          <a:ln w="9525">
            <a:noFill/>
            <a:round/>
          </a:ln>
        </p:spPr>
        <p:txBody>
          <a:bodyPr anchor="ctr"/>
          <a:lstStyle/>
          <a:p>
            <a:pPr algn="ctr">
              <a:buFont typeface="Arial" panose="020B0604020202020204" pitchFamily="34" charset="0"/>
              <a:buNone/>
            </a:pPr>
            <a:endParaRPr lang="zh-CN" altLang="en-US" sz="3200" b="0">
              <a:solidFill>
                <a:srgbClr val="FFFFFF"/>
              </a:solidFill>
              <a:latin typeface="Arial Narrow" panose="020B0606020202030204" pitchFamily="34" charset="0"/>
              <a:ea typeface="微软雅黑" panose="020B0503020204020204" pitchFamily="34" charset="-122"/>
            </a:endParaRPr>
          </a:p>
        </p:txBody>
      </p:sp>
      <p:sp>
        <p:nvSpPr>
          <p:cNvPr id="39943" name="椭圆 28"/>
          <p:cNvSpPr>
            <a:spLocks noChangeArrowheads="1"/>
          </p:cNvSpPr>
          <p:nvPr/>
        </p:nvSpPr>
        <p:spPr bwMode="auto">
          <a:xfrm>
            <a:off x="4851400" y="2671763"/>
            <a:ext cx="1033463" cy="1033462"/>
          </a:xfrm>
          <a:prstGeom prst="ellipse">
            <a:avLst/>
          </a:prstGeom>
          <a:solidFill>
            <a:srgbClr val="FFFFFF"/>
          </a:solidFill>
          <a:ln w="9525">
            <a:noFill/>
            <a:round/>
          </a:ln>
        </p:spPr>
        <p:txBody>
          <a:bodyPr anchor="ctr"/>
          <a:lstStyle/>
          <a:p>
            <a:pPr algn="ctr">
              <a:buFont typeface="Arial" panose="020B0604020202020204" pitchFamily="34" charset="0"/>
              <a:buNone/>
            </a:pPr>
            <a:endParaRPr lang="zh-CN" altLang="en-US" sz="3200" b="0">
              <a:solidFill>
                <a:srgbClr val="FFFFFF"/>
              </a:solidFill>
              <a:latin typeface="Arial Narrow" panose="020B0606020202030204" pitchFamily="34" charset="0"/>
              <a:ea typeface="微软雅黑" panose="020B0503020204020204" pitchFamily="34" charset="-122"/>
            </a:endParaRPr>
          </a:p>
        </p:txBody>
      </p:sp>
      <p:sp>
        <p:nvSpPr>
          <p:cNvPr id="39944" name="椭圆 29"/>
          <p:cNvSpPr>
            <a:spLocks noChangeArrowheads="1"/>
          </p:cNvSpPr>
          <p:nvPr/>
        </p:nvSpPr>
        <p:spPr bwMode="auto">
          <a:xfrm>
            <a:off x="3595688" y="4465638"/>
            <a:ext cx="1030287" cy="1031875"/>
          </a:xfrm>
          <a:prstGeom prst="ellipse">
            <a:avLst/>
          </a:prstGeom>
          <a:solidFill>
            <a:srgbClr val="FFFFFF"/>
          </a:solidFill>
          <a:ln w="9525">
            <a:noFill/>
            <a:round/>
          </a:ln>
        </p:spPr>
        <p:txBody>
          <a:bodyPr anchor="ctr"/>
          <a:lstStyle/>
          <a:p>
            <a:pPr algn="ctr">
              <a:buFont typeface="Arial" panose="020B0604020202020204" pitchFamily="34" charset="0"/>
              <a:buNone/>
            </a:pPr>
            <a:endParaRPr lang="zh-CN" altLang="en-US" sz="3200" b="0">
              <a:solidFill>
                <a:srgbClr val="FFFFFF"/>
              </a:solidFill>
              <a:latin typeface="Arial Narrow" panose="020B0606020202030204" pitchFamily="34" charset="0"/>
              <a:ea typeface="微软雅黑" panose="020B0503020204020204" pitchFamily="34" charset="-122"/>
            </a:endParaRPr>
          </a:p>
        </p:txBody>
      </p:sp>
      <p:sp>
        <p:nvSpPr>
          <p:cNvPr id="39945" name="椭圆 31"/>
          <p:cNvSpPr>
            <a:spLocks noChangeArrowheads="1"/>
          </p:cNvSpPr>
          <p:nvPr/>
        </p:nvSpPr>
        <p:spPr bwMode="auto">
          <a:xfrm>
            <a:off x="5942013" y="981075"/>
            <a:ext cx="881062" cy="884238"/>
          </a:xfrm>
          <a:prstGeom prst="ellipse">
            <a:avLst/>
          </a:prstGeom>
          <a:solidFill>
            <a:srgbClr val="0E5671"/>
          </a:solidFill>
          <a:ln w="9525">
            <a:noFill/>
            <a:round/>
          </a:ln>
        </p:spPr>
        <p:txBody>
          <a:bodyPr lIns="0" tIns="0" rIns="0" bIns="0" anchor="ctr"/>
          <a:lstStyle/>
          <a:p>
            <a:pPr algn="ctr">
              <a:buFont typeface="Arial" panose="020B0604020202020204" pitchFamily="34" charset="0"/>
              <a:buNone/>
            </a:pPr>
            <a:r>
              <a:rPr lang="zh-CN" altLang="en-US" sz="2400" b="0">
                <a:solidFill>
                  <a:srgbClr val="FFFFFF"/>
                </a:solidFill>
                <a:latin typeface="Arial Black" panose="020B0A04020102020204" pitchFamily="34" charset="0"/>
                <a:ea typeface="微软雅黑" panose="020B0503020204020204" pitchFamily="34" charset="-122"/>
              </a:rPr>
              <a:t>探寻</a:t>
            </a:r>
            <a:r>
              <a:rPr lang="en-US" altLang="zh-CN" sz="2400" b="0">
                <a:solidFill>
                  <a:srgbClr val="FFFFFF"/>
                </a:solidFill>
                <a:latin typeface="Arial Black" panose="020B0A04020102020204" pitchFamily="34" charset="0"/>
                <a:ea typeface="微软雅黑" panose="020B0503020204020204" pitchFamily="34" charset="-122"/>
              </a:rPr>
              <a:t>1</a:t>
            </a:r>
            <a:endParaRPr lang="en-US" altLang="zh-CN" sz="2400" b="0">
              <a:solidFill>
                <a:srgbClr val="FFFFFF"/>
              </a:solidFill>
              <a:latin typeface="Arial Black" panose="020B0A04020102020204" pitchFamily="34" charset="0"/>
              <a:ea typeface="微软雅黑" panose="020B0503020204020204" pitchFamily="34" charset="-122"/>
            </a:endParaRPr>
          </a:p>
        </p:txBody>
      </p:sp>
      <p:sp>
        <p:nvSpPr>
          <p:cNvPr id="39946" name="椭圆 32"/>
          <p:cNvSpPr>
            <a:spLocks noChangeArrowheads="1"/>
          </p:cNvSpPr>
          <p:nvPr/>
        </p:nvSpPr>
        <p:spPr bwMode="auto">
          <a:xfrm>
            <a:off x="4924425" y="2747963"/>
            <a:ext cx="884238" cy="881062"/>
          </a:xfrm>
          <a:prstGeom prst="ellipse">
            <a:avLst/>
          </a:prstGeom>
          <a:solidFill>
            <a:srgbClr val="0E5671"/>
          </a:solidFill>
          <a:ln w="9525">
            <a:noFill/>
            <a:round/>
          </a:ln>
        </p:spPr>
        <p:txBody>
          <a:bodyPr lIns="0" tIns="0" rIns="0" bIns="0" anchor="ctr"/>
          <a:lstStyle/>
          <a:p>
            <a:pPr algn="ctr">
              <a:buFont typeface="Arial" panose="020B0604020202020204" pitchFamily="34" charset="0"/>
              <a:buNone/>
            </a:pPr>
            <a:r>
              <a:rPr lang="zh-CN" altLang="en-US" sz="2400" b="0">
                <a:solidFill>
                  <a:srgbClr val="FFFFFF"/>
                </a:solidFill>
                <a:latin typeface="Arial Black" panose="020B0A04020102020204" pitchFamily="34" charset="0"/>
                <a:ea typeface="微软雅黑" panose="020B0503020204020204" pitchFamily="34" charset="-122"/>
              </a:rPr>
              <a:t>探寻</a:t>
            </a:r>
            <a:r>
              <a:rPr lang="en-US" altLang="zh-CN" sz="2400" b="0">
                <a:solidFill>
                  <a:srgbClr val="FFFFFF"/>
                </a:solidFill>
                <a:latin typeface="Arial Black" panose="020B0A04020102020204" pitchFamily="34" charset="0"/>
                <a:ea typeface="微软雅黑" panose="020B0503020204020204" pitchFamily="34" charset="-122"/>
              </a:rPr>
              <a:t>2</a:t>
            </a:r>
            <a:endParaRPr lang="en-US" altLang="zh-CN" sz="2400" b="0">
              <a:solidFill>
                <a:srgbClr val="FFFFFF"/>
              </a:solidFill>
              <a:latin typeface="Arial Black" panose="020B0A04020102020204" pitchFamily="34" charset="0"/>
              <a:ea typeface="微软雅黑" panose="020B0503020204020204" pitchFamily="34" charset="-122"/>
            </a:endParaRPr>
          </a:p>
        </p:txBody>
      </p:sp>
      <p:sp>
        <p:nvSpPr>
          <p:cNvPr id="39947" name="椭圆 33"/>
          <p:cNvSpPr>
            <a:spLocks noChangeArrowheads="1"/>
          </p:cNvSpPr>
          <p:nvPr/>
        </p:nvSpPr>
        <p:spPr bwMode="auto">
          <a:xfrm>
            <a:off x="3663950" y="4570413"/>
            <a:ext cx="884238" cy="884237"/>
          </a:xfrm>
          <a:prstGeom prst="ellipse">
            <a:avLst/>
          </a:prstGeom>
          <a:solidFill>
            <a:srgbClr val="0E5671"/>
          </a:solidFill>
          <a:ln w="9525">
            <a:noFill/>
            <a:round/>
          </a:ln>
        </p:spPr>
        <p:txBody>
          <a:bodyPr lIns="0" tIns="0" rIns="0" bIns="0" anchor="ctr"/>
          <a:lstStyle/>
          <a:p>
            <a:pPr algn="ctr">
              <a:buFont typeface="Arial" panose="020B0604020202020204" pitchFamily="34" charset="0"/>
              <a:buNone/>
            </a:pPr>
            <a:r>
              <a:rPr lang="zh-CN" altLang="en-US" sz="2400" b="0">
                <a:solidFill>
                  <a:srgbClr val="FFFFFF"/>
                </a:solidFill>
                <a:latin typeface="Arial Black" panose="020B0A04020102020204" pitchFamily="34" charset="0"/>
                <a:ea typeface="微软雅黑" panose="020B0503020204020204" pitchFamily="34" charset="-122"/>
              </a:rPr>
              <a:t>探寻</a:t>
            </a:r>
            <a:endParaRPr lang="en-US" altLang="zh-CN" sz="2400" b="0">
              <a:solidFill>
                <a:srgbClr val="FFFFFF"/>
              </a:solidFill>
              <a:latin typeface="Arial Black" panose="020B0A04020102020204" pitchFamily="34" charset="0"/>
              <a:ea typeface="微软雅黑" panose="020B0503020204020204" pitchFamily="34" charset="-122"/>
            </a:endParaRPr>
          </a:p>
          <a:p>
            <a:pPr algn="ctr">
              <a:buFont typeface="Arial" panose="020B0604020202020204" pitchFamily="34" charset="0"/>
              <a:buNone/>
            </a:pPr>
            <a:r>
              <a:rPr lang="en-US" altLang="zh-CN" sz="2400" b="0">
                <a:solidFill>
                  <a:srgbClr val="FFFFFF"/>
                </a:solidFill>
                <a:latin typeface="Arial Black" panose="020B0A04020102020204" pitchFamily="34" charset="0"/>
                <a:ea typeface="微软雅黑" panose="020B0503020204020204" pitchFamily="34" charset="-122"/>
              </a:rPr>
              <a:t>3</a:t>
            </a:r>
            <a:endParaRPr lang="en-US" altLang="zh-CN" sz="3600" b="0">
              <a:solidFill>
                <a:srgbClr val="FFFFFF"/>
              </a:solidFill>
              <a:latin typeface="Arial Black" panose="020B0A04020102020204" pitchFamily="34" charset="0"/>
              <a:ea typeface="微软雅黑" panose="020B0503020204020204" pitchFamily="34" charset="-122"/>
            </a:endParaRPr>
          </a:p>
        </p:txBody>
      </p:sp>
      <p:sp>
        <p:nvSpPr>
          <p:cNvPr id="5" name="矩形 4"/>
          <p:cNvSpPr/>
          <p:nvPr/>
        </p:nvSpPr>
        <p:spPr>
          <a:xfrm>
            <a:off x="7448550" y="1092200"/>
            <a:ext cx="3327400" cy="773113"/>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l"/>
              <a:defRPr/>
            </a:pPr>
            <a:r>
              <a:rPr lang="zh-CN" altLang="en-US" sz="2400" b="0">
                <a:solidFill>
                  <a:srgbClr val="FFFFFF"/>
                </a:solidFill>
                <a:latin typeface="华文琥珀"/>
                <a:ea typeface="华文琥珀"/>
                <a:cs typeface="华文琥珀"/>
              </a:rPr>
              <a:t>婴幼儿的心理保健</a:t>
            </a:r>
            <a:endParaRPr lang="zh-CN" altLang="en-US" sz="2400" b="0">
              <a:solidFill>
                <a:srgbClr val="FFFFFF"/>
              </a:solidFill>
              <a:latin typeface="华文琥珀"/>
              <a:ea typeface="华文琥珀"/>
              <a:cs typeface="华文琥珀"/>
            </a:endParaRPr>
          </a:p>
        </p:txBody>
      </p:sp>
      <p:sp>
        <p:nvSpPr>
          <p:cNvPr id="20" name="矩形 19"/>
          <p:cNvSpPr/>
          <p:nvPr/>
        </p:nvSpPr>
        <p:spPr>
          <a:xfrm>
            <a:off x="6457950" y="2884488"/>
            <a:ext cx="3327400" cy="773112"/>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l"/>
              <a:defRPr/>
            </a:pPr>
            <a:r>
              <a:rPr lang="zh-CN" altLang="en-US" sz="2400" b="0">
                <a:solidFill>
                  <a:srgbClr val="FFFFFF"/>
                </a:solidFill>
                <a:latin typeface="华文琥珀"/>
                <a:ea typeface="华文琥珀"/>
                <a:cs typeface="华文琥珀"/>
              </a:rPr>
              <a:t>婴幼儿常见心理行为问题及引导</a:t>
            </a:r>
            <a:endParaRPr lang="zh-CN" altLang="en-US" sz="2400" b="0">
              <a:solidFill>
                <a:srgbClr val="FFFFFF"/>
              </a:solidFill>
              <a:latin typeface="华文琥珀"/>
              <a:ea typeface="华文琥珀"/>
              <a:cs typeface="华文琥珀"/>
            </a:endParaRPr>
          </a:p>
        </p:txBody>
      </p:sp>
      <p:sp>
        <p:nvSpPr>
          <p:cNvPr id="23" name="矩形 22"/>
          <p:cNvSpPr/>
          <p:nvPr/>
        </p:nvSpPr>
        <p:spPr>
          <a:xfrm>
            <a:off x="5151438" y="4751388"/>
            <a:ext cx="3721100" cy="773112"/>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l"/>
              <a:defRPr/>
            </a:pPr>
            <a:r>
              <a:rPr lang="zh-CN" altLang="en-US" sz="2400" b="0">
                <a:solidFill>
                  <a:srgbClr val="FFFFFF"/>
                </a:solidFill>
                <a:latin typeface="华文琥珀"/>
                <a:ea typeface="华文琥珀"/>
                <a:cs typeface="华文琥珀"/>
              </a:rPr>
              <a:t>婴幼儿常见心理疾患</a:t>
            </a:r>
            <a:endParaRPr lang="zh-CN" altLang="en-US" sz="2400" b="0">
              <a:solidFill>
                <a:srgbClr val="FFFFFF"/>
              </a:solidFill>
              <a:latin typeface="华文琥珀"/>
              <a:ea typeface="华文琥珀"/>
              <a:cs typeface="华文琥珀"/>
            </a:endParaRPr>
          </a:p>
        </p:txBody>
      </p:sp>
    </p:spTree>
  </p:cSld>
  <p:clrMapOvr>
    <a:masterClrMapping/>
  </p:clrMapOvr>
  <p:transition spd="slow" advClick="0" advTm="300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3907" name="文本框 3"/>
          <p:cNvSpPr txBox="1">
            <a:spLocks noChangeArrowheads="1"/>
          </p:cNvSpPr>
          <p:nvPr/>
        </p:nvSpPr>
        <p:spPr bwMode="auto">
          <a:xfrm>
            <a:off x="0" y="1036638"/>
            <a:ext cx="11912600" cy="1187450"/>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语言发育障碍患者的训练方法</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a:t>
            </a:r>
            <a:endParaRPr lang="zh-CN" altLang="en-US" sz="2400" b="0">
              <a:solidFill>
                <a:schemeClr val="bg2"/>
              </a:solidFill>
              <a:latin typeface="宋体" panose="02010600030101010101" pitchFamily="2" charset="-122"/>
            </a:endParaRPr>
          </a:p>
        </p:txBody>
      </p:sp>
      <p:sp>
        <p:nvSpPr>
          <p:cNvPr id="123908"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23909"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pic>
        <p:nvPicPr>
          <p:cNvPr id="123918" name="Picture 14"/>
          <p:cNvPicPr>
            <a:picLocks noChangeAspect="1" noChangeArrowheads="1"/>
          </p:cNvPicPr>
          <p:nvPr/>
        </p:nvPicPr>
        <p:blipFill>
          <a:blip r:embed="rId1"/>
          <a:srcRect/>
          <a:stretch>
            <a:fillRect/>
          </a:stretch>
        </p:blipFill>
        <p:spPr bwMode="auto">
          <a:xfrm>
            <a:off x="577850" y="1776413"/>
            <a:ext cx="10353675" cy="4505325"/>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5955" name="文本框 3"/>
          <p:cNvSpPr txBox="1">
            <a:spLocks noChangeArrowheads="1"/>
          </p:cNvSpPr>
          <p:nvPr/>
        </p:nvSpPr>
        <p:spPr bwMode="auto">
          <a:xfrm>
            <a:off x="0" y="1036638"/>
            <a:ext cx="11912600" cy="3925887"/>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二、精神发育迟滞</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精神发育迟滞又称</a:t>
            </a:r>
            <a:r>
              <a:rPr lang="zh-CN" altLang="en-US" sz="2400" b="0">
                <a:solidFill>
                  <a:srgbClr val="FB1705"/>
                </a:solidFill>
                <a:latin typeface="宋体" panose="02010600030101010101" pitchFamily="2" charset="-122"/>
              </a:rPr>
              <a:t>精神发育不全，俗称智力低下</a:t>
            </a:r>
            <a:r>
              <a:rPr lang="zh-CN" altLang="en-US" sz="2400" b="0">
                <a:solidFill>
                  <a:schemeClr val="bg2"/>
                </a:solidFill>
                <a:latin typeface="宋体" panose="02010600030101010101" pitchFamily="2" charset="-122"/>
              </a:rPr>
              <a:t>，是先天的或早期的后天原因引起的精神 发育障碍，是以智能低下、适应环境的能力差为主要特征的一组疾病的总称，发生在幼儿生长 发育过程中。智力低下主要表现为</a:t>
            </a:r>
            <a:r>
              <a:rPr lang="zh-CN" altLang="en-US" sz="2400" b="0">
                <a:solidFill>
                  <a:srgbClr val="FB1705"/>
                </a:solidFill>
                <a:latin typeface="宋体" panose="02010600030101010101" pitchFamily="2" charset="-122"/>
              </a:rPr>
              <a:t>社会适应能力、学习能力和生活自理能力低下</a:t>
            </a:r>
            <a:r>
              <a:rPr lang="zh-CN" altLang="en-US" sz="2400" b="0">
                <a:solidFill>
                  <a:schemeClr val="bg2"/>
                </a:solidFill>
                <a:latin typeface="宋体" panose="02010600030101010101" pitchFamily="2" charset="-122"/>
              </a:rPr>
              <a:t>。智力低下的幼儿，其言语、注意、记忆、理解、想象等心理活动能力都明显低于其智龄应有的水平。</a:t>
            </a:r>
            <a:r>
              <a:rPr lang="zh-CN" altLang="en-US"/>
              <a:t> </a:t>
            </a:r>
            <a:endParaRPr lang="zh-CN" altLang="en-US" sz="2400" b="0">
              <a:solidFill>
                <a:schemeClr val="bg2"/>
              </a:solidFill>
              <a:latin typeface="宋体" panose="02010600030101010101" pitchFamily="2" charset="-122"/>
            </a:endParaRPr>
          </a:p>
          <a:p>
            <a:pPr>
              <a:lnSpc>
                <a:spcPct val="150000"/>
              </a:lnSpc>
            </a:pPr>
            <a:endParaRPr lang="zh-CN" altLang="en-US" sz="2400" b="0">
              <a:solidFill>
                <a:schemeClr val="bg2"/>
              </a:solidFill>
              <a:latin typeface="宋体" panose="02010600030101010101" pitchFamily="2" charset="-122"/>
            </a:endParaRPr>
          </a:p>
        </p:txBody>
      </p:sp>
      <p:sp>
        <p:nvSpPr>
          <p:cNvPr id="125956"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25957"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sp>
        <p:nvSpPr>
          <p:cNvPr id="125966" name="Rectangle 14"/>
          <p:cNvSpPr>
            <a:spLocks noChangeArrowheads="1"/>
          </p:cNvSpPr>
          <p:nvPr/>
        </p:nvSpPr>
        <p:spPr bwMode="auto">
          <a:xfrm>
            <a:off x="176213" y="4743450"/>
            <a:ext cx="9404350" cy="1187450"/>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   智力低下诊断的根据是：</a:t>
            </a:r>
            <a:r>
              <a:rPr lang="zh-CN" altLang="en-US" sz="2400" b="0">
                <a:solidFill>
                  <a:srgbClr val="FB1705"/>
                </a:solidFill>
                <a:latin typeface="宋体" panose="02010600030101010101" pitchFamily="2" charset="-122"/>
              </a:rPr>
              <a:t>如果幼儿的智商低于平均水平两个标准差以下，其适应外界环 境的能力明显低下，同时又伴有其他行为异常，可视为精神发育迟滞。 </a:t>
            </a:r>
            <a:endParaRPr lang="zh-CN" altLang="en-US" sz="2400" b="0">
              <a:solidFill>
                <a:srgbClr val="FB1705"/>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8003" name="文本框 3"/>
          <p:cNvSpPr txBox="1">
            <a:spLocks noChangeArrowheads="1"/>
          </p:cNvSpPr>
          <p:nvPr/>
        </p:nvSpPr>
        <p:spPr bwMode="auto">
          <a:xfrm>
            <a:off x="0" y="1036638"/>
            <a:ext cx="11912600" cy="1187450"/>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精神发育迟滞的类型及表现</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endParaRPr lang="zh-CN" altLang="en-US" sz="2400" b="0">
              <a:solidFill>
                <a:schemeClr val="bg2"/>
              </a:solidFill>
              <a:latin typeface="宋体" panose="02010600030101010101" pitchFamily="2" charset="-122"/>
            </a:endParaRPr>
          </a:p>
        </p:txBody>
      </p:sp>
      <p:sp>
        <p:nvSpPr>
          <p:cNvPr id="128004"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28005"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pic>
        <p:nvPicPr>
          <p:cNvPr id="128007" name="Picture 7"/>
          <p:cNvPicPr>
            <a:picLocks noChangeAspect="1" noChangeArrowheads="1"/>
          </p:cNvPicPr>
          <p:nvPr/>
        </p:nvPicPr>
        <p:blipFill>
          <a:blip r:embed="rId1"/>
          <a:srcRect/>
          <a:stretch>
            <a:fillRect/>
          </a:stretch>
        </p:blipFill>
        <p:spPr bwMode="auto">
          <a:xfrm>
            <a:off x="554038" y="1733550"/>
            <a:ext cx="10372725" cy="5124450"/>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0051" name="文本框 3"/>
          <p:cNvSpPr txBox="1">
            <a:spLocks noChangeArrowheads="1"/>
          </p:cNvSpPr>
          <p:nvPr/>
        </p:nvSpPr>
        <p:spPr bwMode="auto">
          <a:xfrm>
            <a:off x="0" y="1308100"/>
            <a:ext cx="11912600" cy="2830513"/>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三、孤独症谱系障碍</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rgbClr val="FB1705"/>
                </a:solidFill>
                <a:latin typeface="宋体" panose="02010600030101010101" pitchFamily="2" charset="-122"/>
              </a:rPr>
              <a:t>    孤独症又称自闭症</a:t>
            </a:r>
            <a:r>
              <a:rPr lang="zh-CN" altLang="en-US" sz="2400" b="0">
                <a:solidFill>
                  <a:schemeClr val="bg2"/>
                </a:solidFill>
                <a:latin typeface="宋体" panose="02010600030101010101" pitchFamily="2" charset="-122"/>
              </a:rPr>
              <a:t>，是神经发育疾病，多见于男性，起病于婴幼儿期，症状可轻可重， 程度不一，主要表现有</a:t>
            </a:r>
            <a:r>
              <a:rPr lang="zh-CN" altLang="en-US" sz="2400" b="0">
                <a:solidFill>
                  <a:srgbClr val="FB1705"/>
                </a:solidFill>
                <a:latin typeface="宋体" panose="02010600030101010101" pitchFamily="2" charset="-122"/>
              </a:rPr>
              <a:t>言语发育障碍、社会交往障碍、认知偏离、行为方式刻板和兴趣狭窄</a:t>
            </a:r>
            <a:r>
              <a:rPr lang="zh-CN" altLang="en-US" sz="2400" b="0">
                <a:solidFill>
                  <a:schemeClr val="bg2"/>
                </a:solidFill>
                <a:latin typeface="宋体" panose="02010600030101010101" pitchFamily="2" charset="-122"/>
              </a:rPr>
              <a:t>。约有 </a:t>
            </a:r>
            <a:r>
              <a:rPr lang="en-US" altLang="zh-CN" sz="2400" b="0">
                <a:solidFill>
                  <a:schemeClr val="bg2"/>
                </a:solidFill>
                <a:latin typeface="宋体" panose="02010600030101010101" pitchFamily="2" charset="-122"/>
              </a:rPr>
              <a:t>75 % </a:t>
            </a:r>
            <a:r>
              <a:rPr lang="zh-CN" altLang="en-US" sz="2400" b="0">
                <a:solidFill>
                  <a:schemeClr val="bg2"/>
                </a:solidFill>
                <a:latin typeface="宋体" panose="02010600030101010101" pitchFamily="2" charset="-122"/>
              </a:rPr>
              <a:t>的患者伴有明显的精神发育迟滞，部分患者在一般性智力落后的背景下某方 面具有较好的能力。</a:t>
            </a:r>
            <a:endParaRPr lang="zh-CN" altLang="en-US" sz="2400" b="0">
              <a:solidFill>
                <a:schemeClr val="bg2"/>
              </a:solidFill>
              <a:latin typeface="宋体" panose="02010600030101010101" pitchFamily="2" charset="-122"/>
            </a:endParaRPr>
          </a:p>
        </p:txBody>
      </p:sp>
      <p:sp>
        <p:nvSpPr>
          <p:cNvPr id="130052"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30053"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sp>
        <p:nvSpPr>
          <p:cNvPr id="130055" name="Rectangle 7"/>
          <p:cNvSpPr>
            <a:spLocks noChangeArrowheads="1"/>
          </p:cNvSpPr>
          <p:nvPr/>
        </p:nvSpPr>
        <p:spPr bwMode="auto">
          <a:xfrm>
            <a:off x="190500" y="4673600"/>
            <a:ext cx="8870950" cy="457200"/>
          </a:xfrm>
          <a:prstGeom prst="rect">
            <a:avLst/>
          </a:prstGeom>
          <a:noFill/>
          <a:ln w="9525">
            <a:noFill/>
            <a:miter lim="800000"/>
          </a:ln>
          <a:effectLst/>
        </p:spPr>
        <p:txBody>
          <a:bodyPr wrap="none" anchor="ctr">
            <a:spAutoFit/>
          </a:bodyPr>
          <a:lstStyle/>
          <a:p>
            <a:r>
              <a:rPr lang="zh-CN" altLang="en-US" sz="2400" b="0">
                <a:solidFill>
                  <a:schemeClr val="bg2"/>
                </a:solidFill>
                <a:latin typeface="宋体" panose="02010600030101010101" pitchFamily="2" charset="-122"/>
              </a:rPr>
              <a:t>孤独症主要表现：</a:t>
            </a:r>
            <a:r>
              <a:rPr lang="zh-CN" altLang="en-US" sz="2400" b="0">
                <a:solidFill>
                  <a:srgbClr val="FB1705"/>
                </a:solidFill>
                <a:latin typeface="宋体" panose="02010600030101010101" pitchFamily="2" charset="-122"/>
              </a:rPr>
              <a:t>社会交往障碍、语言与交流障碍、行为异常。</a:t>
            </a:r>
            <a:r>
              <a:rPr lang="zh-CN" altLang="en-US" sz="2400" b="0">
                <a:solidFill>
                  <a:schemeClr val="bg2"/>
                </a:solidFill>
                <a:latin typeface="宋体" panose="02010600030101010101" pitchFamily="2" charset="-122"/>
              </a:rPr>
              <a:t> </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2099" name="文本框 3"/>
          <p:cNvSpPr txBox="1">
            <a:spLocks noChangeArrowheads="1"/>
          </p:cNvSpPr>
          <p:nvPr/>
        </p:nvSpPr>
        <p:spPr bwMode="auto">
          <a:xfrm>
            <a:off x="5895975" y="411163"/>
            <a:ext cx="2046288" cy="639762"/>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孤独症自测表</a:t>
            </a:r>
            <a:endParaRPr lang="zh-CN" altLang="en-US" sz="2400" b="0">
              <a:solidFill>
                <a:schemeClr val="bg2"/>
              </a:solidFill>
              <a:latin typeface="宋体" panose="02010600030101010101" pitchFamily="2" charset="-122"/>
            </a:endParaRPr>
          </a:p>
        </p:txBody>
      </p:sp>
      <p:sp>
        <p:nvSpPr>
          <p:cNvPr id="132100"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32101"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pic>
        <p:nvPicPr>
          <p:cNvPr id="132103" name="Picture 7"/>
          <p:cNvPicPr>
            <a:picLocks noChangeAspect="1" noChangeArrowheads="1"/>
          </p:cNvPicPr>
          <p:nvPr/>
        </p:nvPicPr>
        <p:blipFill>
          <a:blip r:embed="rId1"/>
          <a:srcRect/>
          <a:stretch>
            <a:fillRect/>
          </a:stretch>
        </p:blipFill>
        <p:spPr bwMode="auto">
          <a:xfrm>
            <a:off x="1454150" y="1106488"/>
            <a:ext cx="9269413" cy="4741862"/>
          </a:xfrm>
          <a:prstGeom prst="rect">
            <a:avLst/>
          </a:prstGeom>
          <a:noFill/>
          <a:ln w="9525">
            <a:noFill/>
            <a:miter lim="800000"/>
            <a:headEnd/>
            <a:tailEnd/>
          </a:ln>
          <a:effectLst/>
        </p:spPr>
      </p:pic>
      <p:sp>
        <p:nvSpPr>
          <p:cNvPr id="132104" name="Rectangle 8"/>
          <p:cNvSpPr>
            <a:spLocks noChangeArrowheads="1"/>
          </p:cNvSpPr>
          <p:nvPr/>
        </p:nvSpPr>
        <p:spPr bwMode="auto">
          <a:xfrm>
            <a:off x="368300" y="6011863"/>
            <a:ext cx="6432550" cy="457200"/>
          </a:xfrm>
          <a:prstGeom prst="rect">
            <a:avLst/>
          </a:prstGeom>
          <a:noFill/>
          <a:ln w="9525">
            <a:noFill/>
            <a:miter lim="800000"/>
          </a:ln>
          <a:effectLst/>
        </p:spPr>
        <p:txBody>
          <a:bodyPr wrap="none" anchor="ctr">
            <a:spAutoFit/>
          </a:bodyPr>
          <a:lstStyle/>
          <a:p>
            <a:r>
              <a:rPr lang="zh-CN" altLang="en-US" sz="2400" b="0">
                <a:solidFill>
                  <a:schemeClr val="bg2"/>
                </a:solidFill>
                <a:latin typeface="宋体" panose="02010600030101010101" pitchFamily="2" charset="-122"/>
              </a:rPr>
              <a:t>注意：</a:t>
            </a:r>
            <a:r>
              <a:rPr lang="zh-CN" altLang="en-US" sz="2400" b="0">
                <a:solidFill>
                  <a:srgbClr val="FB1705"/>
                </a:solidFill>
                <a:latin typeface="宋体" panose="02010600030101010101" pitchFamily="2" charset="-122"/>
              </a:rPr>
              <a:t>选“是”得 </a:t>
            </a:r>
            <a:r>
              <a:rPr lang="en-US" altLang="zh-CN" sz="2400" b="0">
                <a:solidFill>
                  <a:srgbClr val="FB1705"/>
                </a:solidFill>
                <a:latin typeface="宋体" panose="02010600030101010101" pitchFamily="2" charset="-122"/>
              </a:rPr>
              <a:t>1 </a:t>
            </a:r>
            <a:r>
              <a:rPr lang="zh-CN" altLang="en-US" sz="2400" b="0">
                <a:solidFill>
                  <a:srgbClr val="FB1705"/>
                </a:solidFill>
                <a:latin typeface="宋体" panose="02010600030101010101" pitchFamily="2" charset="-122"/>
              </a:rPr>
              <a:t>分， 选“否”得 </a:t>
            </a:r>
            <a:r>
              <a:rPr lang="en-US" altLang="zh-CN" sz="2400" b="0">
                <a:solidFill>
                  <a:srgbClr val="FB1705"/>
                </a:solidFill>
                <a:latin typeface="宋体" panose="02010600030101010101" pitchFamily="2" charset="-122"/>
              </a:rPr>
              <a:t>0 </a:t>
            </a:r>
            <a:r>
              <a:rPr lang="zh-CN" altLang="en-US" sz="2400" b="0">
                <a:solidFill>
                  <a:srgbClr val="FB1705"/>
                </a:solidFill>
                <a:latin typeface="宋体" panose="02010600030101010101" pitchFamily="2" charset="-122"/>
              </a:rPr>
              <a:t>分。</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4147" name="文本框 3"/>
          <p:cNvSpPr txBox="1">
            <a:spLocks noChangeArrowheads="1"/>
          </p:cNvSpPr>
          <p:nvPr/>
        </p:nvSpPr>
        <p:spPr bwMode="auto">
          <a:xfrm>
            <a:off x="0" y="1165225"/>
            <a:ext cx="11912600" cy="1735138"/>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四、多动症</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多动症又称注意缺陷障碍或轻微脑功能失调，是一种以注意障碍为最突出表现，以多动 为主要特征的幼儿常见的行为障碍。 </a:t>
            </a:r>
            <a:endParaRPr lang="zh-CN" altLang="en-US" sz="2400" b="0">
              <a:solidFill>
                <a:schemeClr val="bg2"/>
              </a:solidFill>
              <a:latin typeface="宋体" panose="02010600030101010101" pitchFamily="2" charset="-122"/>
            </a:endParaRPr>
          </a:p>
        </p:txBody>
      </p:sp>
      <p:sp>
        <p:nvSpPr>
          <p:cNvPr id="134148"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34149"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pic>
        <p:nvPicPr>
          <p:cNvPr id="134151" name="Picture 7"/>
          <p:cNvPicPr>
            <a:picLocks noChangeAspect="1" noChangeArrowheads="1"/>
          </p:cNvPicPr>
          <p:nvPr/>
        </p:nvPicPr>
        <p:blipFill>
          <a:blip r:embed="rId1"/>
          <a:srcRect/>
          <a:stretch>
            <a:fillRect/>
          </a:stretch>
        </p:blipFill>
        <p:spPr bwMode="auto">
          <a:xfrm>
            <a:off x="338138" y="3013075"/>
            <a:ext cx="8077200" cy="3562350"/>
          </a:xfrm>
          <a:prstGeom prst="rect">
            <a:avLst/>
          </a:prstGeom>
          <a:noFill/>
          <a:ln w="9525">
            <a:noFill/>
            <a:miter lim="800000"/>
            <a:headEnd/>
            <a:tailEnd/>
          </a:ln>
          <a:effectLst/>
        </p:spPr>
      </p:pic>
      <p:sp>
        <p:nvSpPr>
          <p:cNvPr id="134152" name="Rectangle 8"/>
          <p:cNvSpPr>
            <a:spLocks noChangeArrowheads="1"/>
          </p:cNvSpPr>
          <p:nvPr/>
        </p:nvSpPr>
        <p:spPr bwMode="auto">
          <a:xfrm>
            <a:off x="8599488" y="3290888"/>
            <a:ext cx="3398837" cy="82232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想一想</a:t>
            </a:r>
            <a:r>
              <a:rPr lang="zh-CN" altLang="en-US" sz="2400" b="0">
                <a:solidFill>
                  <a:srgbClr val="FB1705"/>
                </a:solidFill>
                <a:latin typeface="宋体" panose="02010600030101010101" pitchFamily="2" charset="-122"/>
              </a:rPr>
              <a:t>：“多动的”儿童与多动症儿童。</a:t>
            </a:r>
            <a:endParaRPr lang="zh-CN" altLang="en-US" sz="2400" b="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6195" name="文本框 3"/>
          <p:cNvSpPr txBox="1">
            <a:spLocks noChangeArrowheads="1"/>
          </p:cNvSpPr>
          <p:nvPr/>
        </p:nvSpPr>
        <p:spPr bwMode="auto">
          <a:xfrm>
            <a:off x="4503738" y="711200"/>
            <a:ext cx="2046287" cy="639763"/>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多动症自测表</a:t>
            </a:r>
            <a:endParaRPr lang="zh-CN" altLang="en-US" sz="2400" b="0">
              <a:solidFill>
                <a:schemeClr val="bg2"/>
              </a:solidFill>
              <a:latin typeface="宋体" panose="02010600030101010101" pitchFamily="2" charset="-122"/>
            </a:endParaRPr>
          </a:p>
        </p:txBody>
      </p:sp>
      <p:sp>
        <p:nvSpPr>
          <p:cNvPr id="136196"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36197"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sp>
        <p:nvSpPr>
          <p:cNvPr id="136199" name="Rectangle 7"/>
          <p:cNvSpPr>
            <a:spLocks noChangeArrowheads="1"/>
          </p:cNvSpPr>
          <p:nvPr/>
        </p:nvSpPr>
        <p:spPr bwMode="auto">
          <a:xfrm>
            <a:off x="9269413" y="1593850"/>
            <a:ext cx="2514600" cy="3013075"/>
          </a:xfrm>
          <a:prstGeom prst="rect">
            <a:avLst/>
          </a:prstGeom>
          <a:noFill/>
          <a:ln w="9525">
            <a:noFill/>
            <a:miter lim="800000"/>
          </a:ln>
          <a:effectLst/>
        </p:spPr>
        <p:txBody>
          <a:bodyPr anchor="ctr">
            <a:spAutoFit/>
          </a:bodyPr>
          <a:lstStyle/>
          <a:p>
            <a:r>
              <a:rPr lang="zh-CN" altLang="en-US" sz="2400" b="0">
                <a:solidFill>
                  <a:schemeClr val="bg2"/>
                </a:solidFill>
                <a:latin typeface="宋体" panose="02010600030101010101" pitchFamily="2" charset="-122"/>
              </a:rPr>
              <a:t>注意：</a:t>
            </a:r>
            <a:r>
              <a:rPr lang="zh-CN" altLang="en-US" sz="2400" b="0">
                <a:solidFill>
                  <a:srgbClr val="FB1705"/>
                </a:solidFill>
                <a:latin typeface="宋体" panose="02010600030101010101" pitchFamily="2" charset="-122"/>
              </a:rPr>
              <a:t>作为幼儿园教师，可参照以 下 </a:t>
            </a:r>
            <a:r>
              <a:rPr lang="en-US" altLang="zh-CN" sz="2400" b="0">
                <a:solidFill>
                  <a:srgbClr val="FB1705"/>
                </a:solidFill>
                <a:latin typeface="宋体" panose="02010600030101010101" pitchFamily="2" charset="-122"/>
              </a:rPr>
              <a:t>10 </a:t>
            </a:r>
            <a:r>
              <a:rPr lang="zh-CN" altLang="en-US" sz="2400" b="0">
                <a:solidFill>
                  <a:srgbClr val="FB1705"/>
                </a:solidFill>
                <a:latin typeface="宋体" panose="02010600030101010101" pitchFamily="2" charset="-122"/>
              </a:rPr>
              <a:t>条初步测定，若具备 </a:t>
            </a:r>
            <a:r>
              <a:rPr lang="en-US" altLang="zh-CN" sz="2400" b="0">
                <a:solidFill>
                  <a:srgbClr val="FB1705"/>
                </a:solidFill>
                <a:latin typeface="宋体" panose="02010600030101010101" pitchFamily="2" charset="-122"/>
              </a:rPr>
              <a:t>4 </a:t>
            </a:r>
            <a:r>
              <a:rPr lang="zh-CN" altLang="en-US" sz="2400" b="0">
                <a:solidFill>
                  <a:srgbClr val="FB1705"/>
                </a:solidFill>
                <a:latin typeface="宋体" panose="02010600030101010101" pitchFamily="2" charset="-122"/>
              </a:rPr>
              <a:t>条以上，建议家长带幼儿到儿童心理卫生门诊检查，以免 贻误分。</a:t>
            </a:r>
            <a:endParaRPr lang="zh-CN" altLang="en-US" sz="2400" b="0">
              <a:solidFill>
                <a:srgbClr val="FB1705"/>
              </a:solidFill>
              <a:latin typeface="宋体" panose="02010600030101010101" pitchFamily="2" charset="-122"/>
            </a:endParaRPr>
          </a:p>
        </p:txBody>
      </p:sp>
      <p:pic>
        <p:nvPicPr>
          <p:cNvPr id="136200" name="Picture 8"/>
          <p:cNvPicPr>
            <a:picLocks noChangeAspect="1" noChangeArrowheads="1"/>
          </p:cNvPicPr>
          <p:nvPr/>
        </p:nvPicPr>
        <p:blipFill>
          <a:blip r:embed="rId1"/>
          <a:srcRect/>
          <a:stretch>
            <a:fillRect/>
          </a:stretch>
        </p:blipFill>
        <p:spPr bwMode="auto">
          <a:xfrm>
            <a:off x="0" y="1290638"/>
            <a:ext cx="8907463" cy="5267325"/>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38243" name="文本框 3"/>
          <p:cNvSpPr txBox="1">
            <a:spLocks noChangeArrowheads="1"/>
          </p:cNvSpPr>
          <p:nvPr/>
        </p:nvSpPr>
        <p:spPr bwMode="auto">
          <a:xfrm>
            <a:off x="0" y="1036638"/>
            <a:ext cx="11912600" cy="4473575"/>
          </a:xfrm>
          <a:prstGeom prst="rect">
            <a:avLst/>
          </a:prstGeom>
          <a:noFill/>
          <a:ln w="9525">
            <a:noFill/>
            <a:miter lim="800000"/>
          </a:ln>
        </p:spPr>
        <p:txBody>
          <a:bodyPr>
            <a:spAutoFit/>
          </a:bodyPr>
          <a:lstStyle/>
          <a:p>
            <a:pPr>
              <a:lnSpc>
                <a:spcPct val="150000"/>
              </a:lnSpc>
            </a:pPr>
            <a:r>
              <a:rPr lang="zh-CN" altLang="en-US" sz="2400" b="0">
                <a:solidFill>
                  <a:schemeClr val="bg2"/>
                </a:solidFill>
                <a:latin typeface="宋体" panose="02010600030101010101" pitchFamily="2" charset="-122"/>
                <a:ea typeface="宋体" panose="02010600030101010101" pitchFamily="2" charset="-122"/>
              </a:rPr>
              <a:t>行为治疗</a:t>
            </a:r>
            <a:endParaRPr lang="en-US" altLang="zh-CN"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a:t>
            </a:r>
            <a:r>
              <a:rPr lang="en-US" altLang="zh-CN" sz="2400" b="0">
                <a:solidFill>
                  <a:schemeClr val="bg2"/>
                </a:solidFill>
                <a:latin typeface="宋体" panose="02010600030101010101" pitchFamily="2" charset="-122"/>
              </a:rPr>
              <a:t>1</a:t>
            </a:r>
            <a:r>
              <a:rPr lang="zh-CN" altLang="en-US" sz="2400" b="0">
                <a:solidFill>
                  <a:schemeClr val="bg2"/>
                </a:solidFill>
                <a:latin typeface="宋体" panose="02010600030101010101" pitchFamily="2" charset="-122"/>
              </a:rPr>
              <a:t>）行为治疗。行为治疗是指利用</a:t>
            </a:r>
            <a:r>
              <a:rPr lang="zh-CN" altLang="en-US" sz="2400" b="0">
                <a:solidFill>
                  <a:srgbClr val="FB1705"/>
                </a:solidFill>
                <a:latin typeface="宋体" panose="02010600030101010101" pitchFamily="2" charset="-122"/>
              </a:rPr>
              <a:t>操作性条件反射的原理</a:t>
            </a:r>
            <a:r>
              <a:rPr lang="zh-CN" altLang="en-US" sz="2400" b="0">
                <a:solidFill>
                  <a:schemeClr val="bg2"/>
                </a:solidFill>
                <a:latin typeface="宋体" panose="02010600030101010101" pitchFamily="2" charset="-122"/>
              </a:rPr>
              <a:t>，及时对患者的行为予以正性或负性强化，使患者学会适当的社交技能，用新的有效的行为来替代不适当的行为模式。 </a:t>
            </a:r>
            <a:endParaRPr lang="en-US" altLang="zh-CN" sz="2400" b="0">
              <a:solidFill>
                <a:schemeClr val="bg2"/>
              </a:solidFill>
              <a:latin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rPr>
              <a:t>    （</a:t>
            </a:r>
            <a:r>
              <a:rPr lang="en-US" altLang="zh-CN" sz="2400" b="0">
                <a:solidFill>
                  <a:schemeClr val="bg2"/>
                </a:solidFill>
                <a:latin typeface="宋体" panose="02010600030101010101" pitchFamily="2" charset="-122"/>
              </a:rPr>
              <a:t>2</a:t>
            </a:r>
            <a:r>
              <a:rPr lang="zh-CN" altLang="en-US" sz="2400" b="0">
                <a:solidFill>
                  <a:schemeClr val="bg2"/>
                </a:solidFill>
                <a:latin typeface="宋体" panose="02010600030101010101" pitchFamily="2" charset="-122"/>
              </a:rPr>
              <a:t>）认知行为治疗。认知行为治疗</a:t>
            </a:r>
            <a:r>
              <a:rPr lang="zh-CN" altLang="en-US" sz="2400" b="0">
                <a:solidFill>
                  <a:srgbClr val="FB1705"/>
                </a:solidFill>
                <a:latin typeface="宋体" panose="02010600030101010101" pitchFamily="2" charset="-122"/>
              </a:rPr>
              <a:t>主要解决患者的冲动性问题</a:t>
            </a:r>
            <a:r>
              <a:rPr lang="zh-CN" altLang="en-US" sz="2400" b="0">
                <a:solidFill>
                  <a:schemeClr val="bg2"/>
                </a:solidFill>
                <a:latin typeface="宋体" panose="02010600030101010101" pitchFamily="2" charset="-122"/>
              </a:rPr>
              <a:t>，让患者学习如何去解决问题，识别自己的 行为是否恰当，选择恰当的行为方式。教师和家长需要针对患者的特点进行有效的行为管 理和心理教育，避免歧视、体罚或其他粗暴的教育方法，恰当运用表扬和鼓励的方式提高 患者的自信心和自觉性。 。</a:t>
            </a:r>
            <a:endParaRPr lang="zh-CN" altLang="en-US" sz="2400" b="0">
              <a:solidFill>
                <a:schemeClr val="bg2"/>
              </a:solidFill>
              <a:latin typeface="宋体" panose="02010600030101010101" pitchFamily="2" charset="-122"/>
            </a:endParaRPr>
          </a:p>
        </p:txBody>
      </p:sp>
      <p:sp>
        <p:nvSpPr>
          <p:cNvPr id="138244" name="直角三角形 27"/>
          <p:cNvSpPr>
            <a:spLocks noChangeArrowheads="1"/>
          </p:cNvSpPr>
          <p:nvPr/>
        </p:nvSpPr>
        <p:spPr bwMode="auto">
          <a:xfrm flipV="1">
            <a:off x="12700" y="0"/>
            <a:ext cx="11168063" cy="1271588"/>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138245" name="文本框 28"/>
          <p:cNvSpPr txBox="1">
            <a:spLocks noChangeArrowheads="1"/>
          </p:cNvSpPr>
          <p:nvPr/>
        </p:nvSpPr>
        <p:spPr bwMode="auto">
          <a:xfrm>
            <a:off x="-217488" y="100013"/>
            <a:ext cx="721995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婴幼儿常见心理疾患</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组合 228"/>
          <p:cNvGrpSpPr/>
          <p:nvPr/>
        </p:nvGrpSpPr>
        <p:grpSpPr bwMode="auto">
          <a:xfrm>
            <a:off x="401638" y="1089025"/>
            <a:ext cx="2422525" cy="2644775"/>
            <a:chOff x="279130" y="1340768"/>
            <a:chExt cx="5096789" cy="5564211"/>
          </a:xfrm>
        </p:grpSpPr>
        <p:sp>
          <p:nvSpPr>
            <p:cNvPr id="230" name="任意多边形 229"/>
            <p:cNvSpPr/>
            <p:nvPr/>
          </p:nvSpPr>
          <p:spPr>
            <a:xfrm>
              <a:off x="1571696" y="1394206"/>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1" name="任意多边形 230"/>
            <p:cNvSpPr/>
            <p:nvPr/>
          </p:nvSpPr>
          <p:spPr>
            <a:xfrm>
              <a:off x="2737345" y="1394206"/>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2" name="任意多边形 231"/>
            <p:cNvSpPr/>
            <p:nvPr/>
          </p:nvSpPr>
          <p:spPr>
            <a:xfrm>
              <a:off x="3321839" y="1394206"/>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3" name="任意多边形 232"/>
            <p:cNvSpPr/>
            <p:nvPr/>
          </p:nvSpPr>
          <p:spPr>
            <a:xfrm>
              <a:off x="1835554" y="1768270"/>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4" name="任意多边形 233"/>
            <p:cNvSpPr/>
            <p:nvPr/>
          </p:nvSpPr>
          <p:spPr>
            <a:xfrm>
              <a:off x="3001202" y="1768270"/>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5" name="任意多边形 234"/>
            <p:cNvSpPr/>
            <p:nvPr/>
          </p:nvSpPr>
          <p:spPr>
            <a:xfrm>
              <a:off x="1541637"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6" name="任意多边形 235"/>
            <p:cNvSpPr/>
            <p:nvPr/>
          </p:nvSpPr>
          <p:spPr>
            <a:xfrm>
              <a:off x="2122792"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7" name="任意多边形 236"/>
            <p:cNvSpPr/>
            <p:nvPr/>
          </p:nvSpPr>
          <p:spPr>
            <a:xfrm>
              <a:off x="2710626"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8" name="任意多边形 237"/>
            <p:cNvSpPr/>
            <p:nvPr/>
          </p:nvSpPr>
          <p:spPr>
            <a:xfrm>
              <a:off x="3288439" y="2135655"/>
              <a:ext cx="597855" cy="39410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9" name="任意多边形 238"/>
            <p:cNvSpPr/>
            <p:nvPr/>
          </p:nvSpPr>
          <p:spPr>
            <a:xfrm>
              <a:off x="2386648" y="2523079"/>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0" name="任意多边形 239"/>
            <p:cNvSpPr/>
            <p:nvPr/>
          </p:nvSpPr>
          <p:spPr>
            <a:xfrm>
              <a:off x="2987842" y="2523079"/>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1" name="任意多边形 240"/>
            <p:cNvSpPr/>
            <p:nvPr/>
          </p:nvSpPr>
          <p:spPr>
            <a:xfrm>
              <a:off x="3558977" y="2523079"/>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2" name="任意多边形 241"/>
            <p:cNvSpPr/>
            <p:nvPr/>
          </p:nvSpPr>
          <p:spPr>
            <a:xfrm>
              <a:off x="2677226" y="2897144"/>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3" name="任意多边形 242"/>
            <p:cNvSpPr/>
            <p:nvPr/>
          </p:nvSpPr>
          <p:spPr>
            <a:xfrm>
              <a:off x="3255039" y="2897144"/>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4" name="任意多边形 243"/>
            <p:cNvSpPr/>
            <p:nvPr/>
          </p:nvSpPr>
          <p:spPr>
            <a:xfrm>
              <a:off x="2653845" y="3651953"/>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5" name="任意多边形 244"/>
            <p:cNvSpPr/>
            <p:nvPr/>
          </p:nvSpPr>
          <p:spPr>
            <a:xfrm>
              <a:off x="2951103" y="4029358"/>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6" name="任意多边形 245"/>
            <p:cNvSpPr/>
            <p:nvPr/>
          </p:nvSpPr>
          <p:spPr>
            <a:xfrm>
              <a:off x="2343229" y="4774147"/>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7" name="任意多边形 246"/>
            <p:cNvSpPr/>
            <p:nvPr/>
          </p:nvSpPr>
          <p:spPr>
            <a:xfrm>
              <a:off x="2924384" y="4787506"/>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8" name="任意多边形 247"/>
            <p:cNvSpPr/>
            <p:nvPr/>
          </p:nvSpPr>
          <p:spPr>
            <a:xfrm>
              <a:off x="2022593" y="5164912"/>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9" name="任意多边形 248"/>
            <p:cNvSpPr/>
            <p:nvPr/>
          </p:nvSpPr>
          <p:spPr>
            <a:xfrm>
              <a:off x="2613766" y="5171591"/>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0" name="任意多边形 249"/>
            <p:cNvSpPr/>
            <p:nvPr/>
          </p:nvSpPr>
          <p:spPr>
            <a:xfrm>
              <a:off x="3221640" y="5154891"/>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1" name="任意多边形 250"/>
            <p:cNvSpPr/>
            <p:nvPr/>
          </p:nvSpPr>
          <p:spPr>
            <a:xfrm>
              <a:off x="1110781" y="5532297"/>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2" name="任意多边形 251"/>
            <p:cNvSpPr/>
            <p:nvPr/>
          </p:nvSpPr>
          <p:spPr>
            <a:xfrm>
              <a:off x="1711975" y="5528956"/>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3" name="任意多边形 252"/>
            <p:cNvSpPr/>
            <p:nvPr/>
          </p:nvSpPr>
          <p:spPr>
            <a:xfrm>
              <a:off x="2309830" y="5535635"/>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4" name="任意多边形 253"/>
            <p:cNvSpPr/>
            <p:nvPr/>
          </p:nvSpPr>
          <p:spPr>
            <a:xfrm>
              <a:off x="2931063" y="5542315"/>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5" name="任意多边形 254"/>
            <p:cNvSpPr/>
            <p:nvPr/>
          </p:nvSpPr>
          <p:spPr>
            <a:xfrm>
              <a:off x="1875634" y="1387526"/>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6" name="任意多边形 255"/>
            <p:cNvSpPr/>
            <p:nvPr/>
          </p:nvSpPr>
          <p:spPr>
            <a:xfrm>
              <a:off x="2456788" y="1394206"/>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7" name="任意多边形 256"/>
            <p:cNvSpPr/>
            <p:nvPr/>
          </p:nvSpPr>
          <p:spPr>
            <a:xfrm>
              <a:off x="2142831" y="176827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8" name="任意多边形 257"/>
            <p:cNvSpPr/>
            <p:nvPr/>
          </p:nvSpPr>
          <p:spPr>
            <a:xfrm>
              <a:off x="2717306" y="176827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9" name="任意多边形 258"/>
            <p:cNvSpPr/>
            <p:nvPr/>
          </p:nvSpPr>
          <p:spPr>
            <a:xfrm>
              <a:off x="1852253" y="2149015"/>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0" name="任意多边形 259"/>
            <p:cNvSpPr/>
            <p:nvPr/>
          </p:nvSpPr>
          <p:spPr>
            <a:xfrm>
              <a:off x="2430068" y="2159035"/>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1" name="任意多边形 260"/>
            <p:cNvSpPr/>
            <p:nvPr/>
          </p:nvSpPr>
          <p:spPr>
            <a:xfrm>
              <a:off x="3589036" y="214567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2" name="任意多边形 261"/>
            <p:cNvSpPr/>
            <p:nvPr/>
          </p:nvSpPr>
          <p:spPr>
            <a:xfrm>
              <a:off x="2690586" y="252307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3" name="任意多边形 262"/>
            <p:cNvSpPr/>
            <p:nvPr/>
          </p:nvSpPr>
          <p:spPr>
            <a:xfrm>
              <a:off x="1822195"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4" name="任意多边形 263"/>
            <p:cNvSpPr/>
            <p:nvPr/>
          </p:nvSpPr>
          <p:spPr>
            <a:xfrm>
              <a:off x="2971143"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5" name="任意多边形 264"/>
            <p:cNvSpPr/>
            <p:nvPr/>
          </p:nvSpPr>
          <p:spPr>
            <a:xfrm>
              <a:off x="2677226" y="327788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6" name="任意多边形 265"/>
            <p:cNvSpPr/>
            <p:nvPr/>
          </p:nvSpPr>
          <p:spPr>
            <a:xfrm>
              <a:off x="3268399" y="3274549"/>
              <a:ext cx="591175"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7" name="任意多边形 266"/>
            <p:cNvSpPr/>
            <p:nvPr/>
          </p:nvSpPr>
          <p:spPr>
            <a:xfrm>
              <a:off x="1795475" y="3661974"/>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dirty="0"/>
            </a:p>
          </p:txBody>
        </p:sp>
        <p:sp>
          <p:nvSpPr>
            <p:cNvPr id="268" name="任意多边形 267"/>
            <p:cNvSpPr/>
            <p:nvPr/>
          </p:nvSpPr>
          <p:spPr>
            <a:xfrm>
              <a:off x="2964463" y="3655294"/>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9" name="任意多边形 268"/>
            <p:cNvSpPr/>
            <p:nvPr/>
          </p:nvSpPr>
          <p:spPr>
            <a:xfrm>
              <a:off x="2657186" y="403603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0" name="任意多边形 269"/>
            <p:cNvSpPr/>
            <p:nvPr/>
          </p:nvSpPr>
          <p:spPr>
            <a:xfrm>
              <a:off x="3255039" y="4026017"/>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1" name="任意多边形 270"/>
            <p:cNvSpPr/>
            <p:nvPr/>
          </p:nvSpPr>
          <p:spPr>
            <a:xfrm>
              <a:off x="2951103" y="4406762"/>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2" name="任意多边形 271"/>
            <p:cNvSpPr/>
            <p:nvPr/>
          </p:nvSpPr>
          <p:spPr>
            <a:xfrm>
              <a:off x="1461478" y="4774147"/>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3" name="任意多边形 272"/>
            <p:cNvSpPr/>
            <p:nvPr/>
          </p:nvSpPr>
          <p:spPr>
            <a:xfrm>
              <a:off x="2653845" y="4777488"/>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4" name="任意多边形 273"/>
            <p:cNvSpPr/>
            <p:nvPr/>
          </p:nvSpPr>
          <p:spPr>
            <a:xfrm>
              <a:off x="1738694" y="516157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5" name="任意多边形 274"/>
            <p:cNvSpPr/>
            <p:nvPr/>
          </p:nvSpPr>
          <p:spPr>
            <a:xfrm>
              <a:off x="2333208" y="5164912"/>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6" name="任意多边形 275"/>
            <p:cNvSpPr/>
            <p:nvPr/>
          </p:nvSpPr>
          <p:spPr>
            <a:xfrm>
              <a:off x="2924384" y="517493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7" name="任意多边形 276"/>
            <p:cNvSpPr/>
            <p:nvPr/>
          </p:nvSpPr>
          <p:spPr>
            <a:xfrm>
              <a:off x="1424737" y="5535635"/>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8" name="任意多边形 277"/>
            <p:cNvSpPr/>
            <p:nvPr/>
          </p:nvSpPr>
          <p:spPr>
            <a:xfrm>
              <a:off x="2025931" y="5535635"/>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9" name="任意多边形 278"/>
            <p:cNvSpPr/>
            <p:nvPr/>
          </p:nvSpPr>
          <p:spPr>
            <a:xfrm>
              <a:off x="2630466" y="5545656"/>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0" name="任意多边形 279"/>
            <p:cNvSpPr/>
            <p:nvPr/>
          </p:nvSpPr>
          <p:spPr>
            <a:xfrm>
              <a:off x="1110781" y="590970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1" name="任意多边形 280"/>
            <p:cNvSpPr/>
            <p:nvPr/>
          </p:nvSpPr>
          <p:spPr>
            <a:xfrm>
              <a:off x="1715316" y="5916380"/>
              <a:ext cx="591173"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2" name="任意多边形 281"/>
            <p:cNvSpPr/>
            <p:nvPr/>
          </p:nvSpPr>
          <p:spPr>
            <a:xfrm>
              <a:off x="2336549" y="6310483"/>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3" name="任意多边形 282"/>
            <p:cNvSpPr/>
            <p:nvPr/>
          </p:nvSpPr>
          <p:spPr>
            <a:xfrm>
              <a:off x="1401359" y="62904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4" name="任意多边形 283"/>
            <p:cNvSpPr/>
            <p:nvPr/>
          </p:nvSpPr>
          <p:spPr>
            <a:xfrm>
              <a:off x="2657186" y="6313824"/>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5" name="任意多边形 284"/>
            <p:cNvSpPr/>
            <p:nvPr/>
          </p:nvSpPr>
          <p:spPr>
            <a:xfrm>
              <a:off x="1227681" y="2526420"/>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6" name="任意多边形 285"/>
            <p:cNvSpPr/>
            <p:nvPr/>
          </p:nvSpPr>
          <p:spPr>
            <a:xfrm>
              <a:off x="1528278" y="2523079"/>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7" name="任意多边形 286"/>
            <p:cNvSpPr/>
            <p:nvPr/>
          </p:nvSpPr>
          <p:spPr>
            <a:xfrm>
              <a:off x="633166" y="2526420"/>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8" name="任意多边形 287"/>
            <p:cNvSpPr/>
            <p:nvPr/>
          </p:nvSpPr>
          <p:spPr>
            <a:xfrm>
              <a:off x="1231019"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9" name="任意多边形 288"/>
            <p:cNvSpPr/>
            <p:nvPr/>
          </p:nvSpPr>
          <p:spPr>
            <a:xfrm>
              <a:off x="1798814" y="3277888"/>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0" name="任意多边形 289"/>
            <p:cNvSpPr/>
            <p:nvPr/>
          </p:nvSpPr>
          <p:spPr>
            <a:xfrm>
              <a:off x="1514918" y="3277888"/>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1" name="任意多边形 290"/>
            <p:cNvSpPr/>
            <p:nvPr/>
          </p:nvSpPr>
          <p:spPr>
            <a:xfrm>
              <a:off x="3231660" y="5933080"/>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2" name="任意多边形 291"/>
            <p:cNvSpPr/>
            <p:nvPr/>
          </p:nvSpPr>
          <p:spPr>
            <a:xfrm>
              <a:off x="3515557" y="6320504"/>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3" name="任意多边形 292"/>
            <p:cNvSpPr/>
            <p:nvPr/>
          </p:nvSpPr>
          <p:spPr>
            <a:xfrm>
              <a:off x="1818854" y="2526420"/>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4" name="任意多边形 293"/>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5" name="任意多边形 294"/>
            <p:cNvSpPr/>
            <p:nvPr/>
          </p:nvSpPr>
          <p:spPr>
            <a:xfrm>
              <a:off x="646526" y="1350789"/>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6" name="任意多边形 295"/>
            <p:cNvSpPr/>
            <p:nvPr/>
          </p:nvSpPr>
          <p:spPr>
            <a:xfrm>
              <a:off x="332569" y="1748231"/>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7" name="任意多边形 296"/>
            <p:cNvSpPr/>
            <p:nvPr/>
          </p:nvSpPr>
          <p:spPr>
            <a:xfrm>
              <a:off x="623146" y="214567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8" name="任意多边形 297"/>
            <p:cNvSpPr/>
            <p:nvPr/>
          </p:nvSpPr>
          <p:spPr>
            <a:xfrm>
              <a:off x="1221001" y="2145676"/>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9" name="任意多边形 298"/>
            <p:cNvSpPr/>
            <p:nvPr/>
          </p:nvSpPr>
          <p:spPr>
            <a:xfrm>
              <a:off x="603106" y="2927204"/>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0" name="任意多边形 299"/>
            <p:cNvSpPr/>
            <p:nvPr/>
          </p:nvSpPr>
          <p:spPr>
            <a:xfrm>
              <a:off x="282469" y="3341347"/>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1" name="任意多边形 300"/>
            <p:cNvSpPr/>
            <p:nvPr/>
          </p:nvSpPr>
          <p:spPr>
            <a:xfrm>
              <a:off x="579727" y="3738789"/>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2" name="任意多边形 301"/>
            <p:cNvSpPr/>
            <p:nvPr/>
          </p:nvSpPr>
          <p:spPr>
            <a:xfrm>
              <a:off x="589746" y="651421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3" name="任意多边形 302"/>
            <p:cNvSpPr/>
            <p:nvPr/>
          </p:nvSpPr>
          <p:spPr>
            <a:xfrm>
              <a:off x="1184260" y="651421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4" name="任意多边形 303"/>
            <p:cNvSpPr/>
            <p:nvPr/>
          </p:nvSpPr>
          <p:spPr>
            <a:xfrm>
              <a:off x="352609" y="134410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5" name="任意多边形 304"/>
            <p:cNvSpPr/>
            <p:nvPr/>
          </p:nvSpPr>
          <p:spPr>
            <a:xfrm>
              <a:off x="960483" y="134076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6" name="任意多边形 305"/>
            <p:cNvSpPr/>
            <p:nvPr/>
          </p:nvSpPr>
          <p:spPr>
            <a:xfrm>
              <a:off x="646526" y="1738213"/>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7" name="任意多边形 306"/>
            <p:cNvSpPr/>
            <p:nvPr/>
          </p:nvSpPr>
          <p:spPr>
            <a:xfrm>
              <a:off x="937102" y="2135655"/>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8" name="任意多边形 307"/>
            <p:cNvSpPr/>
            <p:nvPr/>
          </p:nvSpPr>
          <p:spPr>
            <a:xfrm>
              <a:off x="937102" y="2533100"/>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9" name="任意多边形 308"/>
            <p:cNvSpPr/>
            <p:nvPr/>
          </p:nvSpPr>
          <p:spPr>
            <a:xfrm>
              <a:off x="907044" y="2903824"/>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0" name="任意多边形 309"/>
            <p:cNvSpPr/>
            <p:nvPr/>
          </p:nvSpPr>
          <p:spPr>
            <a:xfrm>
              <a:off x="596426" y="333132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1" name="任意多边形 310"/>
            <p:cNvSpPr/>
            <p:nvPr/>
          </p:nvSpPr>
          <p:spPr>
            <a:xfrm>
              <a:off x="285810" y="3728771"/>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2" name="任意多边形 311"/>
            <p:cNvSpPr/>
            <p:nvPr/>
          </p:nvSpPr>
          <p:spPr>
            <a:xfrm>
              <a:off x="583066" y="4122875"/>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3" name="任意多边形 312"/>
            <p:cNvSpPr/>
            <p:nvPr/>
          </p:nvSpPr>
          <p:spPr>
            <a:xfrm>
              <a:off x="279130" y="4516978"/>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4" name="任意多边形 313"/>
            <p:cNvSpPr/>
            <p:nvPr/>
          </p:nvSpPr>
          <p:spPr>
            <a:xfrm>
              <a:off x="355948" y="491442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5" name="任意多边形 314"/>
            <p:cNvSpPr/>
            <p:nvPr/>
          </p:nvSpPr>
          <p:spPr>
            <a:xfrm>
              <a:off x="960483" y="491442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6" name="任意多边形 315"/>
            <p:cNvSpPr/>
            <p:nvPr/>
          </p:nvSpPr>
          <p:spPr>
            <a:xfrm>
              <a:off x="636505" y="5311866"/>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7" name="任意多边形 316"/>
            <p:cNvSpPr/>
            <p:nvPr/>
          </p:nvSpPr>
          <p:spPr>
            <a:xfrm>
              <a:off x="1244379" y="531186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8" name="任意多边形 317"/>
            <p:cNvSpPr/>
            <p:nvPr/>
          </p:nvSpPr>
          <p:spPr>
            <a:xfrm>
              <a:off x="329228" y="570596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9" name="任意多边形 318"/>
            <p:cNvSpPr/>
            <p:nvPr/>
          </p:nvSpPr>
          <p:spPr>
            <a:xfrm>
              <a:off x="930422" y="570930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0" name="任意多边形 319"/>
            <p:cNvSpPr/>
            <p:nvPr/>
          </p:nvSpPr>
          <p:spPr>
            <a:xfrm>
              <a:off x="613127" y="6100073"/>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1" name="任意多边形 320"/>
            <p:cNvSpPr/>
            <p:nvPr/>
          </p:nvSpPr>
          <p:spPr>
            <a:xfrm>
              <a:off x="893684" y="6504195"/>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2" name="任意多边形 321"/>
            <p:cNvSpPr/>
            <p:nvPr/>
          </p:nvSpPr>
          <p:spPr>
            <a:xfrm>
              <a:off x="1498217" y="6494177"/>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3" name="任意多边形 322"/>
            <p:cNvSpPr/>
            <p:nvPr/>
          </p:nvSpPr>
          <p:spPr>
            <a:xfrm>
              <a:off x="1501558" y="6100073"/>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4" name="任意多边形 323"/>
            <p:cNvSpPr/>
            <p:nvPr/>
          </p:nvSpPr>
          <p:spPr>
            <a:xfrm>
              <a:off x="4778064" y="6310483"/>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sp>
        <p:nvSpPr>
          <p:cNvPr id="140386" name="文本框 4"/>
          <p:cNvSpPr txBox="1">
            <a:spLocks noChangeArrowheads="1"/>
          </p:cNvSpPr>
          <p:nvPr/>
        </p:nvSpPr>
        <p:spPr bwMode="auto">
          <a:xfrm>
            <a:off x="4400550" y="2417763"/>
            <a:ext cx="4076700" cy="1006475"/>
          </a:xfrm>
          <a:prstGeom prst="rect">
            <a:avLst/>
          </a:prstGeom>
          <a:noFill/>
          <a:ln w="9525">
            <a:noFill/>
            <a:miter lim="800000"/>
          </a:ln>
        </p:spPr>
        <p:txBody>
          <a:bodyPr anchor="ctr">
            <a:spAutoFit/>
          </a:bodyPr>
          <a:lstStyle/>
          <a:p>
            <a:r>
              <a:rPr lang="zh-CN" altLang="en-US" sz="6000">
                <a:solidFill>
                  <a:srgbClr val="0E5671"/>
                </a:solidFill>
                <a:latin typeface="方正美黑简体"/>
                <a:ea typeface="方正美黑简体"/>
                <a:cs typeface="方正美黑简体"/>
              </a:rPr>
              <a:t>谢谢观赏！</a:t>
            </a:r>
            <a:endParaRPr lang="zh-CN" altLang="en-US" sz="6000">
              <a:solidFill>
                <a:srgbClr val="0E5671"/>
              </a:solidFill>
              <a:latin typeface="方正美黑简体"/>
              <a:ea typeface="方正美黑简体"/>
              <a:cs typeface="方正美黑简体"/>
            </a:endParaRPr>
          </a:p>
        </p:txBody>
      </p:sp>
      <p:sp>
        <p:nvSpPr>
          <p:cNvPr id="119" name="直角三角形 118"/>
          <p:cNvSpPr/>
          <p:nvPr/>
        </p:nvSpPr>
        <p:spPr>
          <a:xfrm flipV="1">
            <a:off x="0" y="0"/>
            <a:ext cx="8040688" cy="981075"/>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Tree>
  </p:cSld>
  <p:clrMapOvr>
    <a:masterClrMapping/>
  </p:clrMapOvr>
  <p:transition spd="slow" advClick="0" advTm="3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3"/>
          <p:cNvGrpSpPr/>
          <p:nvPr/>
        </p:nvGrpSpPr>
        <p:grpSpPr bwMode="auto">
          <a:xfrm>
            <a:off x="-4763" y="-133350"/>
            <a:ext cx="8045451" cy="1114425"/>
            <a:chOff x="-4806" y="-132909"/>
            <a:chExt cx="8045022" cy="1113634"/>
          </a:xfrm>
        </p:grpSpPr>
        <p:sp>
          <p:nvSpPr>
            <p:cNvPr id="5" name="直角三角形 4"/>
            <p:cNvSpPr/>
            <p:nvPr/>
          </p:nvSpPr>
          <p:spPr>
            <a:xfrm flipV="1">
              <a:off x="-43" y="346"/>
              <a:ext cx="8040259" cy="980379"/>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1989" name="文本框 4"/>
            <p:cNvSpPr txBox="1">
              <a:spLocks noChangeArrowheads="1"/>
            </p:cNvSpPr>
            <p:nvPr/>
          </p:nvSpPr>
          <p:spPr bwMode="auto">
            <a:xfrm>
              <a:off x="-4806" y="-132909"/>
              <a:ext cx="4333510" cy="829945"/>
            </a:xfrm>
            <a:prstGeom prst="rect">
              <a:avLst/>
            </a:prstGeom>
            <a:noFill/>
            <a:ln w="9525">
              <a:noFill/>
              <a:miter lim="800000"/>
            </a:ln>
          </p:spPr>
          <p:txBody>
            <a:bodyPr>
              <a:spAutoFit/>
            </a:bodyPr>
            <a:lstStyle/>
            <a:p>
              <a:pPr>
                <a:lnSpc>
                  <a:spcPct val="150000"/>
                </a:lnSpc>
              </a:pPr>
              <a:r>
                <a:rPr lang="zh-CN" altLang="zh-CN" sz="3200" b="0">
                  <a:solidFill>
                    <a:srgbClr val="FF0000"/>
                  </a:solidFill>
                  <a:latin typeface="Century Gothic"/>
                  <a:ea typeface="新宋体" panose="02010609030101010101" pitchFamily="49" charset="-122"/>
                </a:rPr>
                <a:t> 小调查：</a:t>
              </a:r>
              <a:endParaRPr lang="zh-CN" altLang="zh-CN" sz="3200">
                <a:solidFill>
                  <a:srgbClr val="FF0000"/>
                </a:solidFill>
                <a:latin typeface="Century Gothic"/>
                <a:ea typeface="华文新魏"/>
                <a:cs typeface="华文新魏"/>
              </a:endParaRPr>
            </a:p>
          </p:txBody>
        </p:sp>
      </p:grpSp>
      <p:pic>
        <p:nvPicPr>
          <p:cNvPr id="41986" name="图片 3078" descr="20300343690686133308632405260"/>
          <p:cNvPicPr>
            <a:picLocks noChangeAspect="1"/>
          </p:cNvPicPr>
          <p:nvPr/>
        </p:nvPicPr>
        <p:blipFill>
          <a:blip r:embed="rId1"/>
          <a:srcRect/>
          <a:stretch>
            <a:fillRect/>
          </a:stretch>
        </p:blipFill>
        <p:spPr bwMode="auto">
          <a:xfrm>
            <a:off x="9305925" y="196850"/>
            <a:ext cx="2628900" cy="3213100"/>
          </a:xfrm>
          <a:prstGeom prst="rect">
            <a:avLst/>
          </a:prstGeom>
          <a:noFill/>
          <a:ln w="9525">
            <a:noFill/>
            <a:miter lim="800000"/>
            <a:headEnd/>
            <a:tailEnd/>
          </a:ln>
        </p:spPr>
      </p:pic>
      <p:sp>
        <p:nvSpPr>
          <p:cNvPr id="4099" name="文本占位符 4098"/>
          <p:cNvSpPr>
            <a:spLocks noGrp="1"/>
          </p:cNvSpPr>
          <p:nvPr/>
        </p:nvSpPr>
        <p:spPr bwMode="auto">
          <a:xfrm>
            <a:off x="973138" y="1504950"/>
            <a:ext cx="8229600" cy="4525963"/>
          </a:xfrm>
          <a:prstGeom prst="rect">
            <a:avLst/>
          </a:prstGeom>
          <a:noFill/>
          <a:ln w="9525">
            <a:noFill/>
            <a:miter lim="800000"/>
          </a:ln>
        </p:spPr>
        <p:txBody>
          <a:bodyPr/>
          <a:lstStyle/>
          <a:p>
            <a:pPr marL="342900" indent="-342900">
              <a:spcBef>
                <a:spcPct val="20000"/>
              </a:spcBef>
              <a:buFontTx/>
              <a:buChar char="•"/>
            </a:pPr>
            <a:r>
              <a:rPr lang="zh-CN" altLang="en-US" sz="3200">
                <a:solidFill>
                  <a:schemeClr val="accent2"/>
                </a:solidFill>
                <a:latin typeface="Century Gothic"/>
                <a:ea typeface="黑体" panose="02010609060101010101" pitchFamily="49" charset="-122"/>
              </a:rPr>
              <a:t>孩子爱哭怎么办？</a:t>
            </a:r>
            <a:endParaRPr lang="zh-CN" altLang="en-US" sz="3200">
              <a:solidFill>
                <a:schemeClr val="accent2"/>
              </a:solidFill>
              <a:latin typeface="Century Gothic"/>
              <a:ea typeface="黑体" panose="02010609060101010101" pitchFamily="49" charset="-122"/>
            </a:endParaRPr>
          </a:p>
          <a:p>
            <a:pPr marL="342900" indent="-342900">
              <a:spcBef>
                <a:spcPct val="20000"/>
              </a:spcBef>
              <a:buFontTx/>
              <a:buChar char="•"/>
            </a:pPr>
            <a:r>
              <a:rPr lang="zh-CN" altLang="en-US" sz="3200">
                <a:solidFill>
                  <a:schemeClr val="accent2"/>
                </a:solidFill>
                <a:latin typeface="Century Gothic"/>
                <a:ea typeface="黑体" panose="02010609060101010101" pitchFamily="49" charset="-122"/>
              </a:rPr>
              <a:t>孩子爱打人怎么办？</a:t>
            </a:r>
            <a:endParaRPr lang="zh-CN" altLang="en-US" sz="3200">
              <a:solidFill>
                <a:schemeClr val="accent2"/>
              </a:solidFill>
              <a:latin typeface="Century Gothic"/>
              <a:ea typeface="黑体" panose="02010609060101010101" pitchFamily="49" charset="-122"/>
            </a:endParaRPr>
          </a:p>
          <a:p>
            <a:pPr marL="342900" indent="-342900">
              <a:spcBef>
                <a:spcPct val="20000"/>
              </a:spcBef>
              <a:buFontTx/>
              <a:buChar char="•"/>
            </a:pPr>
            <a:r>
              <a:rPr lang="zh-CN" altLang="en-US" sz="3200">
                <a:solidFill>
                  <a:schemeClr val="accent2"/>
                </a:solidFill>
                <a:latin typeface="Century Gothic"/>
                <a:ea typeface="黑体" panose="02010609060101010101" pitchFamily="49" charset="-122"/>
              </a:rPr>
              <a:t>孩子不爱说话怎么办</a:t>
            </a:r>
            <a:endParaRPr lang="zh-CN" altLang="en-US" sz="3200">
              <a:solidFill>
                <a:schemeClr val="accent2"/>
              </a:solidFill>
              <a:latin typeface="Century Gothic"/>
              <a:ea typeface="黑体" panose="02010609060101010101" pitchFamily="49" charset="-122"/>
            </a:endParaRPr>
          </a:p>
          <a:p>
            <a:pPr marL="342900" indent="-342900">
              <a:spcBef>
                <a:spcPct val="20000"/>
              </a:spcBef>
              <a:buFontTx/>
              <a:buChar char="•"/>
            </a:pPr>
            <a:r>
              <a:rPr lang="zh-CN" altLang="en-US" sz="3200">
                <a:solidFill>
                  <a:schemeClr val="accent2"/>
                </a:solidFill>
                <a:latin typeface="Century Gothic"/>
                <a:ea typeface="黑体" panose="02010609060101010101" pitchFamily="49" charset="-122"/>
              </a:rPr>
              <a:t>孩子爱拿别人东西怎么办？</a:t>
            </a:r>
            <a:endParaRPr lang="zh-CN" altLang="en-US" sz="3200">
              <a:solidFill>
                <a:schemeClr val="accent2"/>
              </a:solidFill>
              <a:latin typeface="Century Gothic"/>
              <a:ea typeface="黑体" panose="02010609060101010101" pitchFamily="49" charset="-122"/>
            </a:endParaRPr>
          </a:p>
          <a:p>
            <a:pPr marL="342900" indent="-342900">
              <a:spcBef>
                <a:spcPct val="20000"/>
              </a:spcBef>
              <a:buFontTx/>
              <a:buChar char="•"/>
            </a:pPr>
            <a:r>
              <a:rPr lang="zh-CN" altLang="en-US" sz="3200">
                <a:solidFill>
                  <a:schemeClr val="accent2"/>
                </a:solidFill>
                <a:latin typeface="Century Gothic"/>
                <a:ea typeface="黑体" panose="02010609060101010101" pitchFamily="49" charset="-122"/>
              </a:rPr>
              <a:t>孩子爱粘人怎么办？</a:t>
            </a:r>
            <a:endParaRPr lang="zh-CN" altLang="en-US" sz="3200">
              <a:solidFill>
                <a:schemeClr val="accent2"/>
              </a:solidFill>
              <a:latin typeface="Century Gothic"/>
              <a:ea typeface="黑体" panose="02010609060101010101" pitchFamily="49" charset="-122"/>
            </a:endParaRPr>
          </a:p>
          <a:p>
            <a:pPr marL="342900" indent="-342900">
              <a:spcBef>
                <a:spcPct val="20000"/>
              </a:spcBef>
            </a:pPr>
            <a:endParaRPr lang="zh-CN" altLang="en-US" sz="3200">
              <a:solidFill>
                <a:schemeClr val="bg1"/>
              </a:solidFill>
              <a:latin typeface="Century Gothic"/>
            </a:endParaRPr>
          </a:p>
          <a:p>
            <a:pPr marL="342900" indent="-342900">
              <a:spcBef>
                <a:spcPct val="20000"/>
              </a:spcBef>
            </a:pPr>
            <a:r>
              <a:rPr lang="zh-CN" altLang="en-US" sz="3200">
                <a:solidFill>
                  <a:schemeClr val="bg1"/>
                </a:solidFill>
                <a:latin typeface="Century Gothic"/>
              </a:rPr>
              <a:t>你遇到过这些情况吗？</a:t>
            </a:r>
            <a:endParaRPr lang="zh-CN" altLang="en-US" sz="3200">
              <a:solidFill>
                <a:schemeClr val="bg1"/>
              </a:solidFill>
              <a:latin typeface="Century Gothic"/>
            </a:endParaRPr>
          </a:p>
          <a:p>
            <a:pPr marL="342900" indent="-342900">
              <a:spcBef>
                <a:spcPct val="20000"/>
              </a:spcBef>
            </a:pPr>
            <a:endParaRPr lang="zh-CN" altLang="en-US" sz="3200">
              <a:solidFill>
                <a:srgbClr val="FF0000"/>
              </a:solidFill>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1000"/>
                                        <p:tgtEl>
                                          <p:spTgt spid="4099">
                                            <p:txEl>
                                              <p:pRg st="1" end="1"/>
                                            </p:txEl>
                                          </p:spTgt>
                                        </p:tgtEl>
                                      </p:cBhvr>
                                    </p:animEffect>
                                    <p:anim calcmode="lin" valueType="num">
                                      <p:cBhvr>
                                        <p:cTn id="16"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fade">
                                      <p:cBhvr>
                                        <p:cTn id="23" dur="1000"/>
                                        <p:tgtEl>
                                          <p:spTgt spid="4099">
                                            <p:txEl>
                                              <p:pRg st="2" end="2"/>
                                            </p:txEl>
                                          </p:spTgt>
                                        </p:tgtEl>
                                      </p:cBhvr>
                                    </p:animEffect>
                                    <p:anim calcmode="lin" valueType="num">
                                      <p:cBhvr>
                                        <p:cTn id="24"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fade">
                                      <p:cBhvr>
                                        <p:cTn id="31" dur="1000"/>
                                        <p:tgtEl>
                                          <p:spTgt spid="4099">
                                            <p:txEl>
                                              <p:pRg st="3" end="3"/>
                                            </p:txEl>
                                          </p:spTgt>
                                        </p:tgtEl>
                                      </p:cBhvr>
                                    </p:animEffect>
                                    <p:anim calcmode="lin" valueType="num">
                                      <p:cBhvr>
                                        <p:cTn id="32"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9">
                                            <p:txEl>
                                              <p:pRg st="4" end="4"/>
                                            </p:txEl>
                                          </p:spTgt>
                                        </p:tgtEl>
                                        <p:attrNameLst>
                                          <p:attrName>style.visibility</p:attrName>
                                        </p:attrNameLst>
                                      </p:cBhvr>
                                      <p:to>
                                        <p:strVal val="visible"/>
                                      </p:to>
                                    </p:set>
                                    <p:animEffect transition="in" filter="fade">
                                      <p:cBhvr>
                                        <p:cTn id="39" dur="1000"/>
                                        <p:tgtEl>
                                          <p:spTgt spid="4099">
                                            <p:txEl>
                                              <p:pRg st="4" end="4"/>
                                            </p:txEl>
                                          </p:spTgt>
                                        </p:tgtEl>
                                      </p:cBhvr>
                                    </p:animEffect>
                                    <p:anim calcmode="lin" valueType="num">
                                      <p:cBhvr>
                                        <p:cTn id="40"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099">
                                            <p:txEl>
                                              <p:pRg st="6" end="6"/>
                                            </p:txEl>
                                          </p:spTgt>
                                        </p:tgtEl>
                                        <p:attrNameLst>
                                          <p:attrName>style.visibility</p:attrName>
                                        </p:attrNameLst>
                                      </p:cBhvr>
                                      <p:to>
                                        <p:strVal val="visible"/>
                                      </p:to>
                                    </p:set>
                                    <p:animEffect transition="in" filter="fade">
                                      <p:cBhvr>
                                        <p:cTn id="47" dur="1000"/>
                                        <p:tgtEl>
                                          <p:spTgt spid="4099">
                                            <p:txEl>
                                              <p:pRg st="6" end="6"/>
                                            </p:txEl>
                                          </p:spTgt>
                                        </p:tgtEl>
                                      </p:cBhvr>
                                    </p:animEffect>
                                    <p:anim calcmode="lin" valueType="num">
                                      <p:cBhvr>
                                        <p:cTn id="48"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099">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09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3015"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3011"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zh-CN" altLang="en-US" sz="2400">
                <a:solidFill>
                  <a:schemeClr val="bg2"/>
                </a:solidFill>
                <a:latin typeface="宋体" panose="02010600030101010101" pitchFamily="2" charset="-122"/>
                <a:ea typeface="宋体" panose="02010600030101010101" pitchFamily="2" charset="-122"/>
                <a:sym typeface="+mn-ea"/>
              </a:rPr>
              <a:t>一、健康的概念</a:t>
            </a:r>
            <a:endParaRPr lang="zh-CN" altLang="en-US" sz="2400">
              <a:solidFill>
                <a:schemeClr val="bg2"/>
              </a:solidFill>
              <a:latin typeface="宋体" panose="02010600030101010101" pitchFamily="2" charset="-122"/>
              <a:ea typeface="宋体" panose="02010600030101010101" pitchFamily="2" charset="-122"/>
              <a:sym typeface="+mn-ea"/>
            </a:endParaRPr>
          </a:p>
        </p:txBody>
      </p:sp>
      <p:sp>
        <p:nvSpPr>
          <p:cNvPr id="43012" name="文本框 3"/>
          <p:cNvSpPr txBox="1">
            <a:spLocks noChangeArrowheads="1"/>
          </p:cNvSpPr>
          <p:nvPr/>
        </p:nvSpPr>
        <p:spPr bwMode="auto">
          <a:xfrm>
            <a:off x="500063" y="1771650"/>
            <a:ext cx="10433050" cy="2282825"/>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ea typeface="宋体" panose="02010600030101010101" pitchFamily="2" charset="-122"/>
              </a:rPr>
              <a:t>健康包括三个层面的内容：</a:t>
            </a:r>
            <a:endParaRPr lang="zh-CN" altLang="en-US" sz="2400" b="0">
              <a:solidFill>
                <a:schemeClr val="bg2"/>
              </a:solidFill>
              <a:latin typeface="宋体" panose="02010600030101010101" pitchFamily="2" charset="-122"/>
              <a:ea typeface="宋体" panose="02010600030101010101" pitchFamily="2" charset="-122"/>
            </a:endParaRPr>
          </a:p>
          <a:p>
            <a:r>
              <a:rPr lang="zh-CN" altLang="en-US" sz="2400" b="0">
                <a:solidFill>
                  <a:schemeClr val="bg2"/>
                </a:solidFill>
                <a:latin typeface="宋体" panose="02010600030101010101" pitchFamily="2" charset="-122"/>
                <a:ea typeface="宋体" panose="02010600030101010101" pitchFamily="2" charset="-122"/>
              </a:rPr>
              <a:t> ① </a:t>
            </a:r>
            <a:r>
              <a:rPr lang="zh-CN" altLang="en-US" sz="2400" b="0">
                <a:solidFill>
                  <a:srgbClr val="CC3300"/>
                </a:solidFill>
                <a:latin typeface="宋体" panose="02010600030101010101" pitchFamily="2" charset="-122"/>
                <a:ea typeface="宋体" panose="02010600030101010101" pitchFamily="2" charset="-122"/>
              </a:rPr>
              <a:t>躯体健康，</a:t>
            </a:r>
            <a:r>
              <a:rPr lang="zh-CN" altLang="en-US" sz="2400" b="0">
                <a:solidFill>
                  <a:schemeClr val="bg2"/>
                </a:solidFill>
                <a:latin typeface="宋体" panose="02010600030101010101" pitchFamily="2" charset="-122"/>
                <a:ea typeface="宋体" panose="02010600030101010101" pitchFamily="2" charset="-122"/>
              </a:rPr>
              <a:t>指躯体的结构完好和功能正常。 </a:t>
            </a:r>
            <a:endParaRPr lang="zh-CN" altLang="en-US" sz="2400" b="0">
              <a:solidFill>
                <a:schemeClr val="bg2"/>
              </a:solidFill>
              <a:latin typeface="宋体" panose="02010600030101010101" pitchFamily="2" charset="-122"/>
              <a:ea typeface="宋体" panose="02010600030101010101" pitchFamily="2" charset="-122"/>
            </a:endParaRPr>
          </a:p>
          <a:p>
            <a:r>
              <a:rPr lang="zh-CN" altLang="en-US" sz="2400" b="0">
                <a:solidFill>
                  <a:schemeClr val="bg2"/>
                </a:solidFill>
                <a:latin typeface="宋体" panose="02010600030101010101" pitchFamily="2" charset="-122"/>
                <a:ea typeface="宋体" panose="02010600030101010101" pitchFamily="2" charset="-122"/>
              </a:rPr>
              <a:t> ② </a:t>
            </a:r>
            <a:r>
              <a:rPr lang="zh-CN" altLang="en-US" sz="2400" b="0">
                <a:solidFill>
                  <a:srgbClr val="CC3300"/>
                </a:solidFill>
                <a:latin typeface="宋体" panose="02010600030101010101" pitchFamily="2" charset="-122"/>
                <a:ea typeface="宋体" panose="02010600030101010101" pitchFamily="2" charset="-122"/>
              </a:rPr>
              <a:t>心理健康，</a:t>
            </a:r>
            <a:r>
              <a:rPr lang="zh-CN" altLang="en-US" sz="2400" b="0">
                <a:solidFill>
                  <a:schemeClr val="bg2"/>
                </a:solidFill>
                <a:latin typeface="宋体" panose="02010600030101010101" pitchFamily="2" charset="-122"/>
                <a:ea typeface="宋体" panose="02010600030101010101" pitchFamily="2" charset="-122"/>
              </a:rPr>
              <a:t>又称精神健康，指人的心理处于完好状态，包括正确认识自我、正确认 识环境、及时适应环境。</a:t>
            </a:r>
            <a:endParaRPr lang="zh-CN" altLang="en-US" sz="2400" b="0">
              <a:solidFill>
                <a:schemeClr val="bg2"/>
              </a:solidFill>
              <a:latin typeface="宋体" panose="02010600030101010101" pitchFamily="2" charset="-122"/>
              <a:ea typeface="宋体" panose="02010600030101010101" pitchFamily="2" charset="-122"/>
            </a:endParaRPr>
          </a:p>
          <a:p>
            <a:r>
              <a:rPr lang="zh-CN" altLang="en-US" sz="2400" b="0">
                <a:solidFill>
                  <a:schemeClr val="bg2"/>
                </a:solidFill>
                <a:latin typeface="宋体" panose="02010600030101010101" pitchFamily="2" charset="-122"/>
                <a:ea typeface="宋体" panose="02010600030101010101" pitchFamily="2" charset="-122"/>
              </a:rPr>
              <a:t> ③ </a:t>
            </a:r>
            <a:r>
              <a:rPr lang="zh-CN" altLang="en-US" sz="2400" b="0">
                <a:solidFill>
                  <a:srgbClr val="CC3300"/>
                </a:solidFill>
                <a:latin typeface="宋体" panose="02010600030101010101" pitchFamily="2" charset="-122"/>
                <a:ea typeface="宋体" panose="02010600030101010101" pitchFamily="2" charset="-122"/>
              </a:rPr>
              <a:t>社会适应能力</a:t>
            </a:r>
            <a:r>
              <a:rPr lang="zh-CN" altLang="en-US" sz="2400" b="0">
                <a:solidFill>
                  <a:schemeClr val="bg2"/>
                </a:solidFill>
                <a:latin typeface="宋体" panose="02010600030101010101" pitchFamily="2" charset="-122"/>
                <a:ea typeface="宋体" panose="02010600030101010101" pitchFamily="2" charset="-122"/>
              </a:rPr>
              <a:t>，包括每个人的能力应在社会系统内得到充分的发挥、有效地扮演与 其身份相适应的角色、行为与社会规范相一致三个方面。 </a:t>
            </a:r>
            <a:endParaRPr lang="zh-CN" altLang="en-US" sz="2400" b="0">
              <a:solidFill>
                <a:schemeClr val="bg2"/>
              </a:solidFill>
              <a:latin typeface="宋体" panose="02010600030101010101" pitchFamily="2" charset="-122"/>
              <a:ea typeface="宋体" panose="02010600030101010101" pitchFamily="2" charset="-122"/>
            </a:endParaRPr>
          </a:p>
        </p:txBody>
      </p:sp>
      <p:sp>
        <p:nvSpPr>
          <p:cNvPr id="43013" name="文本框 32"/>
          <p:cNvSpPr txBox="1">
            <a:spLocks noChangeArrowheads="1"/>
          </p:cNvSpPr>
          <p:nvPr/>
        </p:nvSpPr>
        <p:spPr bwMode="auto">
          <a:xfrm>
            <a:off x="490538" y="5475288"/>
            <a:ext cx="8870950" cy="366712"/>
          </a:xfrm>
          <a:prstGeom prst="rect">
            <a:avLst/>
          </a:prstGeom>
          <a:noFill/>
          <a:ln w="9525">
            <a:noFill/>
            <a:miter lim="800000"/>
          </a:ln>
        </p:spPr>
        <p:txBody>
          <a:bodyPr>
            <a:spAutoFit/>
          </a:bodyPr>
          <a:lstStyle/>
          <a:p>
            <a:r>
              <a:rPr lang="zh-CN" altLang="en-US" b="0">
                <a:solidFill>
                  <a:srgbClr val="FF0000"/>
                </a:solidFill>
                <a:latin typeface="Century Gothic"/>
              </a:rPr>
              <a:t>思考：</a:t>
            </a:r>
            <a:r>
              <a:rPr lang="zh-CN" altLang="en-US" b="0">
                <a:ea typeface="宋体" panose="02010600030101010101" pitchFamily="2" charset="-122"/>
              </a:rPr>
              <a:t> </a:t>
            </a:r>
            <a:r>
              <a:rPr lang="zh-CN" altLang="en-US" b="0">
                <a:solidFill>
                  <a:srgbClr val="FF0000"/>
                </a:solidFill>
                <a:latin typeface="Century Gothic"/>
                <a:ea typeface="宋体" panose="02010600030101010101" pitchFamily="2" charset="-122"/>
              </a:rPr>
              <a:t>心理健康是身体健康的精神支柱，通常心理健康的幼儿具有哪些特点和表现？ </a:t>
            </a:r>
            <a:endParaRPr lang="zh-CN" altLang="en-US" b="0">
              <a:solidFill>
                <a:srgbClr val="FF0000"/>
              </a:solidFill>
              <a:latin typeface="Century Gothic"/>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5064" name="文本框 28"/>
            <p:cNvSpPr txBox="1">
              <a:spLocks noChangeArrowheads="1"/>
            </p:cNvSpPr>
            <p:nvPr/>
          </p:nvSpPr>
          <p:spPr bwMode="auto">
            <a:xfrm>
              <a:off x="-217076" y="99501"/>
              <a:ext cx="4333510" cy="583728"/>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5059" name="文本框 1"/>
          <p:cNvSpPr txBox="1">
            <a:spLocks noChangeArrowheads="1"/>
          </p:cNvSpPr>
          <p:nvPr/>
        </p:nvSpPr>
        <p:spPr bwMode="auto">
          <a:xfrm>
            <a:off x="398463" y="1109663"/>
            <a:ext cx="10537825" cy="457200"/>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ea typeface="宋体" panose="02010600030101010101" pitchFamily="2" charset="-122"/>
                <a:sym typeface="+mn-ea"/>
              </a:rPr>
              <a:t>心理健康的幼儿的特点和表现</a:t>
            </a:r>
            <a:endParaRPr lang="zh-CN" altLang="en-US" sz="2400" b="0">
              <a:solidFill>
                <a:schemeClr val="bg2"/>
              </a:solidFill>
              <a:latin typeface="宋体" panose="02010600030101010101" pitchFamily="2" charset="-122"/>
              <a:ea typeface="宋体" panose="02010600030101010101" pitchFamily="2" charset="-122"/>
              <a:sym typeface="+mn-ea"/>
            </a:endParaRPr>
          </a:p>
        </p:txBody>
      </p:sp>
      <p:grpSp>
        <p:nvGrpSpPr>
          <p:cNvPr id="45060" name="Group 30"/>
          <p:cNvGrpSpPr/>
          <p:nvPr/>
        </p:nvGrpSpPr>
        <p:grpSpPr bwMode="auto">
          <a:xfrm>
            <a:off x="1190625" y="1697038"/>
            <a:ext cx="9494838" cy="4735512"/>
            <a:chOff x="750" y="1069"/>
            <a:chExt cx="5094" cy="2443"/>
          </a:xfrm>
        </p:grpSpPr>
        <p:pic>
          <p:nvPicPr>
            <p:cNvPr id="45061" name="Picture 28"/>
            <p:cNvPicPr>
              <a:picLocks noChangeAspect="1" noChangeArrowheads="1"/>
            </p:cNvPicPr>
            <p:nvPr/>
          </p:nvPicPr>
          <p:blipFill>
            <a:blip r:embed="rId1"/>
            <a:srcRect/>
            <a:stretch>
              <a:fillRect/>
            </a:stretch>
          </p:blipFill>
          <p:spPr bwMode="auto">
            <a:xfrm>
              <a:off x="750" y="1069"/>
              <a:ext cx="5082" cy="738"/>
            </a:xfrm>
            <a:prstGeom prst="rect">
              <a:avLst/>
            </a:prstGeom>
            <a:noFill/>
            <a:ln w="9525">
              <a:noFill/>
              <a:miter lim="800000"/>
              <a:headEnd/>
              <a:tailEnd/>
            </a:ln>
          </p:spPr>
        </p:pic>
        <p:pic>
          <p:nvPicPr>
            <p:cNvPr id="45062" name="Picture 29"/>
            <p:cNvPicPr>
              <a:picLocks noChangeAspect="1" noChangeArrowheads="1"/>
            </p:cNvPicPr>
            <p:nvPr/>
          </p:nvPicPr>
          <p:blipFill>
            <a:blip r:embed="rId2"/>
            <a:srcRect/>
            <a:stretch>
              <a:fillRect/>
            </a:stretch>
          </p:blipFill>
          <p:spPr bwMode="auto">
            <a:xfrm>
              <a:off x="756" y="1814"/>
              <a:ext cx="5088" cy="1698"/>
            </a:xfrm>
            <a:prstGeom prst="rect">
              <a:avLst/>
            </a:prstGeom>
            <a:noFill/>
            <a:ln w="9525">
              <a:noFill/>
              <a:miter lim="800000"/>
              <a:headEnd/>
              <a:tailEnd/>
            </a:ln>
          </p:spPr>
        </p:pic>
      </p:grpSp>
    </p:spTree>
  </p:cSld>
  <p:clrMapOvr>
    <a:masterClrMapping/>
  </p:clrMapOvr>
  <p:transition spd="slow" advClick="0" advTm="3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7130"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7107"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zh-CN" altLang="en-US" sz="2400">
                <a:solidFill>
                  <a:schemeClr val="bg2"/>
                </a:solidFill>
                <a:latin typeface="宋体" panose="02010600030101010101" pitchFamily="2" charset="-122"/>
                <a:ea typeface="宋体" panose="02010600030101010101" pitchFamily="2" charset="-122"/>
                <a:sym typeface="+mn-ea"/>
              </a:rPr>
              <a:t>二、婴幼儿的心理保健</a:t>
            </a:r>
            <a:endParaRPr lang="zh-CN" altLang="en-US" sz="2400">
              <a:solidFill>
                <a:schemeClr val="bg2"/>
              </a:solidFill>
              <a:latin typeface="宋体" panose="02010600030101010101" pitchFamily="2" charset="-122"/>
              <a:ea typeface="宋体" panose="02010600030101010101" pitchFamily="2" charset="-122"/>
              <a:sym typeface="+mn-ea"/>
            </a:endParaRPr>
          </a:p>
        </p:txBody>
      </p:sp>
      <p:sp>
        <p:nvSpPr>
          <p:cNvPr id="114697" name="Freeform 5"/>
          <p:cNvSpPr/>
          <p:nvPr/>
        </p:nvSpPr>
        <p:spPr bwMode="auto">
          <a:xfrm>
            <a:off x="706438" y="2570163"/>
            <a:ext cx="1931987" cy="1741487"/>
          </a:xfrm>
          <a:custGeom>
            <a:avLst/>
            <a:gdLst>
              <a:gd name="T0" fmla="*/ 1068713131 w 2740"/>
              <a:gd name="T1" fmla="*/ 1172990346 h 2446"/>
              <a:gd name="T2" fmla="*/ 1021015632 w 2740"/>
              <a:gd name="T3" fmla="*/ 1221126139 h 2446"/>
              <a:gd name="T4" fmla="*/ 952947665 w 2740"/>
              <a:gd name="T5" fmla="*/ 1238859966 h 2446"/>
              <a:gd name="T6" fmla="*/ 405425388 w 2740"/>
              <a:gd name="T7" fmla="*/ 1238859966 h 2446"/>
              <a:gd name="T8" fmla="*/ 340338515 w 2740"/>
              <a:gd name="T9" fmla="*/ 1221126139 h 2446"/>
              <a:gd name="T10" fmla="*/ 292641721 w 2740"/>
              <a:gd name="T11" fmla="*/ 1172483422 h 2446"/>
              <a:gd name="T12" fmla="*/ 17886391 w 2740"/>
              <a:gd name="T13" fmla="*/ 687073483 h 2446"/>
              <a:gd name="T14" fmla="*/ 0 w 2740"/>
              <a:gd name="T15" fmla="*/ 619683801 h 2446"/>
              <a:gd name="T16" fmla="*/ 17886391 w 2740"/>
              <a:gd name="T17" fmla="*/ 551787195 h 2446"/>
              <a:gd name="T18" fmla="*/ 291647524 w 2740"/>
              <a:gd name="T19" fmla="*/ 68403554 h 2446"/>
              <a:gd name="T20" fmla="*/ 340338515 w 2740"/>
              <a:gd name="T21" fmla="*/ 18747682 h 2446"/>
              <a:gd name="T22" fmla="*/ 402444207 w 2740"/>
              <a:gd name="T23" fmla="*/ 506925 h 2446"/>
              <a:gd name="T24" fmla="*/ 951954173 w 2740"/>
              <a:gd name="T25" fmla="*/ 506925 h 2446"/>
              <a:gd name="T26" fmla="*/ 1021015632 w 2740"/>
              <a:gd name="T27" fmla="*/ 18747682 h 2446"/>
              <a:gd name="T28" fmla="*/ 1068713131 w 2740"/>
              <a:gd name="T29" fmla="*/ 66883491 h 2446"/>
              <a:gd name="T30" fmla="*/ 1342474181 w 2740"/>
              <a:gd name="T31" fmla="*/ 550267132 h 2446"/>
              <a:gd name="T32" fmla="*/ 1361354059 w 2740"/>
              <a:gd name="T33" fmla="*/ 619683801 h 2446"/>
              <a:gd name="T34" fmla="*/ 1341977082 w 2740"/>
              <a:gd name="T35" fmla="*/ 689606683 h 2446"/>
              <a:gd name="T36" fmla="*/ 1068713131 w 2740"/>
              <a:gd name="T37" fmla="*/ 11729903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9525" cap="flat">
            <a:noFill/>
            <a:prstDash val="solid"/>
            <a:miter lim="800000"/>
          </a:ln>
        </p:spPr>
        <p:txBody>
          <a:bodyPr lIns="121917" tIns="60958" rIns="121917" bIns="60958"/>
          <a:lstStyle/>
          <a:p>
            <a:endParaRPr lang="zh-CN" altLang="en-US"/>
          </a:p>
        </p:txBody>
      </p:sp>
      <p:sp>
        <p:nvSpPr>
          <p:cNvPr id="8" name="TextBox 2"/>
          <p:cNvSpPr txBox="1">
            <a:spLocks noChangeArrowheads="1"/>
          </p:cNvSpPr>
          <p:nvPr/>
        </p:nvSpPr>
        <p:spPr bwMode="auto">
          <a:xfrm>
            <a:off x="1133475" y="3030538"/>
            <a:ext cx="852488" cy="914400"/>
          </a:xfrm>
          <a:prstGeom prst="rect">
            <a:avLst/>
          </a:prstGeom>
          <a:noFill/>
          <a:ln w="9525">
            <a:noFill/>
            <a:miter lim="800000"/>
          </a:ln>
        </p:spPr>
        <p:txBody>
          <a:bodyPr lIns="0" tIns="0" rIns="0" bIns="0">
            <a:spAutoFit/>
          </a:bodyPr>
          <a:lstStyle/>
          <a:p>
            <a:pPr algn="ctr"/>
            <a:r>
              <a:rPr lang="en-US" altLang="zh-CN" sz="2000" b="0">
                <a:solidFill>
                  <a:schemeClr val="bg1"/>
                </a:solidFill>
                <a:latin typeface="微软雅黑" panose="020B0503020204020204" pitchFamily="34" charset="-122"/>
                <a:ea typeface="微软雅黑" panose="020B0503020204020204" pitchFamily="34" charset="-122"/>
              </a:rPr>
              <a:t>0</a:t>
            </a:r>
            <a:r>
              <a:rPr lang="zh-CN" altLang="en-US" sz="2000" b="0">
                <a:solidFill>
                  <a:schemeClr val="bg1"/>
                </a:solidFill>
                <a:latin typeface="微软雅黑" panose="020B0503020204020204" pitchFamily="34" charset="-122"/>
                <a:ea typeface="微软雅黑" panose="020B0503020204020204" pitchFamily="34" charset="-122"/>
              </a:rPr>
              <a:t>～</a:t>
            </a:r>
            <a:r>
              <a:rPr lang="en-US" altLang="zh-CN" sz="2000" b="0">
                <a:solidFill>
                  <a:schemeClr val="bg1"/>
                </a:solidFill>
                <a:latin typeface="微软雅黑" panose="020B0503020204020204" pitchFamily="34" charset="-122"/>
                <a:ea typeface="微软雅黑" panose="020B0503020204020204" pitchFamily="34" charset="-122"/>
              </a:rPr>
              <a:t>1</a:t>
            </a:r>
            <a:r>
              <a:rPr lang="zh-CN" altLang="en-US" sz="2000" b="0">
                <a:solidFill>
                  <a:schemeClr val="bg1"/>
                </a:solidFill>
                <a:latin typeface="微软雅黑" panose="020B0503020204020204" pitchFamily="34" charset="-122"/>
                <a:ea typeface="微软雅黑" panose="020B0503020204020204" pitchFamily="34" charset="-122"/>
              </a:rPr>
              <a:t>岁婴儿心理保健</a:t>
            </a:r>
            <a:endParaRPr lang="zh-CN" altLang="en-US" sz="2000" b="0">
              <a:solidFill>
                <a:schemeClr val="bg1"/>
              </a:solidFill>
              <a:latin typeface="微软雅黑" panose="020B0503020204020204" pitchFamily="34" charset="-122"/>
              <a:ea typeface="微软雅黑" panose="020B0503020204020204" pitchFamily="34" charset="-122"/>
            </a:endParaRPr>
          </a:p>
        </p:txBody>
      </p:sp>
      <p:sp>
        <p:nvSpPr>
          <p:cNvPr id="9" name="矩形 3"/>
          <p:cNvSpPr/>
          <p:nvPr/>
        </p:nvSpPr>
        <p:spPr>
          <a:xfrm>
            <a:off x="2413000" y="1831975"/>
            <a:ext cx="8034338" cy="154463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10" name="Freeform 5"/>
          <p:cNvSpPr/>
          <p:nvPr/>
        </p:nvSpPr>
        <p:spPr bwMode="auto">
          <a:xfrm>
            <a:off x="2300288" y="3522663"/>
            <a:ext cx="1931987" cy="1741487"/>
          </a:xfrm>
          <a:custGeom>
            <a:avLst/>
            <a:gdLst>
              <a:gd name="T0" fmla="*/ 1068713131 w 2740"/>
              <a:gd name="T1" fmla="*/ 1172990346 h 2446"/>
              <a:gd name="T2" fmla="*/ 1021015632 w 2740"/>
              <a:gd name="T3" fmla="*/ 1221126139 h 2446"/>
              <a:gd name="T4" fmla="*/ 952947665 w 2740"/>
              <a:gd name="T5" fmla="*/ 1238859966 h 2446"/>
              <a:gd name="T6" fmla="*/ 405425388 w 2740"/>
              <a:gd name="T7" fmla="*/ 1238859966 h 2446"/>
              <a:gd name="T8" fmla="*/ 340338515 w 2740"/>
              <a:gd name="T9" fmla="*/ 1221126139 h 2446"/>
              <a:gd name="T10" fmla="*/ 292641721 w 2740"/>
              <a:gd name="T11" fmla="*/ 1172483422 h 2446"/>
              <a:gd name="T12" fmla="*/ 17886391 w 2740"/>
              <a:gd name="T13" fmla="*/ 687073483 h 2446"/>
              <a:gd name="T14" fmla="*/ 0 w 2740"/>
              <a:gd name="T15" fmla="*/ 619683801 h 2446"/>
              <a:gd name="T16" fmla="*/ 17886391 w 2740"/>
              <a:gd name="T17" fmla="*/ 551787195 h 2446"/>
              <a:gd name="T18" fmla="*/ 291647524 w 2740"/>
              <a:gd name="T19" fmla="*/ 68403554 h 2446"/>
              <a:gd name="T20" fmla="*/ 340338515 w 2740"/>
              <a:gd name="T21" fmla="*/ 18747682 h 2446"/>
              <a:gd name="T22" fmla="*/ 402444207 w 2740"/>
              <a:gd name="T23" fmla="*/ 506925 h 2446"/>
              <a:gd name="T24" fmla="*/ 951954173 w 2740"/>
              <a:gd name="T25" fmla="*/ 506925 h 2446"/>
              <a:gd name="T26" fmla="*/ 1021015632 w 2740"/>
              <a:gd name="T27" fmla="*/ 18747682 h 2446"/>
              <a:gd name="T28" fmla="*/ 1068713131 w 2740"/>
              <a:gd name="T29" fmla="*/ 66883491 h 2446"/>
              <a:gd name="T30" fmla="*/ 1342474181 w 2740"/>
              <a:gd name="T31" fmla="*/ 550267132 h 2446"/>
              <a:gd name="T32" fmla="*/ 1361354059 w 2740"/>
              <a:gd name="T33" fmla="*/ 619683801 h 2446"/>
              <a:gd name="T34" fmla="*/ 1341977082 w 2740"/>
              <a:gd name="T35" fmla="*/ 689606683 h 2446"/>
              <a:gd name="T36" fmla="*/ 1068713131 w 2740"/>
              <a:gd name="T37" fmla="*/ 11729903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2D050"/>
          </a:solidFill>
          <a:ln w="9525" cap="flat">
            <a:noFill/>
            <a:prstDash val="solid"/>
            <a:miter lim="800000"/>
          </a:ln>
        </p:spPr>
        <p:txBody>
          <a:bodyPr lIns="121917" tIns="60958" rIns="121917" bIns="60958"/>
          <a:lstStyle/>
          <a:p>
            <a:endParaRPr lang="zh-CN" altLang="en-US"/>
          </a:p>
        </p:txBody>
      </p:sp>
      <p:sp>
        <p:nvSpPr>
          <p:cNvPr id="114701" name="Freeform 5"/>
          <p:cNvSpPr/>
          <p:nvPr/>
        </p:nvSpPr>
        <p:spPr bwMode="auto">
          <a:xfrm>
            <a:off x="706438" y="4449763"/>
            <a:ext cx="1931987" cy="1741487"/>
          </a:xfrm>
          <a:custGeom>
            <a:avLst/>
            <a:gdLst>
              <a:gd name="T0" fmla="*/ 1068713131 w 2740"/>
              <a:gd name="T1" fmla="*/ 1172990346 h 2446"/>
              <a:gd name="T2" fmla="*/ 1021015632 w 2740"/>
              <a:gd name="T3" fmla="*/ 1221126139 h 2446"/>
              <a:gd name="T4" fmla="*/ 952947665 w 2740"/>
              <a:gd name="T5" fmla="*/ 1238859966 h 2446"/>
              <a:gd name="T6" fmla="*/ 405425388 w 2740"/>
              <a:gd name="T7" fmla="*/ 1238859966 h 2446"/>
              <a:gd name="T8" fmla="*/ 340338515 w 2740"/>
              <a:gd name="T9" fmla="*/ 1221126139 h 2446"/>
              <a:gd name="T10" fmla="*/ 292641721 w 2740"/>
              <a:gd name="T11" fmla="*/ 1172483422 h 2446"/>
              <a:gd name="T12" fmla="*/ 17886391 w 2740"/>
              <a:gd name="T13" fmla="*/ 687073483 h 2446"/>
              <a:gd name="T14" fmla="*/ 0 w 2740"/>
              <a:gd name="T15" fmla="*/ 619683801 h 2446"/>
              <a:gd name="T16" fmla="*/ 17886391 w 2740"/>
              <a:gd name="T17" fmla="*/ 551787195 h 2446"/>
              <a:gd name="T18" fmla="*/ 291647524 w 2740"/>
              <a:gd name="T19" fmla="*/ 68403554 h 2446"/>
              <a:gd name="T20" fmla="*/ 340338515 w 2740"/>
              <a:gd name="T21" fmla="*/ 18747682 h 2446"/>
              <a:gd name="T22" fmla="*/ 402444207 w 2740"/>
              <a:gd name="T23" fmla="*/ 506925 h 2446"/>
              <a:gd name="T24" fmla="*/ 951954173 w 2740"/>
              <a:gd name="T25" fmla="*/ 506925 h 2446"/>
              <a:gd name="T26" fmla="*/ 1021015632 w 2740"/>
              <a:gd name="T27" fmla="*/ 18747682 h 2446"/>
              <a:gd name="T28" fmla="*/ 1068713131 w 2740"/>
              <a:gd name="T29" fmla="*/ 66883491 h 2446"/>
              <a:gd name="T30" fmla="*/ 1342474181 w 2740"/>
              <a:gd name="T31" fmla="*/ 550267132 h 2446"/>
              <a:gd name="T32" fmla="*/ 1361354059 w 2740"/>
              <a:gd name="T33" fmla="*/ 619683801 h 2446"/>
              <a:gd name="T34" fmla="*/ 1341977082 w 2740"/>
              <a:gd name="T35" fmla="*/ 689606683 h 2446"/>
              <a:gd name="T36" fmla="*/ 1068713131 w 2740"/>
              <a:gd name="T37" fmla="*/ 11729903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66699"/>
          </a:solidFill>
          <a:ln w="9525" cap="flat">
            <a:noFill/>
            <a:prstDash val="solid"/>
            <a:miter lim="800000"/>
          </a:ln>
        </p:spPr>
        <p:txBody>
          <a:bodyPr lIns="121917" tIns="60958" rIns="121917" bIns="60958"/>
          <a:lstStyle/>
          <a:p>
            <a:endParaRPr lang="zh-CN" altLang="en-US"/>
          </a:p>
        </p:txBody>
      </p:sp>
      <p:sp>
        <p:nvSpPr>
          <p:cNvPr id="12" name="矩形 3"/>
          <p:cNvSpPr/>
          <p:nvPr/>
        </p:nvSpPr>
        <p:spPr>
          <a:xfrm>
            <a:off x="4459288" y="3552825"/>
            <a:ext cx="6145212" cy="1544638"/>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grpSp>
        <p:nvGrpSpPr>
          <p:cNvPr id="14" name="组合 13"/>
          <p:cNvGrpSpPr/>
          <p:nvPr/>
        </p:nvGrpSpPr>
        <p:grpSpPr bwMode="auto">
          <a:xfrm>
            <a:off x="2060575" y="3224213"/>
            <a:ext cx="481013" cy="433387"/>
            <a:chOff x="2142410" y="2298139"/>
            <a:chExt cx="360284" cy="324836"/>
          </a:xfrm>
        </p:grpSpPr>
        <p:sp>
          <p:nvSpPr>
            <p:cNvPr id="15"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ln>
          </p:spPr>
          <p:txBody>
            <a:bodyPr/>
            <a:lstStyle/>
            <a:p>
              <a:pPr fontAlgn="auto">
                <a:spcBef>
                  <a:spcPts val="0"/>
                </a:spcBef>
                <a:spcAft>
                  <a:spcPts val="0"/>
                </a:spcAft>
                <a:defRPr/>
              </a:pPr>
              <a:endParaRPr lang="zh-CN" altLang="en-US" b="0">
                <a:latin typeface="+mn-lt"/>
                <a:ea typeface="+mn-ea"/>
                <a:cs typeface="+mn-cs"/>
              </a:endParaRPr>
            </a:p>
          </p:txBody>
        </p:sp>
        <p:sp>
          <p:nvSpPr>
            <p:cNvPr id="47128" name="TextBox 10"/>
            <p:cNvSpPr txBox="1">
              <a:spLocks noChangeArrowheads="1"/>
            </p:cNvSpPr>
            <p:nvPr/>
          </p:nvSpPr>
          <p:spPr bwMode="auto">
            <a:xfrm>
              <a:off x="2222077" y="2306468"/>
              <a:ext cx="200950" cy="308178"/>
            </a:xfrm>
            <a:prstGeom prst="rect">
              <a:avLst/>
            </a:prstGeom>
            <a:noFill/>
            <a:ln w="9525">
              <a:noFill/>
              <a:miter lim="800000"/>
            </a:ln>
          </p:spPr>
          <p:txBody>
            <a:bodyPr lIns="0" tIns="0" rIns="0" bIns="0">
              <a:spAutoFit/>
            </a:bodyPr>
            <a:lstStyle/>
            <a:p>
              <a:pPr algn="ctr"/>
              <a:r>
                <a:rPr lang="en-US" altLang="zh-CN" sz="2700">
                  <a:solidFill>
                    <a:schemeClr val="accent1"/>
                  </a:solidFill>
                  <a:latin typeface="微软雅黑" panose="020B0503020204020204" pitchFamily="34" charset="-122"/>
                  <a:ea typeface="微软雅黑" panose="020B0503020204020204" pitchFamily="34" charset="-122"/>
                </a:rPr>
                <a:t>1</a:t>
              </a:r>
              <a:endParaRPr lang="zh-CN" altLang="en-US" sz="2700">
                <a:solidFill>
                  <a:schemeClr val="accent1"/>
                </a:solidFill>
                <a:latin typeface="微软雅黑" panose="020B0503020204020204" pitchFamily="34" charset="-122"/>
                <a:ea typeface="微软雅黑" panose="020B0503020204020204" pitchFamily="34" charset="-122"/>
              </a:endParaRPr>
            </a:p>
          </p:txBody>
        </p:sp>
      </p:grpSp>
      <p:sp>
        <p:nvSpPr>
          <p:cNvPr id="17" name="TextBox 11"/>
          <p:cNvSpPr txBox="1">
            <a:spLocks noChangeArrowheads="1"/>
          </p:cNvSpPr>
          <p:nvPr/>
        </p:nvSpPr>
        <p:spPr bwMode="auto">
          <a:xfrm>
            <a:off x="2725738" y="3822700"/>
            <a:ext cx="852487" cy="1219200"/>
          </a:xfrm>
          <a:prstGeom prst="rect">
            <a:avLst/>
          </a:prstGeom>
          <a:noFill/>
          <a:ln w="9525">
            <a:noFill/>
            <a:miter lim="800000"/>
          </a:ln>
        </p:spPr>
        <p:txBody>
          <a:bodyPr lIns="0" tIns="0" rIns="0" bIns="0">
            <a:spAutoFit/>
          </a:bodyPr>
          <a:lstStyle/>
          <a:p>
            <a:pPr algn="ctr"/>
            <a:r>
              <a:rPr lang="en-US" altLang="zh-CN" sz="2000" b="0">
                <a:solidFill>
                  <a:schemeClr val="bg1"/>
                </a:solidFill>
                <a:latin typeface="微软雅黑" panose="020B0503020204020204" pitchFamily="34" charset="-122"/>
                <a:ea typeface="微软雅黑" panose="020B0503020204020204" pitchFamily="34" charset="-122"/>
              </a:rPr>
              <a:t>1</a:t>
            </a:r>
            <a:r>
              <a:rPr lang="zh-CN" altLang="en-US" sz="2000" b="0">
                <a:solidFill>
                  <a:schemeClr val="bg1"/>
                </a:solidFill>
                <a:latin typeface="微软雅黑" panose="020B0503020204020204" pitchFamily="34" charset="-122"/>
                <a:ea typeface="微软雅黑" panose="020B0503020204020204" pitchFamily="34" charset="-122"/>
              </a:rPr>
              <a:t>～</a:t>
            </a:r>
            <a:r>
              <a:rPr lang="en-US" altLang="zh-CN" sz="2000" b="0">
                <a:solidFill>
                  <a:schemeClr val="bg1"/>
                </a:solidFill>
                <a:latin typeface="微软雅黑" panose="020B0503020204020204" pitchFamily="34" charset="-122"/>
                <a:ea typeface="微软雅黑" panose="020B0503020204020204" pitchFamily="34" charset="-122"/>
              </a:rPr>
              <a:t>3</a:t>
            </a:r>
            <a:r>
              <a:rPr lang="zh-CN" altLang="en-US" sz="2000" b="0">
                <a:solidFill>
                  <a:schemeClr val="bg1"/>
                </a:solidFill>
                <a:latin typeface="微软雅黑" panose="020B0503020204020204" pitchFamily="34" charset="-122"/>
                <a:ea typeface="微软雅黑" panose="020B0503020204020204" pitchFamily="34" charset="-122"/>
              </a:rPr>
              <a:t>岁婴幼儿心理保健</a:t>
            </a:r>
            <a:endParaRPr lang="zh-CN" altLang="en-US" sz="2000" b="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638550" y="4176713"/>
            <a:ext cx="481013" cy="433387"/>
            <a:chOff x="2142410" y="2298139"/>
            <a:chExt cx="360284" cy="324836"/>
          </a:xfrm>
        </p:grpSpPr>
        <p:sp>
          <p:nvSpPr>
            <p:cNvPr id="19"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ln>
          </p:spPr>
          <p:txBody>
            <a:bodyPr/>
            <a:lstStyle/>
            <a:p>
              <a:pPr fontAlgn="auto">
                <a:spcBef>
                  <a:spcPts val="0"/>
                </a:spcBef>
                <a:spcAft>
                  <a:spcPts val="0"/>
                </a:spcAft>
                <a:defRPr/>
              </a:pPr>
              <a:endParaRPr lang="zh-CN" altLang="en-US" b="0">
                <a:latin typeface="+mn-lt"/>
                <a:ea typeface="+mn-ea"/>
                <a:cs typeface="+mn-cs"/>
              </a:endParaRPr>
            </a:p>
          </p:txBody>
        </p:sp>
        <p:sp>
          <p:nvSpPr>
            <p:cNvPr id="47126" name="TextBox 14"/>
            <p:cNvSpPr txBox="1">
              <a:spLocks noChangeArrowheads="1"/>
            </p:cNvSpPr>
            <p:nvPr/>
          </p:nvSpPr>
          <p:spPr bwMode="auto">
            <a:xfrm>
              <a:off x="2222077" y="2306468"/>
              <a:ext cx="200950" cy="308178"/>
            </a:xfrm>
            <a:prstGeom prst="rect">
              <a:avLst/>
            </a:prstGeom>
            <a:noFill/>
            <a:ln w="9525">
              <a:noFill/>
              <a:miter lim="800000"/>
            </a:ln>
          </p:spPr>
          <p:txBody>
            <a:bodyPr lIns="0" tIns="0" rIns="0" bIns="0">
              <a:spAutoFit/>
            </a:bodyPr>
            <a:lstStyle/>
            <a:p>
              <a:pPr algn="ctr"/>
              <a:r>
                <a:rPr lang="en-US" altLang="zh-CN" sz="2700">
                  <a:solidFill>
                    <a:schemeClr val="accent2"/>
                  </a:solidFill>
                  <a:latin typeface="微软雅黑" panose="020B0503020204020204" pitchFamily="34" charset="-122"/>
                  <a:ea typeface="微软雅黑" panose="020B0503020204020204" pitchFamily="34" charset="-122"/>
                </a:rPr>
                <a:t>2</a:t>
              </a:r>
              <a:endParaRPr lang="zh-CN" altLang="en-US" sz="2700">
                <a:solidFill>
                  <a:schemeClr val="accent2"/>
                </a:solidFill>
                <a:latin typeface="微软雅黑" panose="020B0503020204020204" pitchFamily="34" charset="-122"/>
                <a:ea typeface="微软雅黑" panose="020B0503020204020204" pitchFamily="34" charset="-122"/>
              </a:endParaRPr>
            </a:p>
          </p:txBody>
        </p:sp>
      </p:grpSp>
      <p:sp>
        <p:nvSpPr>
          <p:cNvPr id="21" name="TextBox 15"/>
          <p:cNvSpPr txBox="1">
            <a:spLocks noChangeArrowheads="1"/>
          </p:cNvSpPr>
          <p:nvPr/>
        </p:nvSpPr>
        <p:spPr bwMode="auto">
          <a:xfrm>
            <a:off x="1133475" y="4910138"/>
            <a:ext cx="852488" cy="914400"/>
          </a:xfrm>
          <a:prstGeom prst="rect">
            <a:avLst/>
          </a:prstGeom>
          <a:noFill/>
          <a:ln w="9525">
            <a:noFill/>
            <a:miter lim="800000"/>
          </a:ln>
        </p:spPr>
        <p:txBody>
          <a:bodyPr lIns="0" tIns="0" rIns="0" bIns="0">
            <a:spAutoFit/>
          </a:bodyPr>
          <a:lstStyle/>
          <a:p>
            <a:pPr algn="ctr"/>
            <a:r>
              <a:rPr lang="en-US" altLang="zh-CN" sz="2000" b="0">
                <a:solidFill>
                  <a:schemeClr val="bg1"/>
                </a:solidFill>
                <a:latin typeface="微软雅黑" panose="020B0503020204020204" pitchFamily="34" charset="-122"/>
                <a:ea typeface="微软雅黑" panose="020B0503020204020204" pitchFamily="34" charset="-122"/>
              </a:rPr>
              <a:t>3</a:t>
            </a:r>
            <a:r>
              <a:rPr lang="zh-CN" altLang="en-US" sz="2000" b="0">
                <a:solidFill>
                  <a:schemeClr val="bg1"/>
                </a:solidFill>
                <a:latin typeface="微软雅黑" panose="020B0503020204020204" pitchFamily="34" charset="-122"/>
                <a:ea typeface="微软雅黑" panose="020B0503020204020204" pitchFamily="34" charset="-122"/>
              </a:rPr>
              <a:t>～</a:t>
            </a:r>
            <a:r>
              <a:rPr lang="en-US" altLang="zh-CN" sz="2000" b="0">
                <a:solidFill>
                  <a:schemeClr val="bg1"/>
                </a:solidFill>
                <a:latin typeface="微软雅黑" panose="020B0503020204020204" pitchFamily="34" charset="-122"/>
                <a:ea typeface="微软雅黑" panose="020B0503020204020204" pitchFamily="34" charset="-122"/>
              </a:rPr>
              <a:t>6</a:t>
            </a:r>
            <a:r>
              <a:rPr lang="zh-CN" altLang="en-US" sz="2000" b="0">
                <a:solidFill>
                  <a:schemeClr val="bg1"/>
                </a:solidFill>
                <a:latin typeface="微软雅黑" panose="020B0503020204020204" pitchFamily="34" charset="-122"/>
                <a:ea typeface="微软雅黑" panose="020B0503020204020204" pitchFamily="34" charset="-122"/>
              </a:rPr>
              <a:t>岁幼儿心理保健</a:t>
            </a:r>
            <a:endParaRPr lang="zh-CN" altLang="en-US" sz="2000" b="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bwMode="auto">
          <a:xfrm>
            <a:off x="2060575" y="5103813"/>
            <a:ext cx="481013" cy="433387"/>
            <a:chOff x="2142410" y="2298139"/>
            <a:chExt cx="360284" cy="324836"/>
          </a:xfrm>
        </p:grpSpPr>
        <p:sp>
          <p:nvSpPr>
            <p:cNvPr id="23"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ln>
          </p:spPr>
          <p:txBody>
            <a:bodyPr/>
            <a:lstStyle/>
            <a:p>
              <a:pPr fontAlgn="auto">
                <a:spcBef>
                  <a:spcPts val="0"/>
                </a:spcBef>
                <a:spcAft>
                  <a:spcPts val="0"/>
                </a:spcAft>
                <a:defRPr/>
              </a:pPr>
              <a:endParaRPr lang="zh-CN" altLang="en-US" b="0">
                <a:latin typeface="+mn-lt"/>
                <a:ea typeface="+mn-ea"/>
                <a:cs typeface="+mn-cs"/>
              </a:endParaRPr>
            </a:p>
          </p:txBody>
        </p:sp>
        <p:sp>
          <p:nvSpPr>
            <p:cNvPr id="47124" name="TextBox 18"/>
            <p:cNvSpPr txBox="1">
              <a:spLocks noChangeArrowheads="1"/>
            </p:cNvSpPr>
            <p:nvPr/>
          </p:nvSpPr>
          <p:spPr bwMode="auto">
            <a:xfrm>
              <a:off x="2222077" y="2306468"/>
              <a:ext cx="200950" cy="308178"/>
            </a:xfrm>
            <a:prstGeom prst="rect">
              <a:avLst/>
            </a:prstGeom>
            <a:noFill/>
            <a:ln w="9525">
              <a:noFill/>
              <a:miter lim="800000"/>
            </a:ln>
          </p:spPr>
          <p:txBody>
            <a:bodyPr lIns="0" tIns="0" rIns="0" bIns="0">
              <a:spAutoFit/>
            </a:bodyPr>
            <a:lstStyle/>
            <a:p>
              <a:pPr algn="ctr"/>
              <a:r>
                <a:rPr lang="en-US" altLang="zh-CN" sz="2700">
                  <a:solidFill>
                    <a:srgbClr val="2C6176"/>
                  </a:solidFill>
                  <a:latin typeface="微软雅黑" panose="020B0503020204020204" pitchFamily="34" charset="-122"/>
                  <a:ea typeface="微软雅黑" panose="020B0503020204020204" pitchFamily="34" charset="-122"/>
                </a:rPr>
                <a:t>3</a:t>
              </a:r>
              <a:endParaRPr lang="zh-CN" altLang="en-US" sz="2700">
                <a:solidFill>
                  <a:srgbClr val="2C6176"/>
                </a:solidFill>
                <a:latin typeface="微软雅黑" panose="020B0503020204020204" pitchFamily="34" charset="-122"/>
                <a:ea typeface="微软雅黑" panose="020B0503020204020204" pitchFamily="34" charset="-122"/>
              </a:endParaRPr>
            </a:p>
          </p:txBody>
        </p:sp>
      </p:grpSp>
      <p:sp>
        <p:nvSpPr>
          <p:cNvPr id="114714" name="TextBox 19"/>
          <p:cNvSpPr txBox="1">
            <a:spLocks noChangeArrowheads="1"/>
          </p:cNvSpPr>
          <p:nvPr/>
        </p:nvSpPr>
        <p:spPr bwMode="auto">
          <a:xfrm>
            <a:off x="2889250" y="2338388"/>
            <a:ext cx="6105525" cy="709612"/>
          </a:xfrm>
          <a:prstGeom prst="rect">
            <a:avLst/>
          </a:prstGeom>
          <a:noFill/>
          <a:ln w="9525">
            <a:noFill/>
            <a:miter lim="800000"/>
          </a:ln>
        </p:spPr>
        <p:txBody>
          <a:bodyPr lIns="0" tIns="0" rIns="0" bIns="0">
            <a:spAutoFit/>
          </a:bodyPr>
          <a:lstStyle/>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满足婴儿的多种需要（心理需要，安全、社交需要）</a:t>
            </a: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避免让婴儿受到心理伤害</a:t>
            </a:r>
            <a:endParaRPr lang="en-US" altLang="zh-CN" sz="2000" b="0">
              <a:solidFill>
                <a:srgbClr val="474747"/>
              </a:solidFill>
              <a:latin typeface="微软雅黑" panose="020B0503020204020204" pitchFamily="34" charset="-122"/>
              <a:ea typeface="微软雅黑" panose="020B0503020204020204" pitchFamily="34" charset="-122"/>
            </a:endParaRPr>
          </a:p>
        </p:txBody>
      </p:sp>
      <p:sp>
        <p:nvSpPr>
          <p:cNvPr id="2" name="矩形 3"/>
          <p:cNvSpPr/>
          <p:nvPr/>
        </p:nvSpPr>
        <p:spPr>
          <a:xfrm>
            <a:off x="2644775" y="5313363"/>
            <a:ext cx="6623050" cy="1544637"/>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114718" name="TextBox 19"/>
          <p:cNvSpPr txBox="1">
            <a:spLocks noChangeArrowheads="1"/>
          </p:cNvSpPr>
          <p:nvPr/>
        </p:nvSpPr>
        <p:spPr bwMode="auto">
          <a:xfrm>
            <a:off x="4946650" y="3789363"/>
            <a:ext cx="4945063" cy="1182687"/>
          </a:xfrm>
          <a:prstGeom prst="rect">
            <a:avLst/>
          </a:prstGeom>
          <a:noFill/>
          <a:ln w="9525">
            <a:noFill/>
            <a:miter lim="800000"/>
          </a:ln>
        </p:spPr>
        <p:txBody>
          <a:bodyPr lIns="0" tIns="0" rIns="0" bIns="0">
            <a:spAutoFit/>
          </a:bodyPr>
          <a:lstStyle/>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满足婴幼儿独立性的需要</a:t>
            </a: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引导婴幼儿学习与他人交往</a:t>
            </a: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endParaRPr lang="en-US" altLang="zh-CN" sz="2000" b="0">
              <a:solidFill>
                <a:srgbClr val="474747"/>
              </a:solidFill>
              <a:latin typeface="微软雅黑" panose="020B0503020204020204" pitchFamily="34" charset="-122"/>
              <a:ea typeface="微软雅黑" panose="020B0503020204020204" pitchFamily="34" charset="-122"/>
            </a:endParaRPr>
          </a:p>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帮助婴幼儿做好从家庭到幼儿园的过渡</a:t>
            </a:r>
            <a:endParaRPr lang="zh-CN" altLang="en-US" sz="2000" b="0">
              <a:solidFill>
                <a:srgbClr val="474747"/>
              </a:solidFill>
              <a:latin typeface="微软雅黑" panose="020B0503020204020204" pitchFamily="34" charset="-122"/>
              <a:ea typeface="微软雅黑" panose="020B0503020204020204" pitchFamily="34" charset="-122"/>
            </a:endParaRPr>
          </a:p>
        </p:txBody>
      </p:sp>
      <p:sp>
        <p:nvSpPr>
          <p:cNvPr id="114719" name="TextBox 19"/>
          <p:cNvSpPr txBox="1">
            <a:spLocks noChangeArrowheads="1"/>
          </p:cNvSpPr>
          <p:nvPr/>
        </p:nvSpPr>
        <p:spPr bwMode="auto">
          <a:xfrm>
            <a:off x="3205163" y="5513388"/>
            <a:ext cx="4945062" cy="1182687"/>
          </a:xfrm>
          <a:prstGeom prst="rect">
            <a:avLst/>
          </a:prstGeom>
          <a:noFill/>
          <a:ln w="9525">
            <a:noFill/>
            <a:miter lim="800000"/>
          </a:ln>
        </p:spPr>
        <p:txBody>
          <a:bodyPr lIns="0" tIns="0" rIns="0" bIns="0">
            <a:spAutoFit/>
          </a:bodyPr>
          <a:lstStyle/>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帮助幼儿形成积极的自我概念</a:t>
            </a: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重视幼儿正确的性别角色培养</a:t>
            </a:r>
            <a:endParaRPr lang="zh-CN" altLang="en-US" sz="2000" b="0">
              <a:solidFill>
                <a:srgbClr val="474747"/>
              </a:solidFill>
              <a:latin typeface="微软雅黑" panose="020B0503020204020204" pitchFamily="34" charset="-122"/>
              <a:ea typeface="微软雅黑" panose="020B0503020204020204" pitchFamily="34" charset="-122"/>
            </a:endParaRPr>
          </a:p>
          <a:p>
            <a:pPr algn="just">
              <a:lnSpc>
                <a:spcPts val="1865"/>
              </a:lnSpc>
            </a:pPr>
            <a:endParaRPr lang="en-US" altLang="zh-CN" sz="2000" b="0">
              <a:solidFill>
                <a:srgbClr val="474747"/>
              </a:solidFill>
              <a:latin typeface="微软雅黑" panose="020B0503020204020204" pitchFamily="34" charset="-122"/>
              <a:ea typeface="微软雅黑" panose="020B0503020204020204" pitchFamily="34" charset="-122"/>
            </a:endParaRPr>
          </a:p>
          <a:p>
            <a:pPr algn="just">
              <a:lnSpc>
                <a:spcPts val="1865"/>
              </a:lnSpc>
            </a:pPr>
            <a:r>
              <a:rPr lang="zh-CN" altLang="en-US" sz="2000" b="0">
                <a:solidFill>
                  <a:srgbClr val="474747"/>
                </a:solidFill>
                <a:latin typeface="微软雅黑" panose="020B0503020204020204" pitchFamily="34" charset="-122"/>
                <a:ea typeface="微软雅黑" panose="020B0503020204020204" pitchFamily="34" charset="-122"/>
              </a:rPr>
              <a:t>做好幼小衔接</a:t>
            </a:r>
            <a:endParaRPr lang="zh-CN" altLang="en-US" sz="2000" b="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14697"/>
                                        </p:tgtEl>
                                        <p:attrNameLst>
                                          <p:attrName>style.visibility</p:attrName>
                                        </p:attrNameLst>
                                      </p:cBhvr>
                                      <p:to>
                                        <p:strVal val="visible"/>
                                      </p:to>
                                    </p:set>
                                    <p:anim calcmode="lin" valueType="num">
                                      <p:cBhvr>
                                        <p:cTn id="14" dur="500" fill="hold"/>
                                        <p:tgtEl>
                                          <p:spTgt spid="114697"/>
                                        </p:tgtEl>
                                        <p:attrNameLst>
                                          <p:attrName>ppt_w</p:attrName>
                                        </p:attrNameLst>
                                      </p:cBhvr>
                                      <p:tavLst>
                                        <p:tav tm="0">
                                          <p:val>
                                            <p:fltVal val="0"/>
                                          </p:val>
                                        </p:tav>
                                        <p:tav tm="100000">
                                          <p:val>
                                            <p:strVal val="#ppt_w"/>
                                          </p:val>
                                        </p:tav>
                                      </p:tavLst>
                                    </p:anim>
                                    <p:anim calcmode="lin" valueType="num">
                                      <p:cBhvr>
                                        <p:cTn id="15" dur="500" fill="hold"/>
                                        <p:tgtEl>
                                          <p:spTgt spid="114697"/>
                                        </p:tgtEl>
                                        <p:attrNameLst>
                                          <p:attrName>ppt_h</p:attrName>
                                        </p:attrNameLst>
                                      </p:cBhvr>
                                      <p:tavLst>
                                        <p:tav tm="0">
                                          <p:val>
                                            <p:fltVal val="0"/>
                                          </p:val>
                                        </p:tav>
                                        <p:tav tm="100000">
                                          <p:val>
                                            <p:strVal val="#ppt_h"/>
                                          </p:val>
                                        </p:tav>
                                      </p:tavLst>
                                    </p:anim>
                                    <p:animEffect transition="in" filter="fade">
                                      <p:cBhvr>
                                        <p:cTn id="16" dur="500"/>
                                        <p:tgtEl>
                                          <p:spTgt spid="114697"/>
                                        </p:tgtEl>
                                      </p:cBhvr>
                                    </p:animEffect>
                                    <p:anim calcmode="lin" valueType="num">
                                      <p:cBhvr>
                                        <p:cTn id="17" dur="500" fill="hold"/>
                                        <p:tgtEl>
                                          <p:spTgt spid="114697"/>
                                        </p:tgtEl>
                                        <p:attrNameLst>
                                          <p:attrName>ppt_x</p:attrName>
                                        </p:attrNameLst>
                                      </p:cBhvr>
                                      <p:tavLst>
                                        <p:tav tm="0">
                                          <p:val>
                                            <p:fltVal val="0.5"/>
                                          </p:val>
                                        </p:tav>
                                        <p:tav tm="100000">
                                          <p:val>
                                            <p:strVal val="#ppt_x"/>
                                          </p:val>
                                        </p:tav>
                                      </p:tavLst>
                                    </p:anim>
                                    <p:anim calcmode="lin" valueType="num">
                                      <p:cBhvr>
                                        <p:cTn id="18" dur="500" fill="hold"/>
                                        <p:tgtEl>
                                          <p:spTgt spid="11469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14701"/>
                                        </p:tgtEl>
                                        <p:attrNameLst>
                                          <p:attrName>style.visibility</p:attrName>
                                        </p:attrNameLst>
                                      </p:cBhvr>
                                      <p:to>
                                        <p:strVal val="visible"/>
                                      </p:to>
                                    </p:set>
                                    <p:anim calcmode="lin" valueType="num">
                                      <p:cBhvr>
                                        <p:cTn id="28" dur="500" fill="hold"/>
                                        <p:tgtEl>
                                          <p:spTgt spid="114701"/>
                                        </p:tgtEl>
                                        <p:attrNameLst>
                                          <p:attrName>ppt_w</p:attrName>
                                        </p:attrNameLst>
                                      </p:cBhvr>
                                      <p:tavLst>
                                        <p:tav tm="0">
                                          <p:val>
                                            <p:fltVal val="0"/>
                                          </p:val>
                                        </p:tav>
                                        <p:tav tm="100000">
                                          <p:val>
                                            <p:strVal val="#ppt_w"/>
                                          </p:val>
                                        </p:tav>
                                      </p:tavLst>
                                    </p:anim>
                                    <p:anim calcmode="lin" valueType="num">
                                      <p:cBhvr>
                                        <p:cTn id="29" dur="500" fill="hold"/>
                                        <p:tgtEl>
                                          <p:spTgt spid="114701"/>
                                        </p:tgtEl>
                                        <p:attrNameLst>
                                          <p:attrName>ppt_h</p:attrName>
                                        </p:attrNameLst>
                                      </p:cBhvr>
                                      <p:tavLst>
                                        <p:tav tm="0">
                                          <p:val>
                                            <p:fltVal val="0"/>
                                          </p:val>
                                        </p:tav>
                                        <p:tav tm="100000">
                                          <p:val>
                                            <p:strVal val="#ppt_h"/>
                                          </p:val>
                                        </p:tav>
                                      </p:tavLst>
                                    </p:anim>
                                    <p:animEffect transition="in" filter="fade">
                                      <p:cBhvr>
                                        <p:cTn id="30" dur="500"/>
                                        <p:tgtEl>
                                          <p:spTgt spid="114701"/>
                                        </p:tgtEl>
                                      </p:cBhvr>
                                    </p:animEffect>
                                    <p:anim calcmode="lin" valueType="num">
                                      <p:cBhvr>
                                        <p:cTn id="31" dur="500" fill="hold"/>
                                        <p:tgtEl>
                                          <p:spTgt spid="114701"/>
                                        </p:tgtEl>
                                        <p:attrNameLst>
                                          <p:attrName>ppt_x</p:attrName>
                                        </p:attrNameLst>
                                      </p:cBhvr>
                                      <p:tavLst>
                                        <p:tav tm="0">
                                          <p:val>
                                            <p:fltVal val="0.5"/>
                                          </p:val>
                                        </p:tav>
                                        <p:tav tm="100000">
                                          <p:val>
                                            <p:strVal val="#ppt_x"/>
                                          </p:val>
                                        </p:tav>
                                      </p:tavLst>
                                    </p:anim>
                                    <p:anim calcmode="lin" valueType="num">
                                      <p:cBhvr>
                                        <p:cTn id="32" dur="500" fill="hold"/>
                                        <p:tgtEl>
                                          <p:spTgt spid="11470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114714"/>
                                        </p:tgtEl>
                                        <p:attrNameLst>
                                          <p:attrName>style.visibility</p:attrName>
                                        </p:attrNameLst>
                                      </p:cBhvr>
                                      <p:to>
                                        <p:strVal val="visible"/>
                                      </p:to>
                                    </p:set>
                                    <p:anim calcmode="lin" valueType="num">
                                      <p:cBhvr>
                                        <p:cTn id="71" dur="1000" fill="hold"/>
                                        <p:tgtEl>
                                          <p:spTgt spid="114714"/>
                                        </p:tgtEl>
                                        <p:attrNameLst>
                                          <p:attrName>ppt_w</p:attrName>
                                        </p:attrNameLst>
                                      </p:cBhvr>
                                      <p:tavLst>
                                        <p:tav tm="0">
                                          <p:val>
                                            <p:strVal val="#ppt_w*0.70"/>
                                          </p:val>
                                        </p:tav>
                                        <p:tav tm="100000">
                                          <p:val>
                                            <p:strVal val="#ppt_w"/>
                                          </p:val>
                                        </p:tav>
                                      </p:tavLst>
                                    </p:anim>
                                    <p:anim calcmode="lin" valueType="num">
                                      <p:cBhvr>
                                        <p:cTn id="72" dur="1000" fill="hold"/>
                                        <p:tgtEl>
                                          <p:spTgt spid="114714"/>
                                        </p:tgtEl>
                                        <p:attrNameLst>
                                          <p:attrName>ppt_h</p:attrName>
                                        </p:attrNameLst>
                                      </p:cBhvr>
                                      <p:tavLst>
                                        <p:tav tm="0">
                                          <p:val>
                                            <p:strVal val="#ppt_h"/>
                                          </p:val>
                                        </p:tav>
                                        <p:tav tm="100000">
                                          <p:val>
                                            <p:strVal val="#ppt_h"/>
                                          </p:val>
                                        </p:tav>
                                      </p:tavLst>
                                    </p:anim>
                                    <p:animEffect transition="in" filter="fade">
                                      <p:cBhvr>
                                        <p:cTn id="73" dur="1000"/>
                                        <p:tgtEl>
                                          <p:spTgt spid="114714"/>
                                        </p:tgtEl>
                                      </p:cBhvr>
                                    </p:animEffect>
                                  </p:childTnLst>
                                </p:cTn>
                              </p:par>
                              <p:par>
                                <p:cTn id="74" presetID="55"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strVal val="#ppt_w*0.70"/>
                                          </p:val>
                                        </p:tav>
                                        <p:tav tm="100000">
                                          <p:val>
                                            <p:strVal val="#ppt_w"/>
                                          </p:val>
                                        </p:tav>
                                      </p:tavLst>
                                    </p:anim>
                                    <p:anim calcmode="lin" valueType="num">
                                      <p:cBhvr>
                                        <p:cTn id="77" dur="1000" fill="hold"/>
                                        <p:tgtEl>
                                          <p:spTgt spid="9"/>
                                        </p:tgtEl>
                                        <p:attrNameLst>
                                          <p:attrName>ppt_h</p:attrName>
                                        </p:attrNameLst>
                                      </p:cBhvr>
                                      <p:tavLst>
                                        <p:tav tm="0">
                                          <p:val>
                                            <p:strVal val="#ppt_h"/>
                                          </p:val>
                                        </p:tav>
                                        <p:tav tm="100000">
                                          <p:val>
                                            <p:strVal val="#ppt_h"/>
                                          </p:val>
                                        </p:tav>
                                      </p:tavLst>
                                    </p:anim>
                                    <p:animEffect transition="in" filter="fade">
                                      <p:cBhvr>
                                        <p:cTn id="78" dur="1000"/>
                                        <p:tgtEl>
                                          <p:spTgt spid="9"/>
                                        </p:tgtEl>
                                      </p:cBhvr>
                                    </p:animEffect>
                                  </p:childTnLst>
                                </p:cTn>
                              </p:par>
                              <p:par>
                                <p:cTn id="79" presetID="55" presetClass="entr" presetSubtype="0" fill="hold" nodeType="withEffect">
                                  <p:stCondLst>
                                    <p:cond delay="4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1000" fill="hold"/>
                                        <p:tgtEl>
                                          <p:spTgt spid="12"/>
                                        </p:tgtEl>
                                        <p:attrNameLst>
                                          <p:attrName>ppt_w</p:attrName>
                                        </p:attrNameLst>
                                      </p:cBhvr>
                                      <p:tavLst>
                                        <p:tav tm="0">
                                          <p:val>
                                            <p:strVal val="#ppt_w*0.70"/>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Effect transition="in" filter="fade">
                                      <p:cBhvr>
                                        <p:cTn id="83" dur="1000"/>
                                        <p:tgtEl>
                                          <p:spTgt spid="12"/>
                                        </p:tgtEl>
                                      </p:cBhvr>
                                    </p:animEffect>
                                  </p:childTnLst>
                                </p:cTn>
                              </p:par>
                              <p:par>
                                <p:cTn id="84" presetID="55" presetClass="entr" presetSubtype="0" fill="hold" nodeType="withEffect">
                                  <p:stCondLst>
                                    <p:cond delay="40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ppt_w</p:attrName>
                                        </p:attrNameLst>
                                      </p:cBhvr>
                                      <p:tavLst>
                                        <p:tav tm="0">
                                          <p:val>
                                            <p:strVal val="#ppt_w*0.70"/>
                                          </p:val>
                                        </p:tav>
                                        <p:tav tm="100000">
                                          <p:val>
                                            <p:strVal val="#ppt_w"/>
                                          </p:val>
                                        </p:tav>
                                      </p:tavLst>
                                    </p:anim>
                                    <p:anim calcmode="lin" valueType="num">
                                      <p:cBhvr>
                                        <p:cTn id="87" dur="1000" fill="hold"/>
                                        <p:tgtEl>
                                          <p:spTgt spid="2"/>
                                        </p:tgtEl>
                                        <p:attrNameLst>
                                          <p:attrName>ppt_h</p:attrName>
                                        </p:attrNameLst>
                                      </p:cBhvr>
                                      <p:tavLst>
                                        <p:tav tm="0">
                                          <p:val>
                                            <p:strVal val="#ppt_h"/>
                                          </p:val>
                                        </p:tav>
                                        <p:tav tm="100000">
                                          <p:val>
                                            <p:strVal val="#ppt_h"/>
                                          </p:val>
                                        </p:tav>
                                      </p:tavLst>
                                    </p:anim>
                                    <p:animEffect transition="in" filter="fade">
                                      <p:cBhvr>
                                        <p:cTn id="88" dur="1000"/>
                                        <p:tgtEl>
                                          <p:spTgt spid="2"/>
                                        </p:tgtEl>
                                      </p:cBhvr>
                                    </p:animEffect>
                                  </p:childTnLst>
                                </p:cTn>
                              </p:par>
                            </p:childTnLst>
                          </p:cTn>
                        </p:par>
                        <p:par>
                          <p:cTn id="89" fill="hold">
                            <p:stCondLst>
                              <p:cond delay="1500"/>
                            </p:stCondLst>
                            <p:childTnLst>
                              <p:par>
                                <p:cTn id="90" presetID="55" presetClass="entr" presetSubtype="0" fill="hold" grpId="0" nodeType="afterEffect">
                                  <p:stCondLst>
                                    <p:cond delay="0"/>
                                  </p:stCondLst>
                                  <p:childTnLst>
                                    <p:set>
                                      <p:cBhvr>
                                        <p:cTn id="91" dur="1" fill="hold">
                                          <p:stCondLst>
                                            <p:cond delay="0"/>
                                          </p:stCondLst>
                                        </p:cTn>
                                        <p:tgtEl>
                                          <p:spTgt spid="114718"/>
                                        </p:tgtEl>
                                        <p:attrNameLst>
                                          <p:attrName>style.visibility</p:attrName>
                                        </p:attrNameLst>
                                      </p:cBhvr>
                                      <p:to>
                                        <p:strVal val="visible"/>
                                      </p:to>
                                    </p:set>
                                    <p:anim calcmode="lin" valueType="num">
                                      <p:cBhvr>
                                        <p:cTn id="92" dur="1000" fill="hold"/>
                                        <p:tgtEl>
                                          <p:spTgt spid="114718"/>
                                        </p:tgtEl>
                                        <p:attrNameLst>
                                          <p:attrName>ppt_w</p:attrName>
                                        </p:attrNameLst>
                                      </p:cBhvr>
                                      <p:tavLst>
                                        <p:tav tm="0">
                                          <p:val>
                                            <p:strVal val="#ppt_w*0.70"/>
                                          </p:val>
                                        </p:tav>
                                        <p:tav tm="100000">
                                          <p:val>
                                            <p:strVal val="#ppt_w"/>
                                          </p:val>
                                        </p:tav>
                                      </p:tavLst>
                                    </p:anim>
                                    <p:anim calcmode="lin" valueType="num">
                                      <p:cBhvr>
                                        <p:cTn id="93" dur="1000" fill="hold"/>
                                        <p:tgtEl>
                                          <p:spTgt spid="114718"/>
                                        </p:tgtEl>
                                        <p:attrNameLst>
                                          <p:attrName>ppt_h</p:attrName>
                                        </p:attrNameLst>
                                      </p:cBhvr>
                                      <p:tavLst>
                                        <p:tav tm="0">
                                          <p:val>
                                            <p:strVal val="#ppt_h"/>
                                          </p:val>
                                        </p:tav>
                                        <p:tav tm="100000">
                                          <p:val>
                                            <p:strVal val="#ppt_h"/>
                                          </p:val>
                                        </p:tav>
                                      </p:tavLst>
                                    </p:anim>
                                    <p:animEffect transition="in" filter="fade">
                                      <p:cBhvr>
                                        <p:cTn id="94" dur="1000"/>
                                        <p:tgtEl>
                                          <p:spTgt spid="114718"/>
                                        </p:tgtEl>
                                      </p:cBhvr>
                                    </p:animEffect>
                                  </p:childTnLst>
                                </p:cTn>
                              </p:par>
                            </p:childTnLst>
                          </p:cTn>
                        </p:par>
                        <p:par>
                          <p:cTn id="95" fill="hold">
                            <p:stCondLst>
                              <p:cond delay="2500"/>
                            </p:stCondLst>
                            <p:childTnLst>
                              <p:par>
                                <p:cTn id="96" presetID="55" presetClass="entr" presetSubtype="0" fill="hold" grpId="0" nodeType="afterEffect">
                                  <p:stCondLst>
                                    <p:cond delay="0"/>
                                  </p:stCondLst>
                                  <p:childTnLst>
                                    <p:set>
                                      <p:cBhvr>
                                        <p:cTn id="97" dur="1" fill="hold">
                                          <p:stCondLst>
                                            <p:cond delay="0"/>
                                          </p:stCondLst>
                                        </p:cTn>
                                        <p:tgtEl>
                                          <p:spTgt spid="114719"/>
                                        </p:tgtEl>
                                        <p:attrNameLst>
                                          <p:attrName>style.visibility</p:attrName>
                                        </p:attrNameLst>
                                      </p:cBhvr>
                                      <p:to>
                                        <p:strVal val="visible"/>
                                      </p:to>
                                    </p:set>
                                    <p:anim calcmode="lin" valueType="num">
                                      <p:cBhvr>
                                        <p:cTn id="98" dur="1000" fill="hold"/>
                                        <p:tgtEl>
                                          <p:spTgt spid="114719"/>
                                        </p:tgtEl>
                                        <p:attrNameLst>
                                          <p:attrName>ppt_w</p:attrName>
                                        </p:attrNameLst>
                                      </p:cBhvr>
                                      <p:tavLst>
                                        <p:tav tm="0">
                                          <p:val>
                                            <p:strVal val="#ppt_w*0.70"/>
                                          </p:val>
                                        </p:tav>
                                        <p:tav tm="100000">
                                          <p:val>
                                            <p:strVal val="#ppt_w"/>
                                          </p:val>
                                        </p:tav>
                                      </p:tavLst>
                                    </p:anim>
                                    <p:anim calcmode="lin" valueType="num">
                                      <p:cBhvr>
                                        <p:cTn id="99" dur="1000" fill="hold"/>
                                        <p:tgtEl>
                                          <p:spTgt spid="114719"/>
                                        </p:tgtEl>
                                        <p:attrNameLst>
                                          <p:attrName>ppt_h</p:attrName>
                                        </p:attrNameLst>
                                      </p:cBhvr>
                                      <p:tavLst>
                                        <p:tav tm="0">
                                          <p:val>
                                            <p:strVal val="#ppt_h"/>
                                          </p:val>
                                        </p:tav>
                                        <p:tav tm="100000">
                                          <p:val>
                                            <p:strVal val="#ppt_h"/>
                                          </p:val>
                                        </p:tav>
                                      </p:tavLst>
                                    </p:anim>
                                    <p:animEffect transition="in" filter="fade">
                                      <p:cBhvr>
                                        <p:cTn id="100" dur="1000"/>
                                        <p:tgtEl>
                                          <p:spTgt spid="114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animBg="1"/>
      <p:bldP spid="8" grpId="0"/>
      <p:bldP spid="10" grpId="0" animBg="1"/>
      <p:bldP spid="114701" grpId="0" animBg="1"/>
      <p:bldP spid="17" grpId="0"/>
      <p:bldP spid="21" grpId="0"/>
      <p:bldP spid="114714" grpId="0"/>
      <p:bldP spid="114718" grpId="0"/>
      <p:bldP spid="1147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直角三角形 27"/>
          <p:cNvSpPr>
            <a:spLocks noChangeArrowheads="1"/>
          </p:cNvSpPr>
          <p:nvPr/>
        </p:nvSpPr>
        <p:spPr bwMode="auto">
          <a:xfrm flipV="1">
            <a:off x="12700" y="0"/>
            <a:ext cx="11168063"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9155"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0">
                <a:solidFill>
                  <a:schemeClr val="bg2"/>
                </a:solidFill>
                <a:latin typeface="宋体" panose="02010600030101010101" pitchFamily="2" charset="-122"/>
                <a:ea typeface="宋体" panose="02010600030101010101" pitchFamily="2" charset="-122"/>
                <a:sym typeface="+mn-ea"/>
              </a:rPr>
              <a:t>1.0</a:t>
            </a:r>
            <a:r>
              <a:rPr lang="zh-CN" altLang="en-US" sz="2400" b="0">
                <a:solidFill>
                  <a:schemeClr val="bg2"/>
                </a:solidFill>
                <a:latin typeface="宋体" panose="02010600030101010101" pitchFamily="2" charset="-122"/>
                <a:ea typeface="宋体" panose="02010600030101010101" pitchFamily="2" charset="-122"/>
                <a:sym typeface="+mn-ea"/>
              </a:rPr>
              <a:t>～</a:t>
            </a:r>
            <a:r>
              <a:rPr lang="en-US" altLang="zh-CN" sz="2400" b="0">
                <a:solidFill>
                  <a:schemeClr val="bg2"/>
                </a:solidFill>
                <a:latin typeface="宋体" panose="02010600030101010101" pitchFamily="2" charset="-122"/>
                <a:ea typeface="宋体" panose="02010600030101010101" pitchFamily="2" charset="-122"/>
                <a:sym typeface="+mn-ea"/>
              </a:rPr>
              <a:t>1</a:t>
            </a:r>
            <a:r>
              <a:rPr lang="zh-CN" altLang="en-US" sz="2400" b="0">
                <a:solidFill>
                  <a:schemeClr val="bg2"/>
                </a:solidFill>
                <a:latin typeface="宋体" panose="02010600030101010101" pitchFamily="2" charset="-122"/>
                <a:ea typeface="宋体" panose="02010600030101010101" pitchFamily="2" charset="-122"/>
                <a:sym typeface="+mn-ea"/>
              </a:rPr>
              <a:t>岁婴儿心理保健</a:t>
            </a:r>
            <a:endParaRPr lang="zh-CN" altLang="en-US" sz="2400" b="0">
              <a:solidFill>
                <a:schemeClr val="bg2"/>
              </a:solidFill>
              <a:latin typeface="宋体" panose="02010600030101010101" pitchFamily="2" charset="-122"/>
              <a:ea typeface="宋体" panose="02010600030101010101" pitchFamily="2" charset="-122"/>
              <a:sym typeface="+mn-ea"/>
            </a:endParaRPr>
          </a:p>
        </p:txBody>
      </p:sp>
      <p:sp>
        <p:nvSpPr>
          <p:cNvPr id="49156" name="文本框 3"/>
          <p:cNvSpPr txBox="1">
            <a:spLocks noChangeArrowheads="1"/>
          </p:cNvSpPr>
          <p:nvPr/>
        </p:nvSpPr>
        <p:spPr bwMode="auto">
          <a:xfrm>
            <a:off x="141288" y="1530350"/>
            <a:ext cx="7864475" cy="2830513"/>
          </a:xfrm>
          <a:prstGeom prst="rect">
            <a:avLst/>
          </a:prstGeom>
          <a:noFill/>
          <a:ln w="9525">
            <a:noFill/>
            <a:miter lim="800000"/>
          </a:ln>
        </p:spPr>
        <p:txBody>
          <a:bodyPr>
            <a:spAutoFit/>
          </a:bodyPr>
          <a:lstStyle/>
          <a:p>
            <a:pPr>
              <a:lnSpc>
                <a:spcPct val="150000"/>
              </a:lnSpc>
            </a:pP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1</a:t>
            </a:r>
            <a:r>
              <a:rPr lang="zh-CN" altLang="en-US" sz="2400" b="0">
                <a:solidFill>
                  <a:schemeClr val="bg2"/>
                </a:solidFill>
                <a:latin typeface="宋体" panose="02010600030101010101" pitchFamily="2" charset="-122"/>
                <a:ea typeface="宋体" panose="02010600030101010101" pitchFamily="2" charset="-122"/>
              </a:rPr>
              <a:t>）满足婴儿的多种需要 </a:t>
            </a:r>
            <a:endParaRPr lang="zh-CN" altLang="en-US"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ea typeface="宋体" panose="02010600030101010101" pitchFamily="2" charset="-122"/>
              </a:rPr>
              <a:t>    需要是人体感到某种缺乏而产生的一种“想得到”的心理反应活动，是人们与生俱来的基本要求。马斯洛认为：人类的需要是分层次的，由低到高分别是</a:t>
            </a:r>
            <a:r>
              <a:rPr lang="zh-CN" altLang="en-US" sz="2400" b="0">
                <a:solidFill>
                  <a:srgbClr val="FB1705"/>
                </a:solidFill>
                <a:latin typeface="宋体" panose="02010600030101010101" pitchFamily="2" charset="-122"/>
                <a:ea typeface="宋体" panose="02010600030101010101" pitchFamily="2" charset="-122"/>
              </a:rPr>
              <a:t>生理需要、安全需要、社交需要、自尊需要和自我实现需要</a:t>
            </a:r>
            <a:r>
              <a:rPr lang="zh-CN" altLang="en-US" sz="2400" b="0">
                <a:solidFill>
                  <a:schemeClr val="bg2"/>
                </a:solidFill>
                <a:latin typeface="宋体" panose="02010600030101010101" pitchFamily="2" charset="-122"/>
                <a:ea typeface="宋体" panose="02010600030101010101" pitchFamily="2" charset="-122"/>
              </a:rPr>
              <a:t>。</a:t>
            </a:r>
            <a:endParaRPr lang="zh-CN" altLang="en-US" sz="2400" b="0">
              <a:solidFill>
                <a:schemeClr val="bg2"/>
              </a:solidFill>
              <a:latin typeface="宋体" panose="02010600030101010101" pitchFamily="2" charset="-122"/>
              <a:ea typeface="宋体" panose="02010600030101010101" pitchFamily="2" charset="-122"/>
            </a:endParaRPr>
          </a:p>
        </p:txBody>
      </p:sp>
      <p:grpSp>
        <p:nvGrpSpPr>
          <p:cNvPr id="49157"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9161"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pic>
        <p:nvPicPr>
          <p:cNvPr id="49158" name="Picture 15"/>
          <p:cNvPicPr>
            <a:picLocks noChangeAspect="1" noChangeArrowheads="1"/>
          </p:cNvPicPr>
          <p:nvPr/>
        </p:nvPicPr>
        <p:blipFill>
          <a:blip r:embed="rId1"/>
          <a:srcRect/>
          <a:stretch>
            <a:fillRect/>
          </a:stretch>
        </p:blipFill>
        <p:spPr bwMode="auto">
          <a:xfrm>
            <a:off x="8183563" y="688975"/>
            <a:ext cx="3652837" cy="3530600"/>
          </a:xfrm>
          <a:prstGeom prst="rect">
            <a:avLst/>
          </a:prstGeom>
          <a:noFill/>
          <a:ln w="9525">
            <a:noFill/>
            <a:miter lim="800000"/>
            <a:headEnd/>
            <a:tailEnd/>
          </a:ln>
        </p:spPr>
      </p:pic>
      <p:sp>
        <p:nvSpPr>
          <p:cNvPr id="49159" name="Rectangle 16"/>
          <p:cNvSpPr>
            <a:spLocks noChangeArrowheads="1"/>
          </p:cNvSpPr>
          <p:nvPr/>
        </p:nvSpPr>
        <p:spPr bwMode="auto">
          <a:xfrm>
            <a:off x="530225" y="4554538"/>
            <a:ext cx="9190038" cy="1917700"/>
          </a:xfrm>
          <a:prstGeom prst="rect">
            <a:avLst/>
          </a:prstGeom>
          <a:noFill/>
          <a:ln w="9525">
            <a:noFill/>
            <a:miter lim="800000"/>
          </a:ln>
        </p:spPr>
        <p:txBody>
          <a:bodyPr anchor="ctr">
            <a:spAutoFit/>
          </a:bodyPr>
          <a:lstStyle/>
          <a:p>
            <a:r>
              <a:rPr lang="en-US" altLang="zh-CN" sz="2400" b="0">
                <a:solidFill>
                  <a:schemeClr val="bg2"/>
                </a:solidFill>
                <a:latin typeface="宋体" panose="02010600030101010101" pitchFamily="2" charset="-122"/>
                <a:ea typeface="宋体" panose="02010600030101010101" pitchFamily="2" charset="-122"/>
              </a:rPr>
              <a:t>(2)</a:t>
            </a:r>
            <a:r>
              <a:rPr lang="zh-CN" altLang="en-US" sz="2400" b="0">
                <a:solidFill>
                  <a:schemeClr val="bg2"/>
                </a:solidFill>
                <a:latin typeface="宋体" panose="02010600030101010101" pitchFamily="2" charset="-122"/>
                <a:ea typeface="宋体" panose="02010600030101010101" pitchFamily="2" charset="-122"/>
              </a:rPr>
              <a:t>避免婴儿受到心理伤害 </a:t>
            </a:r>
            <a:endParaRPr lang="zh-CN" altLang="en-US" sz="2400" b="0">
              <a:solidFill>
                <a:schemeClr val="bg2"/>
              </a:solidFill>
              <a:latin typeface="宋体" panose="02010600030101010101" pitchFamily="2" charset="-122"/>
              <a:ea typeface="宋体" panose="02010600030101010101" pitchFamily="2" charset="-122"/>
            </a:endParaRPr>
          </a:p>
          <a:p>
            <a:r>
              <a:rPr lang="zh-CN" altLang="en-US" sz="2400" b="0">
                <a:solidFill>
                  <a:schemeClr val="bg2"/>
                </a:solidFill>
                <a:latin typeface="宋体" panose="02010600030101010101" pitchFamily="2" charset="-122"/>
                <a:ea typeface="宋体" panose="02010600030101010101" pitchFamily="2" charset="-122"/>
              </a:rPr>
              <a:t>    在 </a:t>
            </a:r>
            <a:r>
              <a:rPr lang="en-US" altLang="zh-CN" sz="2400" b="0">
                <a:solidFill>
                  <a:schemeClr val="bg2"/>
                </a:solidFill>
                <a:latin typeface="宋体" panose="02010600030101010101" pitchFamily="2" charset="-122"/>
                <a:ea typeface="宋体" panose="02010600030101010101" pitchFamily="2" charset="-122"/>
              </a:rPr>
              <a:t>0</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1 </a:t>
            </a:r>
            <a:r>
              <a:rPr lang="zh-CN" altLang="en-US" sz="2400" b="0">
                <a:solidFill>
                  <a:schemeClr val="bg2"/>
                </a:solidFill>
                <a:latin typeface="宋体" panose="02010600030101010101" pitchFamily="2" charset="-122"/>
                <a:ea typeface="宋体" panose="02010600030101010101" pitchFamily="2" charset="-122"/>
              </a:rPr>
              <a:t>岁期间，婴儿会逐渐遇到一些不顺心的事，如断奶、所依恋的人离开、陌生人的介入等，他们会感到不安、无助、忧郁、紧张甚至恐惧。成人要能理解婴儿的这些感受，更要耐心地帮助婴儿慢慢过渡、逐渐适应，切勿使婴儿心理受挫。 </a:t>
            </a:r>
            <a:endParaRPr lang="zh-CN" altLang="en-US" sz="2400" b="0">
              <a:solidFill>
                <a:schemeClr val="bg2"/>
              </a:solidFill>
              <a:latin typeface="宋体" panose="02010600030101010101" pitchFamily="2" charset="-122"/>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直角三角形 27"/>
          <p:cNvSpPr>
            <a:spLocks noChangeArrowheads="1"/>
          </p:cNvSpPr>
          <p:nvPr/>
        </p:nvSpPr>
        <p:spPr bwMode="auto">
          <a:xfrm flipV="1">
            <a:off x="12700" y="0"/>
            <a:ext cx="11168063"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1203"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0">
                <a:solidFill>
                  <a:schemeClr val="bg2"/>
                </a:solidFill>
                <a:latin typeface="宋体" panose="02010600030101010101" pitchFamily="2" charset="-122"/>
                <a:ea typeface="宋体" panose="02010600030101010101" pitchFamily="2" charset="-122"/>
                <a:sym typeface="+mn-ea"/>
              </a:rPr>
              <a:t>2.1</a:t>
            </a:r>
            <a:r>
              <a:rPr lang="zh-CN" altLang="en-US" sz="2400" b="0">
                <a:solidFill>
                  <a:schemeClr val="bg2"/>
                </a:solidFill>
                <a:latin typeface="宋体" panose="02010600030101010101" pitchFamily="2" charset="-122"/>
                <a:ea typeface="宋体" panose="02010600030101010101" pitchFamily="2" charset="-122"/>
                <a:sym typeface="+mn-ea"/>
              </a:rPr>
              <a:t>～</a:t>
            </a:r>
            <a:r>
              <a:rPr lang="en-US" altLang="zh-CN" sz="2400" b="0">
                <a:solidFill>
                  <a:schemeClr val="bg2"/>
                </a:solidFill>
                <a:latin typeface="宋体" panose="02010600030101010101" pitchFamily="2" charset="-122"/>
                <a:ea typeface="宋体" panose="02010600030101010101" pitchFamily="2" charset="-122"/>
                <a:sym typeface="+mn-ea"/>
              </a:rPr>
              <a:t>3</a:t>
            </a:r>
            <a:r>
              <a:rPr lang="zh-CN" altLang="en-US" sz="2400" b="0">
                <a:solidFill>
                  <a:schemeClr val="bg2"/>
                </a:solidFill>
                <a:latin typeface="宋体" panose="02010600030101010101" pitchFamily="2" charset="-122"/>
                <a:ea typeface="宋体" panose="02010600030101010101" pitchFamily="2" charset="-122"/>
                <a:sym typeface="+mn-ea"/>
              </a:rPr>
              <a:t>岁婴幼儿心理保健</a:t>
            </a:r>
            <a:endParaRPr lang="zh-CN" altLang="en-US" sz="2400" b="0">
              <a:solidFill>
                <a:schemeClr val="bg2"/>
              </a:solidFill>
              <a:latin typeface="宋体" panose="02010600030101010101" pitchFamily="2" charset="-122"/>
              <a:ea typeface="宋体" panose="02010600030101010101" pitchFamily="2" charset="-122"/>
              <a:sym typeface="+mn-ea"/>
            </a:endParaRPr>
          </a:p>
        </p:txBody>
      </p:sp>
      <p:sp>
        <p:nvSpPr>
          <p:cNvPr id="51204" name="文本框 3"/>
          <p:cNvSpPr txBox="1">
            <a:spLocks noChangeArrowheads="1"/>
          </p:cNvSpPr>
          <p:nvPr/>
        </p:nvSpPr>
        <p:spPr bwMode="auto">
          <a:xfrm>
            <a:off x="141288" y="1530350"/>
            <a:ext cx="8154987" cy="2830513"/>
          </a:xfrm>
          <a:prstGeom prst="rect">
            <a:avLst/>
          </a:prstGeom>
          <a:noFill/>
          <a:ln w="9525">
            <a:noFill/>
            <a:miter lim="800000"/>
          </a:ln>
        </p:spPr>
        <p:txBody>
          <a:bodyPr>
            <a:spAutoFit/>
          </a:bodyPr>
          <a:lstStyle/>
          <a:p>
            <a:pPr>
              <a:lnSpc>
                <a:spcPct val="150000"/>
              </a:lnSpc>
            </a:pPr>
            <a:r>
              <a:rPr lang="en-US" altLang="zh-CN" sz="2400" b="0">
                <a:solidFill>
                  <a:schemeClr val="bg2"/>
                </a:solidFill>
                <a:latin typeface="宋体" panose="02010600030101010101" pitchFamily="2" charset="-122"/>
                <a:ea typeface="宋体" panose="02010600030101010101" pitchFamily="2" charset="-122"/>
              </a:rPr>
              <a:t>    </a:t>
            </a:r>
            <a:r>
              <a:rPr lang="zh-CN" altLang="en-US" sz="2400" b="0">
                <a:solidFill>
                  <a:schemeClr val="bg2"/>
                </a:solidFill>
                <a:latin typeface="宋体" panose="02010600030101010101" pitchFamily="2" charset="-122"/>
                <a:ea typeface="宋体" panose="02010600030101010101" pitchFamily="2" charset="-122"/>
              </a:rPr>
              <a:t>（</a:t>
            </a:r>
            <a:r>
              <a:rPr lang="en-US" altLang="zh-CN" sz="2400" b="0">
                <a:solidFill>
                  <a:schemeClr val="bg2"/>
                </a:solidFill>
                <a:latin typeface="宋体" panose="02010600030101010101" pitchFamily="2" charset="-122"/>
                <a:ea typeface="宋体" panose="02010600030101010101" pitchFamily="2" charset="-122"/>
              </a:rPr>
              <a:t>1</a:t>
            </a:r>
            <a:r>
              <a:rPr lang="zh-CN" altLang="en-US" sz="2400" b="0">
                <a:solidFill>
                  <a:schemeClr val="bg2"/>
                </a:solidFill>
                <a:latin typeface="宋体" panose="02010600030101010101" pitchFamily="2" charset="-122"/>
                <a:ea typeface="宋体" panose="02010600030101010101" pitchFamily="2" charset="-122"/>
              </a:rPr>
              <a:t>）满足婴幼儿独立性需要 </a:t>
            </a:r>
            <a:endParaRPr lang="zh-CN" altLang="en-US" sz="2400" b="0">
              <a:solidFill>
                <a:schemeClr val="bg2"/>
              </a:solidFill>
              <a:latin typeface="宋体" panose="02010600030101010101" pitchFamily="2" charset="-122"/>
              <a:ea typeface="宋体" panose="02010600030101010101" pitchFamily="2" charset="-122"/>
            </a:endParaRPr>
          </a:p>
          <a:p>
            <a:pPr>
              <a:lnSpc>
                <a:spcPct val="150000"/>
              </a:lnSpc>
            </a:pPr>
            <a:r>
              <a:rPr lang="zh-CN" altLang="en-US" sz="2400" b="0">
                <a:solidFill>
                  <a:schemeClr val="bg2"/>
                </a:solidFill>
                <a:latin typeface="宋体" panose="02010600030101010101" pitchFamily="2" charset="-122"/>
                <a:ea typeface="宋体" panose="02010600030101010101" pitchFamily="2" charset="-122"/>
              </a:rPr>
              <a:t>    婴幼儿在 </a:t>
            </a:r>
            <a:r>
              <a:rPr lang="en-US" altLang="zh-CN" sz="2400" b="0">
                <a:solidFill>
                  <a:srgbClr val="FB1705"/>
                </a:solidFill>
                <a:latin typeface="宋体" panose="02010600030101010101" pitchFamily="2" charset="-122"/>
                <a:ea typeface="宋体" panose="02010600030101010101" pitchFamily="2" charset="-122"/>
              </a:rPr>
              <a:t>1 </a:t>
            </a:r>
            <a:r>
              <a:rPr lang="zh-CN" altLang="en-US" sz="2400" b="0">
                <a:solidFill>
                  <a:srgbClr val="FB1705"/>
                </a:solidFill>
                <a:latin typeface="宋体" panose="02010600030101010101" pitchFamily="2" charset="-122"/>
                <a:ea typeface="宋体" panose="02010600030101010101" pitchFamily="2" charset="-122"/>
              </a:rPr>
              <a:t>岁 </a:t>
            </a:r>
            <a:r>
              <a:rPr lang="en-US" altLang="zh-CN" sz="2400" b="0">
                <a:solidFill>
                  <a:srgbClr val="FB1705"/>
                </a:solidFill>
                <a:latin typeface="宋体" panose="02010600030101010101" pitchFamily="2" charset="-122"/>
                <a:ea typeface="宋体" panose="02010600030101010101" pitchFamily="2" charset="-122"/>
              </a:rPr>
              <a:t>2 </a:t>
            </a:r>
            <a:r>
              <a:rPr lang="zh-CN" altLang="en-US" sz="2400" b="0">
                <a:solidFill>
                  <a:srgbClr val="FB1705"/>
                </a:solidFill>
                <a:latin typeface="宋体" panose="02010600030101010101" pitchFamily="2" charset="-122"/>
                <a:ea typeface="宋体" panose="02010600030101010101" pitchFamily="2" charset="-122"/>
              </a:rPr>
              <a:t>个月</a:t>
            </a:r>
            <a:r>
              <a:rPr lang="zh-CN" altLang="en-US" sz="2400" b="0">
                <a:solidFill>
                  <a:schemeClr val="bg2"/>
                </a:solidFill>
                <a:latin typeface="宋体" panose="02010600030101010101" pitchFamily="2" charset="-122"/>
                <a:ea typeface="宋体" panose="02010600030101010101" pitchFamily="2" charset="-122"/>
              </a:rPr>
              <a:t>左右基本能独立行走，可以根据自己的意愿行动。当婴幼儿自主活动时，成人往往只需在旁精心照看即可，不必强行介入或干扰其活动，让婴儿的生活空间得以扩大，活动的自主性得以提高。 </a:t>
            </a:r>
            <a:endParaRPr lang="zh-CN" altLang="en-US" sz="2400" b="0">
              <a:solidFill>
                <a:schemeClr val="bg2"/>
              </a:solidFill>
              <a:latin typeface="宋体" panose="02010600030101010101" pitchFamily="2" charset="-122"/>
              <a:ea typeface="宋体" panose="02010600030101010101" pitchFamily="2" charset="-122"/>
            </a:endParaRPr>
          </a:p>
        </p:txBody>
      </p:sp>
      <p:grpSp>
        <p:nvGrpSpPr>
          <p:cNvPr id="51205"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1209"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1 </a:t>
              </a:r>
              <a:r>
                <a:rPr lang="zh-CN" altLang="en-US" sz="3200">
                  <a:latin typeface="微软雅黑" panose="020B0503020204020204" pitchFamily="34" charset="-122"/>
                  <a:ea typeface="微软雅黑" panose="020B0503020204020204" pitchFamily="34" charset="-122"/>
                </a:rPr>
                <a:t>婴幼儿的心理保健</a:t>
              </a:r>
              <a:endParaRPr lang="zh-CN" altLang="en-US" sz="3200">
                <a:latin typeface="微软雅黑" panose="020B0503020204020204" pitchFamily="34" charset="-122"/>
                <a:ea typeface="微软雅黑" panose="020B0503020204020204" pitchFamily="34" charset="-122"/>
              </a:endParaRPr>
            </a:p>
          </p:txBody>
        </p:sp>
      </p:grpSp>
      <p:sp>
        <p:nvSpPr>
          <p:cNvPr id="51206" name="Rectangle 10"/>
          <p:cNvSpPr>
            <a:spLocks noChangeArrowheads="1"/>
          </p:cNvSpPr>
          <p:nvPr/>
        </p:nvSpPr>
        <p:spPr bwMode="auto">
          <a:xfrm>
            <a:off x="0" y="4460875"/>
            <a:ext cx="10177463" cy="2282825"/>
          </a:xfrm>
          <a:prstGeom prst="rect">
            <a:avLst/>
          </a:prstGeom>
          <a:noFill/>
          <a:ln w="9525">
            <a:noFill/>
            <a:miter lim="800000"/>
          </a:ln>
        </p:spPr>
        <p:txBody>
          <a:bodyPr anchor="ctr">
            <a:spAutoFit/>
          </a:bodyPr>
          <a:lstStyle/>
          <a:p>
            <a:r>
              <a:rPr lang="en-US" altLang="zh-CN" sz="2400" b="0">
                <a:solidFill>
                  <a:schemeClr val="bg2"/>
                </a:solidFill>
                <a:latin typeface="宋体" panose="02010600030101010101" pitchFamily="2" charset="-122"/>
                <a:ea typeface="宋体" panose="02010600030101010101" pitchFamily="2" charset="-122"/>
              </a:rPr>
              <a:t>    (2)</a:t>
            </a:r>
            <a:r>
              <a:rPr lang="zh-CN" altLang="en-US" sz="2400" b="0">
                <a:solidFill>
                  <a:schemeClr val="bg2"/>
                </a:solidFill>
                <a:latin typeface="宋体" panose="02010600030101010101" pitchFamily="2" charset="-122"/>
                <a:ea typeface="宋体" panose="02010600030101010101" pitchFamily="2" charset="-122"/>
              </a:rPr>
              <a:t>引导婴幼儿学习与他人交往 </a:t>
            </a:r>
            <a:endParaRPr lang="zh-CN" altLang="en-US" sz="2400" b="0">
              <a:solidFill>
                <a:schemeClr val="bg2"/>
              </a:solidFill>
              <a:latin typeface="宋体" panose="02010600030101010101" pitchFamily="2" charset="-122"/>
              <a:ea typeface="宋体" panose="02010600030101010101" pitchFamily="2" charset="-122"/>
            </a:endParaRPr>
          </a:p>
          <a:p>
            <a:r>
              <a:rPr lang="zh-CN" altLang="en-US" sz="2400" b="0">
                <a:solidFill>
                  <a:schemeClr val="bg2"/>
                </a:solidFill>
                <a:latin typeface="宋体" panose="02010600030101010101" pitchFamily="2" charset="-122"/>
                <a:ea typeface="宋体" panose="02010600030101010101" pitchFamily="2" charset="-122"/>
              </a:rPr>
              <a:t>    </a:t>
            </a:r>
            <a:r>
              <a:rPr lang="en-US" altLang="zh-CN" sz="2400" b="0">
                <a:solidFill>
                  <a:srgbClr val="FB1705"/>
                </a:solidFill>
                <a:latin typeface="宋体" panose="02010600030101010101" pitchFamily="2" charset="-122"/>
                <a:ea typeface="宋体" panose="02010600030101010101" pitchFamily="2" charset="-122"/>
              </a:rPr>
              <a:t>1</a:t>
            </a:r>
            <a:r>
              <a:rPr lang="zh-CN" altLang="en-US" sz="2400" b="0">
                <a:solidFill>
                  <a:srgbClr val="FB1705"/>
                </a:solidFill>
                <a:latin typeface="宋体" panose="02010600030101010101" pitchFamily="2" charset="-122"/>
                <a:ea typeface="宋体" panose="02010600030101010101" pitchFamily="2" charset="-122"/>
              </a:rPr>
              <a:t>～</a:t>
            </a:r>
            <a:r>
              <a:rPr lang="en-US" altLang="zh-CN" sz="2400" b="0">
                <a:solidFill>
                  <a:srgbClr val="FB1705"/>
                </a:solidFill>
                <a:latin typeface="宋体" panose="02010600030101010101" pitchFamily="2" charset="-122"/>
                <a:ea typeface="宋体" panose="02010600030101010101" pitchFamily="2" charset="-122"/>
              </a:rPr>
              <a:t>3 </a:t>
            </a:r>
            <a:r>
              <a:rPr lang="zh-CN" altLang="en-US" sz="2400" b="0">
                <a:solidFill>
                  <a:srgbClr val="FB1705"/>
                </a:solidFill>
                <a:latin typeface="宋体" panose="02010600030101010101" pitchFamily="2" charset="-122"/>
                <a:ea typeface="宋体" panose="02010600030101010101" pitchFamily="2" charset="-122"/>
              </a:rPr>
              <a:t>岁是婴幼儿逐渐学习与人交往的有利时期</a:t>
            </a:r>
            <a:r>
              <a:rPr lang="zh-CN" altLang="en-US" sz="2400" b="0">
                <a:solidFill>
                  <a:schemeClr val="bg2"/>
                </a:solidFill>
                <a:latin typeface="宋体" panose="02010600030101010101" pitchFamily="2" charset="-122"/>
                <a:ea typeface="宋体" panose="02010600030101010101" pitchFamily="2" charset="-122"/>
              </a:rPr>
              <a:t>。成人应在该阶段帮助和引导婴幼儿逐渐地学习如何调整自己的行为和调节自己的情绪，学会分享、合作，学习与他人相处；帮助婴幼儿学习和获得人与人之间交往的社会规范。同时应鼓励婴幼儿与其他陌生的成人交往，帮助婴幼儿逐渐摆脱对陌生人的恐惧与不安，扩大婴幼儿的交往范围。</a:t>
            </a:r>
            <a:endParaRPr lang="zh-CN" altLang="en-US" sz="2400" b="0">
              <a:solidFill>
                <a:schemeClr val="bg2"/>
              </a:solidFill>
              <a:latin typeface="宋体" panose="02010600030101010101" pitchFamily="2" charset="-122"/>
              <a:ea typeface="宋体" panose="02010600030101010101" pitchFamily="2" charset="-122"/>
            </a:endParaRPr>
          </a:p>
        </p:txBody>
      </p:sp>
      <p:pic>
        <p:nvPicPr>
          <p:cNvPr id="51207" name="Picture 11"/>
          <p:cNvPicPr>
            <a:picLocks noChangeAspect="1" noChangeArrowheads="1"/>
          </p:cNvPicPr>
          <p:nvPr/>
        </p:nvPicPr>
        <p:blipFill>
          <a:blip r:embed="rId1"/>
          <a:srcRect/>
          <a:stretch>
            <a:fillRect/>
          </a:stretch>
        </p:blipFill>
        <p:spPr bwMode="auto">
          <a:xfrm>
            <a:off x="8353425" y="449263"/>
            <a:ext cx="3838575" cy="2876550"/>
          </a:xfrm>
          <a:prstGeom prst="rect">
            <a:avLst/>
          </a:prstGeom>
          <a:noFill/>
          <a:ln w="9525">
            <a:noFill/>
            <a:miter lim="800000"/>
            <a:headEnd/>
            <a:tailEnd/>
          </a:ln>
        </p:spPr>
      </p:pic>
    </p:spTree>
  </p:cSld>
  <p:clrMapOvr>
    <a:masterClrMapping/>
  </p:clrMapOvr>
  <p:transition spd="slow" advClick="0" advTm="3000">
    <p:random/>
  </p:transition>
  <p:timing>
    <p:tnLst>
      <p:par>
        <p:cTn id="1" dur="indefinite" restart="never" nodeType="tmRoot"/>
      </p:par>
    </p:tnLst>
  </p:timing>
</p:sld>
</file>

<file path=ppt/theme/theme1.xml><?xml version="1.0" encoding="utf-8"?>
<a:theme xmlns:a="http://schemas.openxmlformats.org/drawingml/2006/main" name="第一PPT，www.1ppt.com">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0E5671"/>
        </a:solidFill>
        <a:ln>
          <a:noFill/>
        </a:ln>
      </a:spPr>
      <a:bodyPr rtlCol="0" anchor="ctr"/>
      <a:lstStyle>
        <a:defPPr marL="457200" indent="-457200">
          <a:buFont typeface="Wingdings" panose="05000000000000000000" pitchFamily="2" charset="2"/>
          <a:buChar char="l"/>
          <a:defRPr sz="3200" dirty="0">
            <a:latin typeface="华文琥珀" panose="02010800040101010101" pitchFamily="2" charset="-122"/>
            <a:ea typeface="华文琥珀" panose="020108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6719</Words>
  <Application>WPS 演示</Application>
  <PresentationFormat>自定义</PresentationFormat>
  <Paragraphs>409</Paragraphs>
  <Slides>38</Slides>
  <Notes>36</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38</vt:i4>
      </vt:variant>
    </vt:vector>
  </HeadingPairs>
  <TitlesOfParts>
    <vt:vector size="61" baseType="lpstr">
      <vt:lpstr>Arial</vt:lpstr>
      <vt:lpstr>宋体</vt:lpstr>
      <vt:lpstr>Wingdings</vt:lpstr>
      <vt:lpstr>幼圆</vt:lpstr>
      <vt:lpstr>华文琥珀</vt:lpstr>
      <vt:lpstr>Century Gothic</vt:lpstr>
      <vt:lpstr>Wingdings 3</vt:lpstr>
      <vt:lpstr>Times New Roman</vt:lpstr>
      <vt:lpstr>微软雅黑</vt:lpstr>
      <vt:lpstr>新宋体</vt:lpstr>
      <vt:lpstr>华文新魏</vt:lpstr>
      <vt:lpstr>Arial Black</vt:lpstr>
      <vt:lpstr>Arial Narrow</vt:lpstr>
      <vt:lpstr>华文琥珀</vt:lpstr>
      <vt:lpstr>Calibri</vt:lpstr>
      <vt:lpstr>黑体</vt:lpstr>
      <vt:lpstr>Segoe Print</vt:lpstr>
      <vt:lpstr>Arial Unicode MS</vt:lpstr>
      <vt:lpstr>微软雅黑 Light</vt:lpstr>
      <vt:lpstr>方正美黑简体</vt:lpstr>
      <vt:lpstr>第一PPT，www.1ppt.com</vt:lpstr>
      <vt:lpstr>1_经营管理部</vt:lpstr>
      <vt:lpstr>2_经营管理部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Administrator</cp:lastModifiedBy>
  <cp:revision>413</cp:revision>
  <dcterms:created xsi:type="dcterms:W3CDTF">2015-01-15T01:21:00Z</dcterms:created>
  <dcterms:modified xsi:type="dcterms:W3CDTF">2017-07-05T17:10:31Z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