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6"/>
  </p:notesMasterIdLst>
  <p:handoutMasterIdLst>
    <p:handoutMasterId r:id="rId50"/>
  </p:handoutMasterIdLst>
  <p:sldIdLst>
    <p:sldId id="295" r:id="rId5"/>
    <p:sldId id="597" r:id="rId7"/>
    <p:sldId id="892" r:id="rId8"/>
    <p:sldId id="893" r:id="rId9"/>
    <p:sldId id="923" r:id="rId10"/>
    <p:sldId id="926" r:id="rId11"/>
    <p:sldId id="924" r:id="rId12"/>
    <p:sldId id="928" r:id="rId13"/>
    <p:sldId id="927" r:id="rId14"/>
    <p:sldId id="929" r:id="rId15"/>
    <p:sldId id="930" r:id="rId16"/>
    <p:sldId id="931" r:id="rId17"/>
    <p:sldId id="976" r:id="rId18"/>
    <p:sldId id="933" r:id="rId19"/>
    <p:sldId id="934" r:id="rId20"/>
    <p:sldId id="935" r:id="rId21"/>
    <p:sldId id="936" r:id="rId22"/>
    <p:sldId id="937" r:id="rId23"/>
    <p:sldId id="938" r:id="rId24"/>
    <p:sldId id="947" r:id="rId25"/>
    <p:sldId id="946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58" r:id="rId34"/>
    <p:sldId id="948" r:id="rId35"/>
    <p:sldId id="949" r:id="rId36"/>
    <p:sldId id="950" r:id="rId37"/>
    <p:sldId id="951" r:id="rId38"/>
    <p:sldId id="952" r:id="rId39"/>
    <p:sldId id="956" r:id="rId40"/>
    <p:sldId id="953" r:id="rId41"/>
    <p:sldId id="954" r:id="rId42"/>
    <p:sldId id="955" r:id="rId43"/>
    <p:sldId id="898" r:id="rId44"/>
    <p:sldId id="897" r:id="rId45"/>
    <p:sldId id="971" r:id="rId46"/>
    <p:sldId id="972" r:id="rId47"/>
    <p:sldId id="974" r:id="rId48"/>
    <p:sldId id="916" r:id="rId49"/>
  </p:sldIdLst>
  <p:sldSz cx="9144000" cy="6858000" type="screen4x3"/>
  <p:notesSz cx="6858000" cy="9144000"/>
  <p:custShowLst>
    <p:custShow name="自定义放映 1" id="0">
      <p:sldLst/>
    </p:custShow>
  </p:custShowLst>
  <p:custDataLst>
    <p:tags r:id="rId5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FF"/>
    <a:srgbClr val="FFFF66"/>
    <a:srgbClr val="00CC00"/>
    <a:srgbClr val="99FF33"/>
    <a:srgbClr val="0000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6"/>
    <p:restoredTop sz="99141"/>
  </p:normalViewPr>
  <p:slideViewPr>
    <p:cSldViewPr showGuides="1">
      <p:cViewPr varScale="1">
        <p:scale>
          <a:sx n="50" d="100"/>
          <a:sy n="50" d="100"/>
        </p:scale>
        <p:origin x="-1482" y="-90"/>
      </p:cViewPr>
      <p:guideLst>
        <p:guide orient="horz" pos="21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5" Type="http://schemas.openxmlformats.org/officeDocument/2006/relationships/tags" Target="tags/tag1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E42C02-1497-4FF8-B1AD-6F1BEC64EB5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C1DE58-35C0-4EC5-8D9E-BBFC167C65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E959B6-B801-4D57-A719-3ABE4143F7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0ABA66-D441-4233-A18F-47F7F1A81B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14313"/>
            <a:ext cx="2063750" cy="5911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14313"/>
            <a:ext cx="6042025" cy="5911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14313"/>
            <a:ext cx="2063750" cy="5911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14313"/>
            <a:ext cx="6042025" cy="5911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457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4648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457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8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500188"/>
            <a:ext cx="8229600" cy="4625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28625" y="214313"/>
            <a:ext cx="8258175" cy="59118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14313"/>
            <a:ext cx="2063750" cy="5911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14313"/>
            <a:ext cx="6042025" cy="5911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457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4648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457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8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500188"/>
            <a:ext cx="8229600" cy="4625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28625" y="214313"/>
            <a:ext cx="8258175" cy="59118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2" descr="D:\花纹\儿童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9313" y="5548313"/>
            <a:ext cx="2973387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719888"/>
            <a:ext cx="9144000" cy="138113"/>
          </a:xfrm>
          <a:prstGeom prst="rect">
            <a:avLst/>
          </a:prstGeom>
          <a:solidFill>
            <a:srgbClr val="09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D:\花纹\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9663" y="0"/>
            <a:ext cx="2954337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12" descr="封面 封底副本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587"/>
            <a:ext cx="9144000" cy="687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1" name="标题占位符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103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6" name="Picture 2" descr="D:\花纹\儿童.png"/>
          <p:cNvPicPr>
            <a:picLocks noChangeAspect="1"/>
          </p:cNvPicPr>
          <p:nvPr/>
        </p:nvPicPr>
        <p:blipFill>
          <a:blip r:embed="rId15"/>
          <a:srcRect l="51201"/>
          <a:stretch>
            <a:fillRect/>
          </a:stretch>
        </p:blipFill>
        <p:spPr>
          <a:xfrm>
            <a:off x="7451725" y="5548313"/>
            <a:ext cx="1450975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719888"/>
            <a:ext cx="9144000" cy="138113"/>
          </a:xfrm>
          <a:prstGeom prst="rect">
            <a:avLst/>
          </a:prstGeom>
          <a:solidFill>
            <a:srgbClr val="09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Picture 5" descr="D:\花纹\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89663" y="0"/>
            <a:ext cx="2954337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pli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hlink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hlink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hlink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6" name="Picture 2" descr="D:\花纹\儿童.png"/>
          <p:cNvPicPr>
            <a:picLocks noChangeAspect="1"/>
          </p:cNvPicPr>
          <p:nvPr/>
        </p:nvPicPr>
        <p:blipFill>
          <a:blip r:embed="rId15"/>
          <a:srcRect l="51201"/>
          <a:stretch>
            <a:fillRect/>
          </a:stretch>
        </p:blipFill>
        <p:spPr>
          <a:xfrm>
            <a:off x="7451725" y="5548313"/>
            <a:ext cx="1450975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719888"/>
            <a:ext cx="9144000" cy="138113"/>
          </a:xfrm>
          <a:prstGeom prst="rect">
            <a:avLst/>
          </a:prstGeom>
          <a:solidFill>
            <a:srgbClr val="09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Picture 5" descr="D:\花纹\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89663" y="0"/>
            <a:ext cx="2954337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spli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hlink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hlink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hlink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20150" cy="5762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</a:t>
            </a:r>
            <a:br>
              <a:rPr kumimoji="0" lang="zh-CN" altLang="en-US" sz="7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</a:br>
            <a:endParaRPr kumimoji="0" lang="zh-CN" altLang="zh-CN" sz="4000" b="1" i="1" u="sng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124" name="Text Box 5"/>
          <p:cNvSpPr txBox="1"/>
          <p:nvPr/>
        </p:nvSpPr>
        <p:spPr>
          <a:xfrm>
            <a:off x="349885" y="2531110"/>
            <a:ext cx="8868410" cy="144526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8800" b="1" dirty="0">
                <a:solidFill>
                  <a:srgbClr val="114F1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规则游戏及指导</a:t>
            </a:r>
            <a:endParaRPr lang="zh-CN" altLang="en-US" sz="8800" b="1" dirty="0">
              <a:solidFill>
                <a:srgbClr val="114F1D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010" y="138430"/>
            <a:ext cx="45840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/>
              <a:t>学前儿童游戏教程   主编  翟理红</a:t>
            </a:r>
            <a:r>
              <a:rPr lang="zh-CN" altLang="en-US" sz="4000" b="1" i="1"/>
              <a:t> </a:t>
            </a:r>
            <a:r>
              <a:rPr lang="zh-CN" altLang="en-US" sz="3600" b="1" i="1"/>
              <a:t> </a:t>
            </a:r>
            <a:endParaRPr lang="zh-CN" altLang="en-US" sz="3600" b="1" i="1"/>
          </a:p>
        </p:txBody>
      </p:sp>
      <p:sp>
        <p:nvSpPr>
          <p:cNvPr id="4" name="文本框 3"/>
          <p:cNvSpPr txBox="1"/>
          <p:nvPr/>
        </p:nvSpPr>
        <p:spPr>
          <a:xfrm>
            <a:off x="2118995" y="6070600"/>
            <a:ext cx="2685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3"/>
                </a:solidFill>
              </a:rPr>
              <a:t>复旦大学出版社</a:t>
            </a:r>
            <a:endParaRPr lang="zh-CN" altLang="en-US" sz="2800" b="1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二、智力游戏的特点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1.游戏目的明确，任务突出</a:t>
            </a:r>
            <a:endParaRPr lang="zh-CN" altLang="en-US" sz="28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2.游戏过程具有规则性、挑战性</a:t>
            </a:r>
            <a:endParaRPr lang="zh-CN" altLang="en-US" sz="28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3.游戏结果具有刺激性、启发性</a:t>
            </a:r>
            <a:endParaRPr lang="zh-CN" altLang="en-US" sz="2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三、智力游戏的类别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>
                <a:solidFill>
                  <a:srgbClr val="006600"/>
                </a:solidFill>
              </a:rPr>
              <a:t>1.</a:t>
            </a:r>
            <a:r>
              <a:rPr lang="zh-CN" altLang="en-US" sz="3200">
                <a:solidFill>
                  <a:srgbClr val="006600"/>
                </a:solidFill>
              </a:rPr>
              <a:t>猜猜类</a:t>
            </a:r>
            <a:endParaRPr lang="zh-CN" altLang="en-US" sz="32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 sz="3200">
                <a:solidFill>
                  <a:srgbClr val="006600"/>
                </a:solidFill>
              </a:rPr>
              <a:t>2.</a:t>
            </a:r>
            <a:r>
              <a:rPr lang="zh-CN" altLang="en-US" sz="3200">
                <a:solidFill>
                  <a:srgbClr val="006600"/>
                </a:solidFill>
              </a:rPr>
              <a:t>拼图类</a:t>
            </a:r>
            <a:endParaRPr lang="zh-CN" altLang="en-US" sz="32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 sz="3200">
                <a:solidFill>
                  <a:srgbClr val="006600"/>
                </a:solidFill>
              </a:rPr>
              <a:t>3.</a:t>
            </a:r>
            <a:r>
              <a:rPr lang="zh-CN" altLang="en-US" sz="3200">
                <a:solidFill>
                  <a:srgbClr val="006600"/>
                </a:solidFill>
              </a:rPr>
              <a:t>迷宫类</a:t>
            </a:r>
            <a:endParaRPr lang="zh-CN" altLang="en-US" sz="32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 sz="3200">
                <a:solidFill>
                  <a:srgbClr val="006600"/>
                </a:solidFill>
              </a:rPr>
              <a:t>4.</a:t>
            </a:r>
            <a:r>
              <a:rPr lang="zh-CN" altLang="en-US" sz="3200">
                <a:solidFill>
                  <a:srgbClr val="006600"/>
                </a:solidFill>
              </a:rPr>
              <a:t>棋牌类</a:t>
            </a:r>
            <a:endParaRPr lang="zh-CN" altLang="en-US" sz="32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 sz="3200">
                <a:solidFill>
                  <a:srgbClr val="006600"/>
                </a:solidFill>
              </a:rPr>
              <a:t>5.</a:t>
            </a:r>
            <a:r>
              <a:rPr lang="zh-CN" altLang="en-US" sz="3200">
                <a:solidFill>
                  <a:srgbClr val="006600"/>
                </a:solidFill>
              </a:rPr>
              <a:t>其它</a:t>
            </a:r>
            <a:endParaRPr lang="zh-CN" altLang="en-US" sz="32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四、智力游戏指导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1.根据儿童特点选择和设计游戏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2.游戏设计兼顾教育性和趣味性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3.教师是儿童智力游戏的引导者、支持者和合作者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五、各年龄班智力游戏的指导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>
                <a:sym typeface="+mn-ea"/>
              </a:rPr>
              <a:t>各年龄班智力游戏的指导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小班：智力游戏任务侧重感知能力发展，多在猜猜、实物材料的操作中进行，游戏动作、规则简单。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中班：智力游戏任务侧重思维能力、观察力和想象力发展；除运用实物玩具和材料外，增加了语言游戏的成分；游戏动作、规则变得复杂，增加了竞赛因素。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大班：智力游戏的任务侧重思维的有意性、各种智力品质和创造力的发展；难度增加，综合性增强；游戏动作和规则更加严格、复杂。</a:t>
            </a:r>
            <a:endParaRPr lang="en-US" altLang="zh-CN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800">
                <a:solidFill>
                  <a:srgbClr val="006600"/>
                </a:solidFill>
              </a:rPr>
              <a:t>音乐游戏及指导</a:t>
            </a:r>
            <a:endParaRPr lang="zh-CN" altLang="en-US" sz="4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7625" y="1500505"/>
            <a:ext cx="4829175" cy="4625975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         </a:t>
            </a:r>
            <a:r>
              <a:rPr lang="zh-CN" altLang="en-US" sz="2400">
                <a:solidFill>
                  <a:srgbClr val="006600"/>
                </a:solidFill>
              </a:rPr>
              <a:t>德国音乐教育家奥尔夫主张:“音乐教育应该从离孩子们最近的生活里取材,从孩子们熟悉的环境与事物入手”也就是说每个人都对自己熟悉的事物感兴趣,对于幼儿来说,能够轻易的在游戏中找到生活的痕迹,能自然地进行音乐的学习,让幼儿在“玩”中主动感受音乐,将对幼儿积累丰富的音乐经验起着积极的作用及深远的意义。</a:t>
            </a:r>
            <a:endParaRPr lang="zh-CN" altLang="en-US" sz="2400">
              <a:solidFill>
                <a:srgbClr val="006600"/>
              </a:solidFill>
            </a:endParaRPr>
          </a:p>
          <a:p>
            <a:endParaRPr lang="zh-CN" altLang="en-US" sz="24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一、音乐游戏特点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>
                <a:sym typeface="+mn-ea"/>
              </a:rPr>
              <a:t>        </a:t>
            </a:r>
            <a:r>
              <a:rPr lang="zh-CN" altLang="en-US">
                <a:solidFill>
                  <a:srgbClr val="006600"/>
                </a:solidFill>
                <a:sym typeface="+mn-ea"/>
              </a:rPr>
              <a:t>音乐游戏通常会被划分在渗透性的音乐活动中，其本身常被划分为有主题的音乐游戏与无主题的音乐游戏，它是一种感知音乐、表现音乐，发展幼儿音乐能力的游戏。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        </a:t>
            </a:r>
            <a:r>
              <a:rPr lang="en-US" altLang="zh-CN">
                <a:solidFill>
                  <a:srgbClr val="006600"/>
                </a:solidFill>
                <a:sym typeface="+mn-ea"/>
              </a:rPr>
              <a:t>1.</a:t>
            </a:r>
            <a:r>
              <a:rPr lang="zh-CN" altLang="en-US">
                <a:solidFill>
                  <a:srgbClr val="006600"/>
                </a:solidFill>
                <a:sym typeface="+mn-ea"/>
              </a:rPr>
              <a:t>通过听一听、唱一唱、玩一玩、跳一跳的方式，在愉悦、自由、有趣的游戏活动中，感受音乐的美。</a:t>
            </a:r>
            <a:endParaRPr lang="zh-CN" altLang="en-US">
              <a:solidFill>
                <a:srgbClr val="0066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        </a:t>
            </a:r>
            <a:r>
              <a:rPr lang="en-US" altLang="zh-CN">
                <a:solidFill>
                  <a:srgbClr val="006600"/>
                </a:solidFill>
                <a:sym typeface="+mn-ea"/>
              </a:rPr>
              <a:t>2.</a:t>
            </a:r>
            <a:r>
              <a:rPr lang="zh-CN" altLang="en-US">
                <a:solidFill>
                  <a:srgbClr val="006600"/>
                </a:solidFill>
                <a:sym typeface="+mn-ea"/>
              </a:rPr>
              <a:t>在玩、乐中发展听辨能力、音乐表现能力和积累音乐知识和技能。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         </a:t>
            </a:r>
            <a:r>
              <a:rPr lang="en-US" altLang="zh-CN">
                <a:solidFill>
                  <a:srgbClr val="006600"/>
                </a:solidFill>
                <a:sym typeface="+mn-ea"/>
              </a:rPr>
              <a:t>3.</a:t>
            </a:r>
            <a:r>
              <a:rPr lang="zh-CN" altLang="en-US">
                <a:solidFill>
                  <a:srgbClr val="006600"/>
                </a:solidFill>
                <a:sym typeface="+mn-ea"/>
              </a:rPr>
              <a:t>使幼儿获得积极、健康、向上的情绪情感体验，在音乐中得到美的享受，培养并形成了对音乐活动的兴趣。</a:t>
            </a:r>
            <a:endParaRPr lang="zh-CN" altLang="en-US">
              <a:solidFill>
                <a:srgbClr val="006600"/>
              </a:solidFill>
            </a:endParaRPr>
          </a:p>
          <a:p>
            <a:endParaRPr lang="zh-CN" alt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二、音乐游戏的类别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>
                <a:solidFill>
                  <a:srgbClr val="006600"/>
                </a:solidFill>
              </a:rPr>
              <a:t>1.发展幼儿音高辨别能力的游戏</a:t>
            </a:r>
            <a:endParaRPr lang="en-US" altLang="zh-CN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6600"/>
                </a:solidFill>
              </a:rPr>
              <a:t>2.发展幼儿节奏感的游戏</a:t>
            </a:r>
            <a:endParaRPr lang="en-US" altLang="zh-CN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6600"/>
                </a:solidFill>
              </a:rPr>
              <a:t>3.发展幼儿音色辨别能力的游戏</a:t>
            </a:r>
            <a:endParaRPr lang="en-US" altLang="zh-CN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6600"/>
                </a:solidFill>
              </a:rPr>
              <a:t>4.发展幼儿力度辨别能力的游戏</a:t>
            </a:r>
            <a:endParaRPr lang="en-US" altLang="zh-CN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6600"/>
                </a:solidFill>
              </a:rPr>
              <a:t>5.发展幼儿速度辨别能力的游戏</a:t>
            </a:r>
            <a:endParaRPr lang="en-US" altLang="zh-CN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6600"/>
                </a:solidFill>
              </a:rPr>
              <a:t>6.发展音乐表现能力的游戏</a:t>
            </a:r>
            <a:endParaRPr lang="en-US" altLang="zh-CN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6600"/>
                </a:solidFill>
              </a:rPr>
              <a:t>7.积累音乐知识的游戏</a:t>
            </a:r>
            <a:endParaRPr lang="en-US" altLang="zh-CN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三、音乐游戏指导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1.游戏前进行音乐热身，营造音乐氛围</a:t>
            </a:r>
            <a:endParaRPr lang="zh-CN" altLang="en-US" sz="28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2.分析音乐元素，进行情境设置</a:t>
            </a:r>
            <a:endParaRPr lang="zh-CN" altLang="en-US" sz="28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3.多形式、多感官的体验，帮助幼儿感受、表现音乐</a:t>
            </a:r>
            <a:endParaRPr lang="zh-CN" altLang="en-US" sz="280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zh-CN" altLang="en-US" sz="2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四、各年龄班音乐游戏特点及指导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小班：小班幼儿感官发育进一步增强，肢体活动开始协调，能够简单模仿动作，选择有一定的韵律性、有节拍感、活泼、轻快、简短的音乐，主要是让幼儿对年龄按音乐产生兴趣，探索肢体协调能力的展开和初步建立规则意识。</a:t>
            </a:r>
            <a:endParaRPr lang="zh-CN" altLang="en-US">
              <a:solidFill>
                <a:srgbClr val="0066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中班：中班幼儿在音乐感受力和表现力较小班都有所增强，音乐记忆能力及身体灵活性协调性提高，理解规则并能理解遵守规则，因此，选择的音乐形象特点要鲜明、对比度强，能跟随音乐旋律的改变并根据老师的指导变换相应的动作，真正做到用身心感受音乐的情境。</a:t>
            </a:r>
            <a:endParaRPr lang="zh-CN" altLang="en-US">
              <a:solidFill>
                <a:srgbClr val="0066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大班：对音乐的认知能力大大提高，感悟能力都比较强，能够感受常见的音乐语言，并根据音乐的变化作出相应的情感和动作变化，感受音乐的美感，用自己喜欢的方式表现艺术的美感。</a:t>
            </a:r>
            <a:endParaRPr lang="zh-CN" altLang="en-US">
              <a:solidFill>
                <a:srgbClr val="006600"/>
              </a:solidFill>
            </a:endParaRPr>
          </a:p>
          <a:p>
            <a:endParaRPr lang="zh-CN" alt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28625" y="180975"/>
            <a:ext cx="6215063" cy="868363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sz="44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学习向导</a:t>
            </a:r>
            <a:endParaRPr lang="zh-CN" altLang="en-US" sz="4400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>
              <a:buNone/>
            </a:pPr>
            <a:endParaRPr lang="zh-CN" altLang="en-US" sz="5400" b="1" dirty="0"/>
          </a:p>
          <a:p>
            <a:pPr>
              <a:buNone/>
            </a:pPr>
            <a:r>
              <a:rPr lang="zh-CN" altLang="en-US" sz="5400" b="1" dirty="0"/>
              <a:t>       </a:t>
            </a:r>
            <a:endParaRPr lang="zh-CN" altLang="en-US" sz="8000" b="1" dirty="0"/>
          </a:p>
        </p:txBody>
      </p:sp>
      <p:pic>
        <p:nvPicPr>
          <p:cNvPr id="4098" name="Picture 2" descr="C:\Users\Administrator\Desktop\微信图片_20190721234333.jpg微信图片_2019072123433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6744" y="1476375"/>
            <a:ext cx="79089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蜗牛和狐狸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7970" y="1244600"/>
            <a:ext cx="6868795" cy="5151755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800">
                <a:solidFill>
                  <a:srgbClr val="006600"/>
                </a:solidFill>
              </a:rPr>
              <a:t>体育游戏及指导</a:t>
            </a:r>
            <a:endParaRPr lang="zh-CN" altLang="en-US" sz="4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一、体育游戏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       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</a:t>
            </a:r>
            <a:r>
              <a:rPr lang="zh-CN" altLang="en-US" sz="2400">
                <a:solidFill>
                  <a:srgbClr val="006600"/>
                </a:solidFill>
              </a:rPr>
              <a:t>体育游戏是以发展儿童的基本动作为主，让儿童的身体素质、运动觉和平衡觉有所发展的规则游戏。基本动作主要指走、跑、跳、爬、投掷、平衡等多种身体运动，身体运动素质是指人体的运动能力，主要指力量、速度、耐力、柔韧和灵敏。运动觉是指肌腱、肌肉和四肢的运动感觉，平衡觉是运动中的方位感、身体的加速度和平衡感。</a:t>
            </a:r>
            <a:endParaRPr lang="zh-CN" altLang="en-US" sz="2400">
              <a:solidFill>
                <a:srgbClr val="006600"/>
              </a:solidFill>
            </a:endParaRPr>
          </a:p>
          <a:p>
            <a:endParaRPr lang="zh-CN" altLang="en-US" sz="24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二、体育游戏的特点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>
                <a:solidFill>
                  <a:srgbClr val="006600"/>
                </a:solidFill>
                <a:sym typeface="+mn-ea"/>
              </a:rPr>
              <a:t>1.锻炼性</a:t>
            </a:r>
            <a:endParaRPr lang="zh-CN" altLang="en-US" sz="32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3200">
                <a:solidFill>
                  <a:srgbClr val="006600"/>
                </a:solidFill>
                <a:sym typeface="+mn-ea"/>
              </a:rPr>
              <a:t>2.趣味性</a:t>
            </a:r>
            <a:endParaRPr lang="zh-CN" altLang="en-US" sz="32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3200">
                <a:solidFill>
                  <a:srgbClr val="006600"/>
                </a:solidFill>
                <a:sym typeface="+mn-ea"/>
              </a:rPr>
              <a:t>3.规则性</a:t>
            </a:r>
            <a:endParaRPr lang="zh-CN" altLang="en-US" sz="32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3200">
                <a:solidFill>
                  <a:srgbClr val="006600"/>
                </a:solidFill>
                <a:sym typeface="+mn-ea"/>
              </a:rPr>
              <a:t>4.教育性</a:t>
            </a:r>
            <a:endParaRPr lang="zh-CN" altLang="en-US" sz="3200">
              <a:solidFill>
                <a:srgbClr val="006600"/>
              </a:solidFill>
            </a:endParaRPr>
          </a:p>
          <a:p>
            <a:endParaRPr lang="zh-CN" altLang="en-US" sz="32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三、体育游戏类别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1.身体基本动作体育游戏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走、跑、跳、投、攀、钻、爬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2.体育运动项目类游戏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（1）传统项目体育游戏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（2）民间体育游戏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3.器械类体育游戏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专属材料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非专属材料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创造类材料</a:t>
            </a:r>
            <a:endParaRPr lang="zh-CN" alt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三、体育游戏指导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      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    </a:t>
            </a:r>
            <a:r>
              <a:rPr lang="en-US" altLang="zh-CN" sz="2800"/>
              <a:t>  </a:t>
            </a:r>
            <a:r>
              <a:rPr lang="zh-CN" altLang="en-US" sz="2800">
                <a:solidFill>
                  <a:srgbClr val="006600"/>
                </a:solidFill>
              </a:rPr>
              <a:t>1.帮助儿童理解规则，养成良好的游戏常规</a:t>
            </a:r>
            <a:endParaRPr lang="zh-CN" altLang="en-US" sz="28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     2.根据儿童年龄特征选择和创编游戏</a:t>
            </a:r>
            <a:endParaRPr lang="zh-CN" altLang="en-US" sz="28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     </a:t>
            </a:r>
            <a:r>
              <a:rPr lang="en-US" altLang="zh-CN" sz="2800">
                <a:solidFill>
                  <a:srgbClr val="006600"/>
                </a:solidFill>
              </a:rPr>
              <a:t>3.</a:t>
            </a:r>
            <a:r>
              <a:rPr lang="zh-CN" altLang="en-US" sz="2800">
                <a:solidFill>
                  <a:srgbClr val="006600"/>
                </a:solidFill>
              </a:rPr>
              <a:t>做好游戏前的准备、游戏中的指导和游戏后的放松</a:t>
            </a:r>
            <a:endParaRPr lang="zh-CN" altLang="en-US" sz="28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6600"/>
                </a:solidFill>
              </a:rPr>
              <a:t>        </a:t>
            </a:r>
            <a:endParaRPr lang="zh-CN" altLang="en-US" sz="2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四、各年龄班体育游戏的指导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小班：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幼儿体力和身体素质都比较弱，各项基本动作都还没有正确掌握，动作缺乏协调性和准确性，平衡能力差，活动灵活性和持久性比较差。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幼儿喜爱游戏、好模仿，注意力不易集中。他们对游戏中的动作、角色、情节、玩具都很感兴趣，但是对游戏的结果不大注意，规则意识和竞赛意识弱。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幼儿的体育游戏，动作少，情节简单，角色少，便于幼儿模仿，而且是常常集体做同一动作。规则少且简单，限制性小，往往有的规则也是游戏的内容。如“老猫睡着了，小猫再出去玩；老猫醒了一叫，小猫就回来”，这既是游戏的内容，又是游戏的规则。</a:t>
            </a:r>
            <a:endParaRPr lang="zh-CN" altLang="en-US">
              <a:solidFill>
                <a:srgbClr val="006600"/>
              </a:solidFill>
            </a:endParaRPr>
          </a:p>
          <a:p>
            <a:endParaRPr lang="zh-CN" alt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中班：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幼儿的体力和身体素质有所发展，动作协调性和灵活性明显提高，平衡能力和独立生活能力也有很大提高。积累了一定的活动经验，游戏目的性增强，注意力较易集中，能控制自己，比较自觉地遵守游戏规则。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中班幼儿游戏中的动作情节和角色比小班复杂，而且对游戏的结果有所注意，喜欢竞赛，关心胜负。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中班幼儿的体育游戏角色、动作增加，题材中反映社会生活的内容增加，游戏的规则也比较复杂，并带有限制性。结伴游戏、小组游戏、竞赛性游戏增加。</a:t>
            </a:r>
            <a:endParaRPr lang="zh-CN" altLang="en-US">
              <a:solidFill>
                <a:srgbClr val="006600"/>
              </a:solidFill>
            </a:endParaRPr>
          </a:p>
          <a:p>
            <a:endParaRPr lang="zh-CN" alt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  <a:sym typeface="+mn-ea"/>
              </a:rPr>
              <a:t>大班：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幼儿体力和智力的发展明显，学习新游戏的速度大大加快，并能对游戏情节和玩法做创造性的变化。已能熟练地掌握各项基本动作，动作协调有力、灵活自如。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开始具有组织能力和控制注意的能力，增强了责任感，合作能力加强，规则意识强。</a:t>
            </a:r>
            <a:endParaRPr lang="zh-CN" altLang="en-US">
              <a:solidFill>
                <a:srgbClr val="006600"/>
              </a:solidFill>
            </a:endParaRPr>
          </a:p>
          <a:p>
            <a:r>
              <a:rPr lang="zh-CN" altLang="en-US">
                <a:solidFill>
                  <a:srgbClr val="006600"/>
                </a:solidFill>
                <a:sym typeface="+mn-ea"/>
              </a:rPr>
              <a:t>大班幼儿的体育游戏，智力活动和动作的要求增加，往往需要幼儿克服一定的困难之后才能达到游戏的目的。</a:t>
            </a:r>
            <a:endParaRPr lang="zh-CN" alt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214630"/>
            <a:ext cx="7188200" cy="868045"/>
          </a:xfrm>
        </p:spPr>
        <p:txBody>
          <a:bodyPr/>
          <a:lstStyle/>
          <a:p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体育游戏组织中教师应注意以下问题：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0" y="1116013"/>
            <a:ext cx="8229600" cy="4625975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        </a:t>
            </a:r>
            <a:r>
              <a:rPr lang="en-US" altLang="zh-CN" sz="2800"/>
              <a:t> </a:t>
            </a:r>
            <a:r>
              <a:rPr lang="zh-CN" altLang="en-US" sz="2800">
                <a:solidFill>
                  <a:srgbClr val="006600"/>
                </a:solidFill>
              </a:rPr>
              <a:t>游戏前：</a:t>
            </a:r>
            <a:r>
              <a:rPr lang="zh-CN" altLang="en-US" sz="2000">
                <a:solidFill>
                  <a:srgbClr val="006600"/>
                </a:solidFill>
              </a:rPr>
              <a:t>检查运动器械的安全性：有无断裂、松动、脱落等异常现象，注意活动场地的清洁、平整，及时排除不安全隐患；观察幼儿衣着：是否穿着适宜，便于运动，提醒其脱去不利于运动的外套，系好鞋带；关心体弱幼儿：为有呼吸道疾病和易出汗的幼儿背后衬上干毛巾</a:t>
            </a:r>
            <a:endParaRPr lang="zh-CN" altLang="en-US" sz="20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rgbClr val="006600"/>
                </a:solidFill>
              </a:rPr>
              <a:t>          </a:t>
            </a:r>
            <a:r>
              <a:rPr lang="zh-CN" altLang="en-US" sz="2800">
                <a:solidFill>
                  <a:srgbClr val="006600"/>
                </a:solidFill>
              </a:rPr>
              <a:t>游戏中：</a:t>
            </a:r>
            <a:r>
              <a:rPr lang="zh-CN" altLang="en-US" sz="2000">
                <a:solidFill>
                  <a:srgbClr val="006600"/>
                </a:solidFill>
              </a:rPr>
              <a:t>教师的视线要关注到每位幼儿，注意幼儿活动的空间位置、方向路线和活动方式，保证幼儿安全有序地活动；注意观察太阳光线照射的方向，在开展互相交流、集体做操等活动时，让幼儿尽可能背对阳光；注意观察并提醒幼儿喝少量的水，以免饮水过多增加心脏负担，不利于继续活动；提醒幼儿及时擦汗；提醒有呼吸道疾病的、身体不适的幼儿适当休息；确保肥胖患儿足够的运动量；春、秋、冬季锻炼时，避免让幼儿迎风激烈跑动；夏季开展锻炼，要注意选择凉爽时段或阴凉处进行，以防中暑。</a:t>
            </a:r>
            <a:endParaRPr lang="zh-CN" altLang="en-US" sz="20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rgbClr val="006600"/>
                </a:solidFill>
              </a:rPr>
              <a:t>         </a:t>
            </a:r>
            <a:r>
              <a:rPr lang="zh-CN" altLang="en-US" sz="2800">
                <a:solidFill>
                  <a:srgbClr val="006600"/>
                </a:solidFill>
              </a:rPr>
              <a:t>游戏后：</a:t>
            </a:r>
            <a:r>
              <a:rPr lang="zh-CN" altLang="en-US" sz="2000">
                <a:solidFill>
                  <a:srgbClr val="006600"/>
                </a:solidFill>
              </a:rPr>
              <a:t>做好身体的放松工作；教师示范并鼓励幼儿参与简单、轻便器械的整理；提醒并帮助幼儿及时洗手、擦干汗水、适量饮水；冬季及时穿上外套，以防着凉感冒。</a:t>
            </a:r>
            <a:endParaRPr lang="zh-CN" altLang="en-US" sz="20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38138" y="271463"/>
            <a:ext cx="242824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i="1" dirty="0">
                <a:latin typeface="楷体_GB2312" pitchFamily="49" charset="-122"/>
                <a:ea typeface="楷体_GB2312" pitchFamily="49" charset="-122"/>
              </a:rPr>
              <a:t>教学提纲</a:t>
            </a:r>
            <a:endParaRPr lang="zh-CN" altLang="en-US" sz="44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051720" y="1916832"/>
            <a:ext cx="56165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一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、规则游戏的价值</a:t>
            </a:r>
            <a:endParaRPr lang="zh-CN" altLang="zh-CN" sz="32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二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智力游戏组织与指导</a:t>
            </a:r>
            <a:endParaRPr lang="zh-CN" altLang="zh-CN" sz="3200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三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音乐游戏组织与指导</a:t>
            </a:r>
            <a:endParaRPr lang="zh-CN" altLang="zh-CN" sz="32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四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体育游戏组织及指导</a:t>
            </a:r>
            <a:endParaRPr lang="zh-CN" altLang="zh-CN" sz="3200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五、民间游戏的组织及指导</a:t>
            </a:r>
            <a:endParaRPr lang="zh-CN" altLang="zh-CN" sz="3200" dirty="0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spli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案例分享</a:t>
            </a:r>
            <a:endParaRPr lang="zh-CN" altLang="en-US"/>
          </a:p>
        </p:txBody>
      </p:sp>
      <p:pic>
        <p:nvPicPr>
          <p:cNvPr id="90" name="图片 90" descr="2019060616411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58900" y="2470785"/>
            <a:ext cx="6425565" cy="2684780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800">
                <a:solidFill>
                  <a:srgbClr val="006600"/>
                </a:solidFill>
              </a:rPr>
              <a:t>民间游戏组织及指导</a:t>
            </a:r>
            <a:endParaRPr lang="zh-CN" altLang="en-US" sz="4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对象 -2147482624"/>
          <p:cNvGraphicFramePr/>
          <p:nvPr/>
        </p:nvGraphicFramePr>
        <p:xfrm>
          <a:off x="1937385" y="1945323"/>
          <a:ext cx="5269230" cy="296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6105525" imgH="3438525" progId="PowerPoint.Slide.12">
                  <p:embed/>
                </p:oleObj>
              </mc:Choice>
              <mc:Fallback>
                <p:oleObj name="" r:id="rId1" imgW="6105525" imgH="3438525" progId="PowerPoint.Slide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37385" y="1945323"/>
                        <a:ext cx="5269230" cy="2967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9435" y="1768475"/>
            <a:ext cx="8229600" cy="26365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>
                <a:solidFill>
                  <a:srgbClr val="006600"/>
                </a:solidFill>
              </a:rPr>
              <a:t>         </a:t>
            </a:r>
            <a:r>
              <a:rPr lang="zh-CN" altLang="en-US" sz="2800" b="1">
                <a:solidFill>
                  <a:srgbClr val="006600"/>
                </a:solidFill>
              </a:rPr>
              <a:t>民间游戏是在日常生活、民族活动中传承和沉淀下来的喜闻乐见的一种传统娱乐方式，能满足不同儿童的需求,深受儿童喜爱，民间游戏除具有游戏的价值外，还具有独特的文化价值，因此对促进儿童的发展具有独特的作用。</a:t>
            </a:r>
            <a:endParaRPr lang="zh-CN" altLang="en-US" sz="2800" b="1">
              <a:solidFill>
                <a:srgbClr val="006600"/>
              </a:solidFill>
            </a:endParaRPr>
          </a:p>
          <a:p>
            <a:endParaRPr lang="zh-CN" altLang="en-US" sz="28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一、民间游戏的价值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930" y="2728595"/>
            <a:ext cx="8229600" cy="22205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rgbClr val="006600"/>
                </a:solidFill>
                <a:sym typeface="+mn-ea"/>
              </a:rPr>
              <a:t>1.对于儿童来说,民间游戏契合儿童的内在需要。</a:t>
            </a:r>
            <a:endParaRPr lang="zh-CN" altLang="en-US" sz="2400">
              <a:solidFill>
                <a:srgbClr val="0066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rgbClr val="006600"/>
                </a:solidFill>
                <a:sym typeface="+mn-ea"/>
              </a:rPr>
              <a:t>2.民间游戏是儿童了解本民族独特文化符号的重要途径。</a:t>
            </a:r>
            <a:endParaRPr lang="zh-CN" altLang="en-US" sz="240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rgbClr val="006600"/>
                </a:solidFill>
              </a:rPr>
              <a:t>3.儿童能随时随地尽兴地玩自己的游戏</a:t>
            </a:r>
            <a:endParaRPr lang="zh-CN" altLang="en-US" sz="2400">
              <a:solidFill>
                <a:srgbClr val="006600"/>
              </a:solidFill>
            </a:endParaRPr>
          </a:p>
          <a:p>
            <a:endParaRPr lang="zh-CN" altLang="en-US" sz="24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二、常见的民间游戏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/>
        </p:nvGraphicFramePr>
        <p:xfrm>
          <a:off x="393065" y="1082675"/>
          <a:ext cx="7470775" cy="552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8670"/>
                <a:gridCol w="514350"/>
                <a:gridCol w="5277485"/>
                <a:gridCol w="890270"/>
              </a:tblGrid>
              <a:tr h="3314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类型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 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游戏名称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说明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 智力游戏 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小班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手影游戏、贴鼻子、点点虫、石头剪刀布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年龄的划分只是相对的，随着规则的变化其适合的对象会发生相应的变化；同时也随着内容和玩法的改变，游戏的目的发生变化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中班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猜谜语、金锁银锁、七巧板、东南西北、捉人、踩脚、走迷宫、躲猫猫、埋宝藏、猜石子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83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大班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你拍一我拍一、五子棋、跳棋、象棋、围棋、猎人老虎枪、猜领头人、挑棍、竹蜻蜓、盲人击鼓、纸飞机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703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语言游戏 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小班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顶锅盖、虫虫飞、点兵点将、手指谣、外婆桥、对拍手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70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中班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拍手歌、问答歌、上下前后拍手歌、摇元宵、背板跷板、抽七打八、做豆腐、炒豆豆、手指变变变、马兰花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70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大班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绕口令、词语接龙、月亮粑粑、颠倒歌、开锁、翻饼烙饼、拍大麦、婆婆来了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505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体育游戏 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小班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切西瓜、老狼老狼几点钟、踩影子、丢沙包、拉大锯、独轮车、猜拳跨步、猫捉老鼠几更天、荷花荷花几月开、赶小猪、揪尾巴、网鱼、吹泡泡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511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中班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老鹰捉小鸡	、放爆竹、攻城堡、跳房子、贴烧饼、城门城门几丈高、爆米花、捉迷藏、骑竹马、挤油渣、瞎子摸瘸子、套圈、坦克车、玩水枪、投壶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7835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大班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跳绳、踢毽子、拍三角、滚铁环、打陀螺、捉单不捉双、弹球、风车、两人三足、手推车、跳门坎儿、抓石子、跳山羊、荡秋千、跳鸡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766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综合类游戏 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小班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我们都是木头人、击鼓传花、丢手绢、小兔乖乖、找朋友、拔萝卜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63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中班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抬花轿、皮影戏、划龙船、踩高跷、走大鞋、老鼠笼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76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 大班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楷体_GB2312" charset="0"/>
                          <a:cs typeface="楷体_GB2312" charset="0"/>
                        </a:rPr>
                        <a:t>翻花绳、编花篮、跳竹竿、跳皮筋、舞龙、打花鼓</a:t>
                      </a:r>
                      <a:endParaRPr lang="en-US" altLang="en-US" sz="1200" b="1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三、民间游戏指导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505"/>
            <a:ext cx="8229600" cy="5064125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         </a:t>
            </a:r>
            <a:r>
              <a:rPr lang="zh-CN" altLang="en-US"/>
              <a:t>民间游戏的组织与指导除与规则游戏有很多共性之处，还需要特别重视民间游戏的选择和利用问题。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</a:t>
            </a:r>
            <a:r>
              <a:rPr lang="zh-CN" altLang="en-US" sz="2000"/>
              <a:t> </a:t>
            </a:r>
            <a:r>
              <a:rPr lang="en-US" altLang="zh-CN" sz="2000"/>
              <a:t>1.</a:t>
            </a:r>
            <a:r>
              <a:rPr lang="zh-CN" altLang="en-US" sz="2000"/>
              <a:t>民间游戏作为社会文化的一种存在形式，自然成为幼儿园课程资源不可缺少的一部分，由于其本身具有的文化性和传承性的特点，因此使其具有了既是教育的内容，又是教育的形式的双重身份，体现其教育的多样性特点。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      </a:t>
            </a:r>
            <a:r>
              <a:rPr lang="en-US" altLang="zh-CN" sz="2000"/>
              <a:t>2.</a:t>
            </a:r>
            <a:r>
              <a:rPr lang="zh-CN" altLang="en-US" sz="2000"/>
              <a:t>在选择民间游戏时要做到：符合《3-6岁儿童学习与发展指南》价值理念；代表本土文化优秀精髓；幼儿喜爱又有助于丰富文化认知。特别要引起重视的是，在幼儿园会有的一种误区，即为了凸显文化和课程的特色，往往会将当地的民间游戏都统统收入幼儿园，无针对性的在幼儿园实施，结果给幼儿和教师造成额外的负担和困扰，有的还会给儿童带来负面影响。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       </a:t>
            </a:r>
            <a:r>
              <a:rPr lang="en-US" altLang="zh-CN" sz="2000"/>
              <a:t>3.</a:t>
            </a:r>
            <a:r>
              <a:rPr lang="zh-CN" altLang="en-US" sz="2000"/>
              <a:t>对于民间游戏的利用要传承与创新并进，尤其要创新利用方法，在游戏的内容、情节、材料和玩法上进行创新，使其更适合当代教育的特点，符合儿童发展的需求。</a:t>
            </a:r>
            <a:endParaRPr lang="zh-CN" altLang="en-US" sz="2000"/>
          </a:p>
        </p:txBody>
      </p:sp>
    </p:spTree>
  </p:cSld>
  <p:clrMapOvr>
    <a:masterClrMapping/>
  </p:clrMapOvr>
  <p:transition>
    <p:spli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案例：抽陀螺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游戏目标：锻炼儿童身体的灵活性和手眼协调发展；</a:t>
            </a:r>
            <a:endParaRPr lang="zh-CN" altLang="en-US"/>
          </a:p>
          <a:p>
            <a:r>
              <a:rPr lang="zh-CN" altLang="en-US"/>
              <a:t>游戏玩法：单人玩和多人玩</a:t>
            </a:r>
            <a:endParaRPr lang="zh-CN" altLang="en-US"/>
          </a:p>
          <a:p>
            <a:r>
              <a:rPr lang="zh-CN" altLang="en-US"/>
              <a:t>游戏规则：单人玩看谁陀螺转的时间长；多人玩，可分成两组，2-3人一组，各组轮流抽陀螺，哪一组停了，哪一组为输，游戏重新开始。</a:t>
            </a:r>
            <a:endParaRPr lang="zh-CN" altLang="en-US"/>
          </a:p>
          <a:p>
            <a:r>
              <a:rPr lang="zh-CN" altLang="en-US"/>
              <a:t>（陀螺可以是传统的，也可以提供新型的陀螺，让儿童感受陀螺的新技术新变化）</a:t>
            </a:r>
            <a:endParaRPr lang="zh-CN" altLang="en-US"/>
          </a:p>
          <a:p>
            <a:endParaRPr lang="en-US" altLang="zh-CN"/>
          </a:p>
        </p:txBody>
      </p:sp>
      <p:pic>
        <p:nvPicPr>
          <p:cNvPr id="72" name="图片 72" descr="ac7b0034c60c1613138380b26ad63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" y="4884738"/>
            <a:ext cx="1861820" cy="1353185"/>
          </a:xfrm>
          <a:prstGeom prst="rect">
            <a:avLst/>
          </a:prstGeom>
        </p:spPr>
      </p:pic>
      <p:pic>
        <p:nvPicPr>
          <p:cNvPr id="84" name="图片 84" descr="26d85cbf56f2c7726812f5677e907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3" y="4592003"/>
            <a:ext cx="1584325" cy="1119505"/>
          </a:xfrm>
          <a:prstGeom prst="rect">
            <a:avLst/>
          </a:prstGeom>
        </p:spPr>
      </p:pic>
      <p:pic>
        <p:nvPicPr>
          <p:cNvPr id="86" name="图片 86" descr="3631d1f11723a4e4ff8a4b6c3b827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115" y="4576445"/>
            <a:ext cx="1725930" cy="1725930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i="1"/>
              <a:t>思考与练习</a:t>
            </a:r>
            <a:endParaRPr lang="zh-CN" altLang="en-US" sz="3600" i="1"/>
          </a:p>
        </p:txBody>
      </p:sp>
      <p:pic>
        <p:nvPicPr>
          <p:cNvPr id="90" name="图片 90" descr="201906061641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4835" y="2090420"/>
            <a:ext cx="7873365" cy="3289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4880" y="1352550"/>
            <a:ext cx="810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下图一组平衡游戏的组织中给你指导体育游戏有哪些启发？</a:t>
            </a:r>
            <a:endParaRPr lang="zh-CN" altLang="en-US" sz="2400"/>
          </a:p>
        </p:txBody>
      </p:sp>
    </p:spTree>
  </p:cSld>
  <p:clrMapOvr>
    <a:masterClrMapping/>
  </p:clrMapOvr>
  <p:transition>
    <p:spli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9078" y="287655"/>
            <a:ext cx="24784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楷体_GB2312" pitchFamily="49" charset="-122"/>
                <a:ea typeface="楷体_GB2312" pitchFamily="49" charset="-122"/>
              </a:rPr>
              <a:t>实践与实训</a:t>
            </a:r>
            <a:endParaRPr lang="zh-CN" altLang="en-US" sz="36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3496" y="285293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华文楷体" panose="02010600040101010101" pitchFamily="2" charset="-122"/>
              </a:rPr>
              <a:t> </a:t>
            </a:r>
            <a:endParaRPr lang="zh-CN" altLang="zh-CN" sz="2000" dirty="0">
              <a:latin typeface="华文楷体" panose="02010600040101010101" pitchFamily="2" charset="-122"/>
            </a:endParaRPr>
          </a:p>
          <a:p>
            <a:endParaRPr lang="zh-CN" altLang="zh-CN" dirty="0"/>
          </a:p>
        </p:txBody>
      </p:sp>
      <p:sp>
        <p:nvSpPr>
          <p:cNvPr id="3" name="矩形 2"/>
          <p:cNvSpPr/>
          <p:nvPr/>
        </p:nvSpPr>
        <p:spPr>
          <a:xfrm>
            <a:off x="458757" y="1094130"/>
            <a:ext cx="8064896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b="1" dirty="0">
                <a:solidFill>
                  <a:srgbClr val="C00000"/>
                </a:solidFill>
              </a:rPr>
              <a:t>项目五：玩转拼图</a:t>
            </a:r>
            <a:endParaRPr lang="zh-CN" altLang="zh-CN" sz="1800" b="1" dirty="0">
              <a:solidFill>
                <a:srgbClr val="C00000"/>
              </a:solidFill>
            </a:endParaRPr>
          </a:p>
          <a:p>
            <a:r>
              <a:rPr lang="zh-CN" altLang="zh-CN" sz="1800" dirty="0"/>
              <a:t>目的：掌握四巧板、七巧板、九巧板、蛋型板的制作方法及玩法。</a:t>
            </a:r>
            <a:endParaRPr lang="zh-CN" altLang="zh-CN" sz="1800" dirty="0"/>
          </a:p>
          <a:p>
            <a:r>
              <a:rPr lang="zh-CN" altLang="zh-CN" sz="1800" dirty="0"/>
              <a:t>要求：1.学习制作四巧板、七巧板、九巧板、蛋型板。</a:t>
            </a:r>
            <a:endParaRPr lang="zh-CN" altLang="zh-CN" sz="1800" dirty="0"/>
          </a:p>
          <a:p>
            <a:r>
              <a:rPr lang="zh-CN" altLang="zh-CN" sz="1800" dirty="0"/>
              <a:t>2.熟练掌握拼图的技巧及玩法；</a:t>
            </a:r>
            <a:endParaRPr lang="zh-CN" altLang="zh-CN" sz="1800" dirty="0"/>
          </a:p>
          <a:p>
            <a:r>
              <a:rPr lang="zh-CN" altLang="zh-CN" sz="1800" dirty="0"/>
              <a:t>3.鼓励创新拼图玩法。</a:t>
            </a:r>
            <a:endParaRPr lang="zh-CN" altLang="zh-CN" sz="1800" dirty="0"/>
          </a:p>
          <a:p>
            <a:r>
              <a:rPr lang="zh-CN" altLang="zh-CN" sz="1800" dirty="0"/>
              <a:t>形式：创设巧板游戏区，进行游戏体验。</a:t>
            </a:r>
            <a:endParaRPr lang="zh-CN" altLang="zh-CN" sz="1800" dirty="0"/>
          </a:p>
          <a:p>
            <a:endParaRPr lang="zh-CN" altLang="zh-CN" sz="1800" dirty="0"/>
          </a:p>
          <a:p>
            <a:r>
              <a:rPr lang="zh-CN" altLang="zh-CN" sz="1800" b="1" dirty="0">
                <a:solidFill>
                  <a:srgbClr val="C00000"/>
                </a:solidFill>
              </a:rPr>
              <a:t>项目六：迷宫设计</a:t>
            </a:r>
            <a:endParaRPr lang="zh-CN" altLang="zh-CN" sz="1800" b="1" dirty="0">
              <a:solidFill>
                <a:srgbClr val="C00000"/>
              </a:solidFill>
            </a:endParaRPr>
          </a:p>
          <a:p>
            <a:r>
              <a:rPr lang="zh-CN" altLang="zh-CN" sz="1800" dirty="0"/>
              <a:t>目的：掌握平面迷宫图的设计要点及制作方法。</a:t>
            </a:r>
            <a:endParaRPr lang="zh-CN" altLang="zh-CN" sz="1800" dirty="0"/>
          </a:p>
          <a:p>
            <a:r>
              <a:rPr lang="zh-CN" altLang="zh-CN" sz="1800" dirty="0"/>
              <a:t>要求：能根据不同儿童的年龄特点及发展要求，设计绘制迷宫图，制作平面迷宫或立体迷宫；迷宫具有童趣、新意。</a:t>
            </a:r>
            <a:endParaRPr lang="zh-CN" altLang="zh-CN" sz="1800" dirty="0"/>
          </a:p>
          <a:p>
            <a:r>
              <a:rPr lang="zh-CN" altLang="zh-CN" sz="1800" dirty="0"/>
              <a:t>形式：个人独立完成。完成一套完整的迷宫游戏</a:t>
            </a:r>
            <a:endParaRPr lang="zh-CN" altLang="zh-CN" sz="1800" dirty="0"/>
          </a:p>
          <a:p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项目三：幼儿园游戏组织与实施</a:t>
            </a:r>
            <a:endParaRPr lang="zh-CN" altLang="zh-CN" sz="1800" dirty="0">
              <a:solidFill>
                <a:srgbClr val="FF0000"/>
              </a:solidFill>
            </a:endParaRPr>
          </a:p>
          <a:p>
            <a:r>
              <a:rPr lang="zh-CN" altLang="zh-CN" sz="1800" dirty="0"/>
              <a:t>目的：掌握各种游戏的组织要点，能独立完成游戏的组织与实施</a:t>
            </a:r>
            <a:endParaRPr lang="zh-CN" altLang="zh-CN" sz="1800" dirty="0"/>
          </a:p>
          <a:p>
            <a:r>
              <a:rPr lang="zh-CN" altLang="zh-CN" sz="1800" dirty="0"/>
              <a:t>要求：建立游戏中开放、平等、尊重和支持的师幼关系；能制定一日生活中的游戏计划；顺利完成一日生活中游戏组织与实施；</a:t>
            </a:r>
            <a:endParaRPr lang="zh-CN" altLang="zh-CN" sz="1800" dirty="0"/>
          </a:p>
          <a:p>
            <a:r>
              <a:rPr lang="zh-CN" altLang="zh-CN" sz="1800" dirty="0"/>
              <a:t>形式：幼儿园现场见习和实习</a:t>
            </a:r>
            <a:endParaRPr lang="zh-CN" altLang="zh-CN" sz="1800" dirty="0"/>
          </a:p>
          <a:p>
            <a:endParaRPr lang="zh-CN" altLang="zh-CN" sz="1800" dirty="0"/>
          </a:p>
          <a:p>
            <a:endParaRPr lang="zh-CN" altLang="zh-CN" sz="1800" dirty="0"/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095" y="196850"/>
            <a:ext cx="7160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4000" b="1" dirty="0"/>
              <a:t>一、规则游戏的价值</a:t>
            </a:r>
            <a:endParaRPr lang="zh-CN" altLang="zh-CN" sz="4000" b="1" dirty="0"/>
          </a:p>
        </p:txBody>
      </p:sp>
      <p:sp>
        <p:nvSpPr>
          <p:cNvPr id="4" name="矩形 3"/>
          <p:cNvSpPr/>
          <p:nvPr/>
        </p:nvSpPr>
        <p:spPr>
          <a:xfrm>
            <a:off x="589915" y="1605280"/>
            <a:ext cx="7362825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/>
              <a:t>             </a:t>
            </a:r>
            <a:r>
              <a:rPr lang="zh-CN" altLang="zh-CN" sz="3200" dirty="0">
                <a:sym typeface="+mn-ea"/>
              </a:rPr>
              <a:t>规则游戏指至少有两人参与、按照一定规则进行的一种游戏活动其主要特点是规则性、竞赛性、文化传承性。规则游戏有其自己的结构要素，即目标、玩法、规则和结果，其中“规则”是整个游戏的核心；</a:t>
            </a:r>
            <a:endParaRPr lang="zh-CN" altLang="zh-CN" sz="3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3200" dirty="0"/>
          </a:p>
          <a:p>
            <a:pPr>
              <a:lnSpc>
                <a:spcPct val="150000"/>
              </a:lnSpc>
            </a:pPr>
            <a:r>
              <a:rPr lang="zh-CN" altLang="zh-CN" sz="3200" dirty="0"/>
              <a:t>       </a:t>
            </a:r>
            <a:endParaRPr lang="zh-CN" altLang="zh-CN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8605" y="349250"/>
            <a:ext cx="2019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楷体_GB2312" pitchFamily="49" charset="-122"/>
                <a:ea typeface="楷体_GB2312" pitchFamily="49" charset="-122"/>
              </a:rPr>
              <a:t>游学在线</a:t>
            </a:r>
            <a:endParaRPr lang="zh-CN" altLang="en-US" sz="36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785194"/>
            <a:ext cx="7632848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学习与讨论：</a:t>
            </a:r>
            <a:endParaRPr lang="zh-CN" altLang="en-US" sz="2800" dirty="0" smtClean="0"/>
          </a:p>
          <a:p>
            <a:r>
              <a:rPr lang="zh-CN" altLang="en-US" sz="2800" dirty="0" smtClean="0"/>
              <a:t>研究显示：真正的规则游戏主要发生在6岁以后才能成为儿童的主要游戏，那么幼儿园阶段是否还要进行规则游戏呢？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endParaRPr lang="zh-CN" altLang="en-US" sz="2800" dirty="0" smtClean="0"/>
          </a:p>
          <a:p>
            <a:endParaRPr lang="zh-CN" altLang="en-US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课证融合练习</a:t>
            </a:r>
            <a:endParaRPr lang="zh-CN" altLang="en-US" sz="2800" dirty="0"/>
          </a:p>
        </p:txBody>
      </p:sp>
    </p:spTree>
  </p:cSld>
  <p:clrMapOvr>
    <a:masterClrMapping/>
  </p:clrMapOvr>
  <p:transition>
    <p:spli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8605" y="349250"/>
            <a:ext cx="2019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楷体_GB2312" pitchFamily="49" charset="-122"/>
                <a:ea typeface="楷体_GB2312" pitchFamily="49" charset="-122"/>
              </a:rPr>
              <a:t>游学在线</a:t>
            </a:r>
            <a:endParaRPr lang="zh-CN" altLang="en-US" sz="36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260" y="1154430"/>
            <a:ext cx="895223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课证融合练习答案：</a:t>
            </a:r>
            <a:endParaRPr lang="zh-CN" altLang="en-US" sz="2000" dirty="0"/>
          </a:p>
          <a:p>
            <a:r>
              <a:rPr lang="zh-CN" altLang="en-US" sz="2000" dirty="0"/>
              <a:t>(1)你更赞同哪位老师的想法(2分)?为什么?(8分)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答案：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更赞同B教师的想法。该教师支持幼儿的新玩法，这一理念符合游戏的基本特征。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①游戏是儿童主动的自愿的活动，自主性是游戏的最本质属性的表现。材料中针对幼儿自发生成的“运病人”的角色扮演游戏，教师应尊重幼儿游戏的自主性，支持幼儿进行游戏。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游戏是在假想中反映现实生活的，重在过程，没有外在强加的目的，能够给幼儿带来愉悦的情绪体验。部分幼儿虽然没有按照教师的预设进行体育锻炼游戏，但他们在“运病人”游戏中有的挑、有的推、有的抬，玩的不亦乐乎，在这一过程中不知不觉获得了全方位发展，得到了极大的满足感。因此，教师应当给予支持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8605" y="349250"/>
            <a:ext cx="2019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楷体_GB2312" pitchFamily="49" charset="-122"/>
                <a:ea typeface="楷体_GB2312" pitchFamily="49" charset="-122"/>
              </a:rPr>
              <a:t>游学在线</a:t>
            </a:r>
            <a:endParaRPr lang="zh-CN" altLang="en-US" sz="36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260" y="1154430"/>
            <a:ext cx="906272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课证融合练习答案：</a:t>
            </a:r>
            <a:endParaRPr lang="zh-CN" altLang="en-US" sz="2000" b="1" dirty="0"/>
          </a:p>
          <a:p>
            <a:r>
              <a:rPr lang="zh-CN" altLang="en-US" sz="2000" dirty="0"/>
              <a:t>（2）你认为“运病人”游戏有什么价值?(10分)</a:t>
            </a:r>
            <a:endParaRPr lang="zh-CN" altLang="en-US" sz="2000" dirty="0"/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答案：“运病人”的游戏属于角色游戏，是幼儿通过扮演角色，运用想象，创造性地反映个人生活印象的一种游戏，属于创造性游戏。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“运病人”的教育作用如下：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①促进幼儿认知、身体和语言的发展。在“运病人”游戏中，可以增加幼儿关于照顾、运送病人方面的“医护”知识，促进幼儿交流表达的能力和思考问题、解决问题的能力。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促进幼儿社会性的发展，在游戏中可以帮助幼儿增加对“病人”这一角色的了解，体会要爱护病人和关爱病人的情感；可以帮助幼儿克服自我中心化，学会理解他人。此外，在与同伴共同“推”、“抬”的过程中也提高了与同伴合作的能力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8605" y="349250"/>
            <a:ext cx="2019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楷体_GB2312" pitchFamily="49" charset="-122"/>
                <a:ea typeface="楷体_GB2312" pitchFamily="49" charset="-122"/>
              </a:rPr>
              <a:t>游学在线</a:t>
            </a:r>
            <a:endParaRPr lang="zh-CN" altLang="en-US" sz="36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260" y="1154430"/>
            <a:ext cx="889317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课证融合练习答案：</a:t>
            </a:r>
            <a:endParaRPr lang="zh-CN" altLang="en-US" sz="2000" b="1" dirty="0"/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③有助于培养幼儿的主动性、创造性和独立性。“运病人”游戏是幼儿自发的游戏活动，并且在游戏中可以思考“运送”病人的多种方法，促进幼儿的发散思维的发展，提高了与同伴合作的能力。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④促进幼儿情绪情感的发展。在“运病人”游戏中可以让幼儿体验各种情感，如友好、同情、责任心等积极情感，也可以促使幼儿在成功运送病人的过程中产生自豪感等。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手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6513" y="44450"/>
            <a:ext cx="4643437" cy="6858000"/>
          </a:xfrm>
        </p:spPr>
      </p:pic>
      <p:sp>
        <p:nvSpPr>
          <p:cNvPr id="72708" name="Text Box 4"/>
          <p:cNvSpPr txBox="1"/>
          <p:nvPr/>
        </p:nvSpPr>
        <p:spPr>
          <a:xfrm>
            <a:off x="5508104" y="2492896"/>
            <a:ext cx="2893100" cy="580335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8800" b="1" dirty="0">
                <a:solidFill>
                  <a:srgbClr val="006600"/>
                </a:solidFill>
                <a:latin typeface="+mj-ea"/>
                <a:ea typeface="+mj-ea"/>
              </a:rPr>
              <a:t>牵手</a:t>
            </a:r>
            <a:endParaRPr lang="en-US" altLang="zh-CN" sz="8800" b="1" dirty="0">
              <a:solidFill>
                <a:srgbClr val="006600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8800" b="1" dirty="0">
                <a:solidFill>
                  <a:srgbClr val="006600"/>
                </a:solidFill>
                <a:latin typeface="+mj-ea"/>
                <a:ea typeface="+mj-ea"/>
              </a:rPr>
              <a:t>童年</a:t>
            </a:r>
            <a:endParaRPr lang="zh-CN" altLang="en-US" sz="8800" b="1" dirty="0">
              <a:solidFill>
                <a:srgbClr val="0066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4259089c39f4a8a0e2444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-93662"/>
            <a:ext cx="9144000" cy="685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>
            <a:spLocks noGrp="1"/>
          </p:cNvSpPr>
          <p:nvPr>
            <p:ph type="ctr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zh-CN" sz="4800" dirty="0">
                <a:latin typeface="+mj-lt"/>
                <a:ea typeface="+mj-ea"/>
                <a:cs typeface="+mj-cs"/>
              </a:rPr>
              <a:t>皮亚杰关于儿童游戏发展阶段</a:t>
            </a:r>
            <a:endParaRPr lang="zh-CN" altLang="zh-CN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6388" name="Line 5"/>
          <p:cNvSpPr/>
          <p:nvPr/>
        </p:nvSpPr>
        <p:spPr>
          <a:xfrm>
            <a:off x="2438400" y="5105400"/>
            <a:ext cx="5410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89" name="Line 7"/>
          <p:cNvSpPr/>
          <p:nvPr/>
        </p:nvSpPr>
        <p:spPr>
          <a:xfrm flipV="1">
            <a:off x="2438400" y="1752600"/>
            <a:ext cx="0" cy="3352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0" name="Text Box 9"/>
          <p:cNvSpPr/>
          <p:nvPr/>
        </p:nvSpPr>
        <p:spPr>
          <a:xfrm>
            <a:off x="1260475" y="5229225"/>
            <a:ext cx="662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年龄（岁）：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0        1       2       3       4       5       6       7   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91" name="Text Box 13"/>
          <p:cNvSpPr/>
          <p:nvPr/>
        </p:nvSpPr>
        <p:spPr>
          <a:xfrm>
            <a:off x="396875" y="3286125"/>
            <a:ext cx="1963738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象征性游戏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（            ）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92" name="Text Box 14"/>
          <p:cNvSpPr/>
          <p:nvPr/>
        </p:nvSpPr>
        <p:spPr>
          <a:xfrm>
            <a:off x="396875" y="2133600"/>
            <a:ext cx="18161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规则游戏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spcBef>
                <a:spcPct val="50000"/>
              </a:spcBef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（           ）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93" name="Line 15"/>
          <p:cNvSpPr/>
          <p:nvPr/>
        </p:nvSpPr>
        <p:spPr>
          <a:xfrm>
            <a:off x="2667000" y="4495800"/>
            <a:ext cx="1752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6394" name="Line 16"/>
          <p:cNvSpPr/>
          <p:nvPr/>
        </p:nvSpPr>
        <p:spPr>
          <a:xfrm flipV="1">
            <a:off x="3643313" y="3357563"/>
            <a:ext cx="1214437" cy="10715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5" name="Line 18"/>
          <p:cNvSpPr/>
          <p:nvPr/>
        </p:nvSpPr>
        <p:spPr>
          <a:xfrm flipV="1">
            <a:off x="4857750" y="3000375"/>
            <a:ext cx="357188" cy="3571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6" name="Line 19"/>
          <p:cNvSpPr/>
          <p:nvPr/>
        </p:nvSpPr>
        <p:spPr>
          <a:xfrm>
            <a:off x="5214938" y="3000375"/>
            <a:ext cx="2214562" cy="12858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7" name="Line 20"/>
          <p:cNvSpPr/>
          <p:nvPr/>
        </p:nvSpPr>
        <p:spPr>
          <a:xfrm flipV="1">
            <a:off x="6286500" y="2643188"/>
            <a:ext cx="1285875" cy="1714500"/>
          </a:xfrm>
          <a:prstGeom prst="line">
            <a:avLst/>
          </a:prstGeom>
          <a:ln w="2857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398" name="Line 23"/>
          <p:cNvSpPr/>
          <p:nvPr/>
        </p:nvSpPr>
        <p:spPr>
          <a:xfrm>
            <a:off x="900113" y="4076700"/>
            <a:ext cx="762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9" name="Text Box 24"/>
          <p:cNvSpPr/>
          <p:nvPr/>
        </p:nvSpPr>
        <p:spPr>
          <a:xfrm>
            <a:off x="468313" y="4343400"/>
            <a:ext cx="19446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练习性游戏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（           ）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400" name="Line 25"/>
          <p:cNvSpPr/>
          <p:nvPr/>
        </p:nvSpPr>
        <p:spPr>
          <a:xfrm>
            <a:off x="1044575" y="5013325"/>
            <a:ext cx="685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16401" name="Line 26"/>
          <p:cNvSpPr/>
          <p:nvPr/>
        </p:nvSpPr>
        <p:spPr>
          <a:xfrm>
            <a:off x="1044575" y="2852738"/>
            <a:ext cx="609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16402" name="Text Box 27"/>
          <p:cNvSpPr/>
          <p:nvPr/>
        </p:nvSpPr>
        <p:spPr>
          <a:xfrm>
            <a:off x="1066800" y="5943600"/>
            <a:ext cx="6934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403" name="Text Box 28"/>
          <p:cNvSpPr/>
          <p:nvPr/>
        </p:nvSpPr>
        <p:spPr>
          <a:xfrm>
            <a:off x="1295400" y="6019800"/>
            <a:ext cx="662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注释：结构游戏存在于儿童游戏的各个阶段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sym typeface="+mn-ea"/>
              </a:rPr>
              <a:t>        </a:t>
            </a:r>
            <a:r>
              <a:rPr lang="zh-CN" altLang="zh-CN" sz="2800" dirty="0">
                <a:sym typeface="+mn-ea"/>
              </a:rPr>
              <a:t>规则游戏被认为是儿童游戏发展的高级形式，最早出现在儿童5-6岁时期。尤其在6岁左右，规则游戏的教育价值才以其正常的形态给儿童的发展带来直接影响。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>
                <a:sym typeface="+mn-ea"/>
              </a:rPr>
              <a:t> </a:t>
            </a:r>
            <a:r>
              <a:rPr lang="zh-CN" altLang="zh-CN" sz="2800" b="1" i="1" dirty="0">
                <a:solidFill>
                  <a:srgbClr val="C00000"/>
                </a:solidFill>
                <a:sym typeface="+mn-ea"/>
              </a:rPr>
              <a:t> 那么幼儿园是否要开展规则游戏？</a:t>
            </a:r>
            <a:endParaRPr lang="zh-CN" altLang="zh-CN" sz="2800" b="1" i="1" dirty="0">
              <a:solidFill>
                <a:srgbClr val="C00000"/>
              </a:solidFill>
            </a:endParaRPr>
          </a:p>
          <a:p>
            <a:endParaRPr lang="zh-CN" altLang="zh-CN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sym typeface="+mn-ea"/>
              </a:rPr>
              <a:t>         </a:t>
            </a:r>
            <a:r>
              <a:rPr lang="zh-CN" altLang="en-US">
                <a:solidFill>
                  <a:srgbClr val="006600"/>
                </a:solidFill>
                <a:sym typeface="+mn-ea"/>
              </a:rPr>
              <a:t>在幼儿园里的规则游戏对于幼儿来说，重要的不是具体的玩法，而是游戏过程中所蕴涵的认知和社会性发展的机会，游戏过程正是儿童心智机能的“练习”过程，需要儿童在其中慢慢建构和运用自己的游戏策略，而不能让成人的“教”阻断幼儿的成长体验。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sym typeface="+mn-ea"/>
              </a:rPr>
              <a:t>           </a:t>
            </a:r>
            <a:r>
              <a:rPr lang="zh-CN" altLang="zh-CN" sz="2800" b="1" dirty="0">
                <a:solidFill>
                  <a:srgbClr val="C00000"/>
                </a:solidFill>
                <a:sym typeface="+mn-ea"/>
              </a:rPr>
              <a:t>规则游戏对发展儿童“去中心化”能力、社会道德的认知能力、协调他人观点的能力、有意性思维能力和智力品质都有着独特的教育价值。</a:t>
            </a:r>
            <a:endParaRPr lang="zh-CN" altLang="zh-CN" sz="2800" b="1" i="1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endParaRPr lang="zh-CN" altLang="zh-CN" dirty="0"/>
          </a:p>
          <a:p>
            <a:endParaRPr lang="zh-CN" altLang="en-US"/>
          </a:p>
        </p:txBody>
      </p:sp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6000">
                <a:solidFill>
                  <a:srgbClr val="006600"/>
                </a:solidFill>
              </a:rPr>
              <a:t>智力游戏及指导</a:t>
            </a:r>
            <a:endParaRPr lang="zh-CN" altLang="en-US" sz="6000">
              <a:solidFill>
                <a:srgbClr val="006600"/>
              </a:solidFill>
            </a:endParaRPr>
          </a:p>
          <a:p>
            <a:pPr marL="0" indent="0" algn="ctr">
              <a:buNone/>
            </a:pPr>
            <a:endParaRPr lang="zh-CN" altLang="en-US" sz="6000">
              <a:solidFill>
                <a:srgbClr val="006600"/>
              </a:solidFill>
            </a:endParaRPr>
          </a:p>
        </p:txBody>
      </p:sp>
      <p:pic>
        <p:nvPicPr>
          <p:cNvPr id="123" name="Picture 4" descr="各种棋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rot="5400000">
            <a:off x="934085" y="2443480"/>
            <a:ext cx="3024505" cy="3978910"/>
          </a:xfrm>
          <a:prstGeom prst="rect">
            <a:avLst/>
          </a:prstGeom>
          <a:noFill/>
          <a:ln w="9525" cap="flat">
            <a:noFill/>
          </a:ln>
        </p:spPr>
      </p:pic>
      <p:pic>
        <p:nvPicPr>
          <p:cNvPr id="122" name="图片 3585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150" y="3933825"/>
            <a:ext cx="2747010" cy="2061845"/>
          </a:xfrm>
          <a:prstGeom prst="rect">
            <a:avLst/>
          </a:prstGeom>
          <a:ln cap="flat"/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一、智力游戏概念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         </a:t>
            </a:r>
            <a:r>
              <a:rPr lang="zh-CN" altLang="en-US">
                <a:solidFill>
                  <a:srgbClr val="006600"/>
                </a:solidFill>
              </a:rPr>
              <a:t>智力游戏是以思维和心智策略为主要游戏手段的游戏，主要发展儿童智力、智力品质和智力技能。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         智力包括类智力和个性智力。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         类智力主要指观察力、注意力、记忆力、思维力、想象力和创造力等，其中思维力是智力的核心。它是</a:t>
            </a:r>
            <a:r>
              <a:rPr lang="zh-CN" altLang="en-US">
                <a:solidFill>
                  <a:srgbClr val="006600"/>
                </a:solidFill>
                <a:sym typeface="+mn-ea"/>
              </a:rPr>
              <a:t>智力结构的基本要素，智力游戏中，主要发展的是类智力，也是我们设计智力游戏的主要方向。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         个性智力因素，比如数学能力、语言能力、艺术能力、社交能力、组织领导能力等，每个人表现出很大差别。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          智力品质指智力活动，特别是思维活动中智力特征在个体身上的表现，包括敏捷性、灵活性、深刻性和批判性。</a:t>
            </a:r>
            <a:endParaRPr lang="zh-CN" altLang="en-US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6600"/>
                </a:solidFill>
              </a:rPr>
              <a:t>          智力活动技能指智力活动的操作方法，如观察的方法；思维的方法，如分析和综合、比较和归类、简单的概括等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ransition>
    <p:split/>
  </p:transition>
</p:sld>
</file>

<file path=ppt/tags/tag1.xml><?xml version="1.0" encoding="utf-8"?>
<p:tagLst xmlns:p="http://schemas.openxmlformats.org/presentationml/2006/main">
  <p:tag name="KSO_WM_DOC_GUID" val="{25b0011b-ad77-4ec6-827c-3da8b6000c12}"/>
</p:tagLst>
</file>

<file path=ppt/theme/theme1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大树下的童年</Template>
  <TotalTime>0</TotalTime>
  <Words>6955</Words>
  <Application>WPS 演示</Application>
  <PresentationFormat>全屏显示(4:3)</PresentationFormat>
  <Paragraphs>397</Paragraphs>
  <Slides>44</Slides>
  <Notes>2</Notes>
  <HiddenSlides>0</HiddenSlides>
  <MMClips>0</MMClips>
  <ScaleCrop>false</ScaleCrop>
  <HeadingPairs>
    <vt:vector size="10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  <vt:variant>
        <vt:lpstr>自定义放映</vt:lpstr>
      </vt:variant>
      <vt:variant>
        <vt:i4>1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微软雅黑</vt:lpstr>
      <vt:lpstr>黑体</vt:lpstr>
      <vt:lpstr>楷体_GB2312</vt:lpstr>
      <vt:lpstr>新宋体</vt:lpstr>
      <vt:lpstr>Arial Unicode MS</vt:lpstr>
      <vt:lpstr>楷体_GB2312</vt:lpstr>
      <vt:lpstr>华文楷体</vt:lpstr>
      <vt:lpstr>楷体</vt:lpstr>
      <vt:lpstr>2_Office 主题</vt:lpstr>
      <vt:lpstr>Office 主题</vt:lpstr>
      <vt:lpstr>1_Office 主题</vt:lpstr>
      <vt:lpstr>PowerPoint.Slide.12</vt:lpstr>
      <vt:lpstr>  </vt:lpstr>
      <vt:lpstr>学习向导</vt:lpstr>
      <vt:lpstr>PowerPoint 演示文稿</vt:lpstr>
      <vt:lpstr>PowerPoint 演示文稿</vt:lpstr>
      <vt:lpstr>皮亚杰关于儿童游戏发展阶段</vt:lpstr>
      <vt:lpstr>PowerPoint 演示文稿</vt:lpstr>
      <vt:lpstr>PowerPoint 演示文稿</vt:lpstr>
      <vt:lpstr>PowerPoint 演示文稿</vt:lpstr>
      <vt:lpstr>一、智力游戏概念</vt:lpstr>
      <vt:lpstr>二、智力游戏的特点</vt:lpstr>
      <vt:lpstr>三、智力游戏的类别</vt:lpstr>
      <vt:lpstr>四、智力游戏指导</vt:lpstr>
      <vt:lpstr>五、各年龄班智力游戏的指导</vt:lpstr>
      <vt:lpstr>PowerPoint 演示文稿</vt:lpstr>
      <vt:lpstr>PowerPoint 演示文稿</vt:lpstr>
      <vt:lpstr>一、音乐游戏特点</vt:lpstr>
      <vt:lpstr>二、音乐游戏的类别</vt:lpstr>
      <vt:lpstr>三、音乐游戏指导 </vt:lpstr>
      <vt:lpstr>四、各年龄班音乐游戏特点及指导</vt:lpstr>
      <vt:lpstr>PowerPoint 演示文稿</vt:lpstr>
      <vt:lpstr>PowerPoint 演示文稿</vt:lpstr>
      <vt:lpstr>一、体育游戏</vt:lpstr>
      <vt:lpstr>二、体育游戏的特点 </vt:lpstr>
      <vt:lpstr>三、体育游戏类别</vt:lpstr>
      <vt:lpstr>三、体育游戏指导</vt:lpstr>
      <vt:lpstr>四、各年龄班体育游戏的指导 </vt:lpstr>
      <vt:lpstr>PowerPoint 演示文稿</vt:lpstr>
      <vt:lpstr>PowerPoint 演示文稿</vt:lpstr>
      <vt:lpstr> 体育游戏组织中教师应注意以下问题： </vt:lpstr>
      <vt:lpstr>案例分享</vt:lpstr>
      <vt:lpstr>PowerPoint 演示文稿</vt:lpstr>
      <vt:lpstr>PowerPoint 演示文稿</vt:lpstr>
      <vt:lpstr>PowerPoint 演示文稿</vt:lpstr>
      <vt:lpstr>一、民间游戏的价值 </vt:lpstr>
      <vt:lpstr>二、常见的民间游戏</vt:lpstr>
      <vt:lpstr>三、民间游戏指导 </vt:lpstr>
      <vt:lpstr>案例：抽陀螺</vt:lpstr>
      <vt:lpstr>思考与练习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10月工作总结</dc:title>
  <dc:creator>符号</dc:creator>
  <cp:lastModifiedBy>zlh</cp:lastModifiedBy>
  <cp:revision>185</cp:revision>
  <dcterms:created xsi:type="dcterms:W3CDTF">2009-10-06T07:54:00Z</dcterms:created>
  <dcterms:modified xsi:type="dcterms:W3CDTF">2019-07-21T15:54:23Z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