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8"/>
  </p:notesMasterIdLst>
  <p:sldIdLst>
    <p:sldId id="308" r:id="rId4"/>
    <p:sldId id="321" r:id="rId5"/>
    <p:sldId id="274" r:id="rId6"/>
    <p:sldId id="298" r:id="rId7"/>
    <p:sldId id="300" r:id="rId9"/>
    <p:sldId id="322" r:id="rId10"/>
    <p:sldId id="323" r:id="rId11"/>
    <p:sldId id="301" r:id="rId12"/>
    <p:sldId id="302" r:id="rId13"/>
    <p:sldId id="324" r:id="rId14"/>
    <p:sldId id="305" r:id="rId15"/>
    <p:sldId id="304" r:id="rId16"/>
    <p:sldId id="318" r:id="rId17"/>
    <p:sldId id="285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5050"/>
    <a:srgbClr val="800000"/>
    <a:srgbClr val="FFCC00"/>
    <a:srgbClr val="FF0000"/>
    <a:srgbClr val="FF3300"/>
    <a:srgbClr val="B8D4E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/>
    <p:restoredTop sz="82003"/>
  </p:normalViewPr>
  <p:slideViewPr>
    <p:cSldViewPr showGuides="1">
      <p:cViewPr varScale="1">
        <p:scale>
          <a:sx n="58" d="100"/>
          <a:sy n="58" d="100"/>
        </p:scale>
        <p:origin x="-1752" y="-84"/>
      </p:cViewPr>
      <p:guideLst>
        <p:guide orient="horz" pos="2169"/>
        <p:guide pos="29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4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/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emf"/><Relationship Id="rId8" Type="http://schemas.openxmlformats.org/officeDocument/2006/relationships/image" Target="../media/image16.emf"/><Relationship Id="rId7" Type="http://schemas.openxmlformats.org/officeDocument/2006/relationships/image" Target="../media/image15.emf"/><Relationship Id="rId6" Type="http://schemas.openxmlformats.org/officeDocument/2006/relationships/image" Target="../media/image14.emf"/><Relationship Id="rId5" Type="http://schemas.openxmlformats.org/officeDocument/2006/relationships/image" Target="../media/image3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14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emf"/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-12700"/>
            <a:ext cx="9140825" cy="685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857224" y="2000240"/>
            <a:ext cx="7215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sng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主题</a:t>
            </a:r>
            <a:r>
              <a:rPr kumimoji="0" lang="en-US" altLang="zh-CN" sz="5400" b="1" i="0" u="sng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 </a:t>
            </a:r>
            <a:r>
              <a:rPr kumimoji="0" lang="zh-CN" altLang="en-US" sz="5400" b="1" i="0" u="sng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幼儿</a:t>
            </a:r>
            <a:r>
              <a:rPr kumimoji="0" lang="zh-CN" altLang="en-US" sz="5400" b="1" i="0" u="sng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的全面发展</a:t>
            </a:r>
            <a:endParaRPr kumimoji="0" lang="zh-CN" altLang="en-US" sz="5400" b="1" i="0" u="sng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Group 6"/>
          <p:cNvGrpSpPr>
            <a:grpSpLocks noChangeAspect="1"/>
          </p:cNvGrpSpPr>
          <p:nvPr/>
        </p:nvGrpSpPr>
        <p:grpSpPr>
          <a:xfrm>
            <a:off x="40323" y="4880928"/>
            <a:ext cx="9144000" cy="1371600"/>
            <a:chOff x="0" y="0"/>
            <a:chExt cx="9144000" cy="1371600"/>
          </a:xfrm>
        </p:grpSpPr>
        <p:pic>
          <p:nvPicPr>
            <p:cNvPr id="7187" name="Picture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28875" y="277812"/>
              <a:ext cx="3079750" cy="1093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8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77787"/>
              <a:ext cx="3462338" cy="12938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9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43663" y="0"/>
              <a:ext cx="2700337" cy="13620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0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006561" y="215583"/>
              <a:ext cx="1876476" cy="109378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73" name="Rectangle 4"/>
          <p:cNvSpPr txBox="1"/>
          <p:nvPr/>
        </p:nvSpPr>
        <p:spPr>
          <a:xfrm>
            <a:off x="539750" y="193675"/>
            <a:ext cx="6053455" cy="11760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000" b="1" u="sng" dirty="0">
                <a:solidFill>
                  <a:srgbClr val="FF0066"/>
                </a:solidFill>
                <a:latin typeface="Arial" panose="020B0604020202020204" pitchFamily="34" charset="0"/>
              </a:rPr>
              <a:t>三、幼儿全面发展的意义</a:t>
            </a:r>
            <a:endParaRPr lang="zh-CN" altLang="en-US" sz="4000" b="1" u="sng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7174" name="Picture 27" descr="1"/>
          <p:cNvPicPr>
            <a:picLocks noChangeAspect="1"/>
          </p:cNvPicPr>
          <p:nvPr/>
        </p:nvPicPr>
        <p:blipFill>
          <a:blip r:embed="rId5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247650" y="701675"/>
            <a:ext cx="792163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Box 21"/>
          <p:cNvSpPr txBox="1"/>
          <p:nvPr/>
        </p:nvSpPr>
        <p:spPr>
          <a:xfrm flipH="1">
            <a:off x="5046663" y="4379913"/>
            <a:ext cx="23336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82" name="Group 13"/>
          <p:cNvGrpSpPr/>
          <p:nvPr/>
        </p:nvGrpSpPr>
        <p:grpSpPr>
          <a:xfrm>
            <a:off x="17463" y="6169025"/>
            <a:ext cx="7583487" cy="688975"/>
            <a:chOff x="720" y="1392"/>
            <a:chExt cx="4058" cy="480"/>
          </a:xfrm>
        </p:grpSpPr>
        <p:sp>
          <p:nvSpPr>
            <p:cNvPr id="26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7184" name="Group 15"/>
            <p:cNvGrpSpPr/>
            <p:nvPr/>
          </p:nvGrpSpPr>
          <p:grpSpPr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130" y="1369695"/>
            <a:ext cx="3339465" cy="2308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515" y="1369695"/>
            <a:ext cx="3340100" cy="2355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130" y="3799205"/>
            <a:ext cx="3374390" cy="2370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8515" y="3799205"/>
            <a:ext cx="3373755" cy="23704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6" name="Group 6"/>
          <p:cNvGrpSpPr>
            <a:grpSpLocks noChangeAspect="1"/>
          </p:cNvGrpSpPr>
          <p:nvPr/>
        </p:nvGrpSpPr>
        <p:grpSpPr>
          <a:xfrm>
            <a:off x="0" y="5500688"/>
            <a:ext cx="9144000" cy="1371600"/>
            <a:chOff x="0" y="0"/>
            <a:chExt cx="9144000" cy="1371600"/>
          </a:xfrm>
        </p:grpSpPr>
        <p:pic>
          <p:nvPicPr>
            <p:cNvPr id="11271" name="Picture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28875" y="277812"/>
              <a:ext cx="3079750" cy="1093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2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77787"/>
              <a:ext cx="3462338" cy="12938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43663" y="0"/>
              <a:ext cx="2700337" cy="13620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4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006561" y="215583"/>
              <a:ext cx="1876476" cy="109378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矩形 3"/>
          <p:cNvSpPr/>
          <p:nvPr/>
        </p:nvSpPr>
        <p:spPr bwMode="auto">
          <a:xfrm>
            <a:off x="1266825" y="819150"/>
            <a:ext cx="3740150" cy="609600"/>
          </a:xfrm>
          <a:prstGeom prst="rect">
            <a:avLst/>
          </a:prstGeom>
          <a:gradFill flip="none" rotWithShape="1">
            <a:gsLst>
              <a:gs pos="0">
                <a:srgbClr val="65B64C"/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椭圆 4"/>
          <p:cNvSpPr/>
          <p:nvPr/>
        </p:nvSpPr>
        <p:spPr bwMode="auto">
          <a:xfrm flipH="1">
            <a:off x="503238" y="722313"/>
            <a:ext cx="522288" cy="533400"/>
          </a:xfrm>
          <a:prstGeom prst="ellipse">
            <a:avLst/>
          </a:prstGeom>
          <a:solidFill>
            <a:schemeClr val="bg1"/>
          </a:solidFill>
          <a:ln w="107950">
            <a:solidFill>
              <a:srgbClr val="F255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9" name="矩形 14"/>
          <p:cNvSpPr/>
          <p:nvPr/>
        </p:nvSpPr>
        <p:spPr>
          <a:xfrm>
            <a:off x="1266825" y="722313"/>
            <a:ext cx="72948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dirty="0">
                <a:latin typeface="Arial" panose="020B0604020202020204" pitchFamily="34" charset="0"/>
              </a:rPr>
              <a:t>幼儿园促进幼儿全面发展的原则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0" name="文本框 6"/>
          <p:cNvSpPr txBox="1"/>
          <p:nvPr/>
        </p:nvSpPr>
        <p:spPr>
          <a:xfrm>
            <a:off x="1025525" y="1698625"/>
            <a:ext cx="6751638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2000" dirty="0">
                <a:latin typeface="Arial" panose="020B0604020202020204" pitchFamily="34" charset="0"/>
              </a:rPr>
              <a:t>1.</a:t>
            </a:r>
            <a:r>
              <a:rPr lang="zh-CN" altLang="en-US" sz="2000" dirty="0">
                <a:latin typeface="Arial" panose="020B0604020202020204" pitchFamily="34" charset="0"/>
              </a:rPr>
              <a:t>德、智、体、美等方面的教育应当互相渗透，有机结合。 2.遵循幼儿身心发展规律，符合幼儿年龄特点，注重个体差异，因人施教，引导幼儿个性健康发展。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 eaLnBrk="0" hangingPunct="0"/>
            <a:r>
              <a:rPr lang="zh-CN" altLang="en-US" sz="2000" dirty="0">
                <a:latin typeface="Arial" panose="020B0604020202020204" pitchFamily="34" charset="0"/>
              </a:rPr>
              <a:t>3.面向全体幼儿，热爱幼儿，坚持积极鼓励、启发引导的正面教育。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 eaLnBrk="0" hangingPunct="0"/>
            <a:r>
              <a:rPr lang="zh-CN" altLang="en-US" sz="2000" dirty="0">
                <a:latin typeface="Arial" panose="020B0604020202020204" pitchFamily="34" charset="0"/>
              </a:rPr>
              <a:t> 4.综合组织健康、语言、社会、科学、艺术各领域的教育内容，渗透于幼儿一日生活的各项活动中，充分发挥各种教育手段的交互作用。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 eaLnBrk="0" hangingPunct="0"/>
            <a:r>
              <a:rPr lang="zh-CN" altLang="en-US" sz="2000" dirty="0">
                <a:latin typeface="Arial" panose="020B0604020202020204" pitchFamily="34" charset="0"/>
              </a:rPr>
              <a:t> 5.以游戏为基本活动，寓教育于各项活动之中。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 eaLnBrk="0" hangingPunct="0"/>
            <a:r>
              <a:rPr lang="zh-CN" altLang="en-US" sz="2000" dirty="0">
                <a:latin typeface="Arial" panose="020B0604020202020204" pitchFamily="34" charset="0"/>
              </a:rPr>
              <a:t> 6.创设与教育相适应的良好环境，为幼儿提供活动和表现能力的机会与条件。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AutoShape 13"/>
          <p:cNvSpPr/>
          <p:nvPr/>
        </p:nvSpPr>
        <p:spPr>
          <a:xfrm>
            <a:off x="447675" y="2111375"/>
            <a:ext cx="8316913" cy="3052763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2" name="内容占位符 2"/>
          <p:cNvSpPr>
            <a:spLocks noGrp="1"/>
          </p:cNvSpPr>
          <p:nvPr>
            <p:ph idx="1"/>
          </p:nvPr>
        </p:nvSpPr>
        <p:spPr>
          <a:xfrm>
            <a:off x="698500" y="2308225"/>
            <a:ext cx="8229600" cy="3222625"/>
          </a:xfrm>
          <a:ln/>
        </p:spPr>
        <p:txBody>
          <a:bodyPr vert="horz" wrap="square" lIns="91440" tIns="45720" rIns="91440" bIns="45720" anchor="t"/>
          <a:p>
            <a:pPr marL="0" indent="0" eaLnBrk="1" hangingPunct="1">
              <a:buNone/>
            </a:pPr>
            <a:r>
              <a:rPr lang="zh-CN" altLang="en-US" dirty="0">
                <a:latin typeface="宋体" panose="02010600030101010101" pitchFamily="2" charset="-122"/>
              </a:rPr>
              <a:t>【交流讨论】结合</a:t>
            </a:r>
            <a:r>
              <a:rPr lang="en-US" altLang="zh-CN" dirty="0">
                <a:latin typeface="宋体" panose="02010600030101010101" pitchFamily="2" charset="-122"/>
              </a:rPr>
              <a:t>《</a:t>
            </a:r>
            <a:r>
              <a:rPr lang="zh-CN" altLang="en-US" dirty="0">
                <a:latin typeface="宋体" panose="02010600030101010101" pitchFamily="2" charset="-122"/>
              </a:rPr>
              <a:t>幼儿园教育指导纲要</a:t>
            </a:r>
            <a:r>
              <a:rPr lang="en-US" altLang="zh-CN" dirty="0">
                <a:latin typeface="宋体" panose="02010600030101010101" pitchFamily="2" charset="-122"/>
              </a:rPr>
              <a:t>》</a:t>
            </a:r>
            <a:r>
              <a:rPr lang="zh-CN" altLang="en-US" dirty="0">
                <a:latin typeface="宋体" panose="02010600030101010101" pitchFamily="2" charset="-122"/>
              </a:rPr>
              <a:t>、</a:t>
            </a:r>
            <a:r>
              <a:rPr lang="en-US" altLang="zh-CN" dirty="0">
                <a:latin typeface="宋体" panose="02010600030101010101" pitchFamily="2" charset="-122"/>
              </a:rPr>
              <a:t>《3-6</a:t>
            </a:r>
            <a:r>
              <a:rPr lang="zh-CN" altLang="en-US" dirty="0">
                <a:latin typeface="宋体" panose="02010600030101010101" pitchFamily="2" charset="-122"/>
              </a:rPr>
              <a:t>岁儿童发展指南</a:t>
            </a:r>
            <a:r>
              <a:rPr lang="en-US" altLang="zh-CN" dirty="0">
                <a:latin typeface="宋体" panose="02010600030101010101" pitchFamily="2" charset="-122"/>
              </a:rPr>
              <a:t>》</a:t>
            </a:r>
            <a:r>
              <a:rPr lang="zh-CN" altLang="en-US" dirty="0">
                <a:latin typeface="宋体" panose="02010600030101010101" pitchFamily="2" charset="-122"/>
              </a:rPr>
              <a:t>，讨论在幼儿园教育中如何实施全面发展的教育。</a:t>
            </a:r>
            <a:endParaRPr lang="zh-CN" altLang="en-US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dirty="0">
                <a:latin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12293" name="Rectangle 4"/>
          <p:cNvSpPr>
            <a:spLocks noGrp="1"/>
          </p:cNvSpPr>
          <p:nvPr>
            <p:ph type="title"/>
          </p:nvPr>
        </p:nvSpPr>
        <p:spPr>
          <a:xfrm>
            <a:off x="682625" y="968375"/>
            <a:ext cx="3611563" cy="11430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6000" b="1" u="sng" dirty="0">
                <a:solidFill>
                  <a:srgbClr val="FF0066"/>
                </a:solidFill>
              </a:rPr>
              <a:t>课堂练习</a:t>
            </a:r>
            <a:endParaRPr lang="zh-CN" altLang="en-US" sz="6000" b="1" u="sng" dirty="0">
              <a:solidFill>
                <a:srgbClr val="FF0066"/>
              </a:solidFill>
            </a:endParaRPr>
          </a:p>
        </p:txBody>
      </p:sp>
      <p:pic>
        <p:nvPicPr>
          <p:cNvPr id="12294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122238" y="1260475"/>
            <a:ext cx="792162" cy="94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AutoShape 13"/>
          <p:cNvSpPr/>
          <p:nvPr/>
        </p:nvSpPr>
        <p:spPr>
          <a:xfrm>
            <a:off x="447675" y="2111375"/>
            <a:ext cx="8316913" cy="3052763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316" name="内容占位符 2"/>
          <p:cNvSpPr>
            <a:spLocks noGrp="1"/>
          </p:cNvSpPr>
          <p:nvPr>
            <p:ph idx="1"/>
          </p:nvPr>
        </p:nvSpPr>
        <p:spPr>
          <a:xfrm>
            <a:off x="698500" y="2308225"/>
            <a:ext cx="8229600" cy="3222625"/>
          </a:xfrm>
          <a:ln/>
        </p:spPr>
        <p:txBody>
          <a:bodyPr vert="horz" wrap="square" lIns="91440" tIns="45720" rIns="91440" bIns="45720" anchor="t"/>
          <a:p>
            <a:pPr marL="0" indent="0" eaLnBrk="1" hangingPunct="1">
              <a:buNone/>
            </a:pPr>
            <a:r>
              <a:rPr lang="zh-CN" altLang="en-US" dirty="0">
                <a:latin typeface="宋体" panose="02010600030101010101" pitchFamily="2" charset="-122"/>
              </a:rPr>
              <a:t> 【教师总结】幼儿全面发展的内涵、原则及如何在幼儿园教育过程中贯彻实施。</a:t>
            </a:r>
            <a:endParaRPr lang="zh-CN" altLang="en-US" dirty="0"/>
          </a:p>
          <a:p>
            <a:pPr marL="0" indent="0" eaLnBrk="1" hangingPunct="1">
              <a:buNone/>
            </a:pPr>
            <a:endParaRPr lang="zh-CN" altLang="en-US" dirty="0"/>
          </a:p>
        </p:txBody>
      </p:sp>
      <p:sp>
        <p:nvSpPr>
          <p:cNvPr id="13317" name="Rectangle 4"/>
          <p:cNvSpPr>
            <a:spLocks noGrp="1"/>
          </p:cNvSpPr>
          <p:nvPr>
            <p:ph type="title"/>
          </p:nvPr>
        </p:nvSpPr>
        <p:spPr>
          <a:xfrm>
            <a:off x="682625" y="968375"/>
            <a:ext cx="3611563" cy="11430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6000" b="1" u="sng" dirty="0">
                <a:solidFill>
                  <a:srgbClr val="FF0066"/>
                </a:solidFill>
              </a:rPr>
              <a:t>课堂小结</a:t>
            </a:r>
            <a:endParaRPr lang="zh-CN" altLang="en-US" sz="6000" b="1" u="sng" dirty="0">
              <a:solidFill>
                <a:srgbClr val="FF0066"/>
              </a:solidFill>
            </a:endParaRPr>
          </a:p>
        </p:txBody>
      </p:sp>
      <p:pic>
        <p:nvPicPr>
          <p:cNvPr id="13318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122238" y="1260475"/>
            <a:ext cx="792162" cy="94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1692275" y="2327275"/>
            <a:ext cx="5689600" cy="11509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sng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敬请批评指正！谢谢！</a:t>
            </a:r>
            <a:endParaRPr kumimoji="0" lang="zh-CN" altLang="en-US" sz="3600" b="0" i="0" u="sng" strike="noStrike" kern="10" cap="none" spc="0" normalizeH="0" baseline="0" noProof="0" smtClean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44000" cy="6837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4"/>
          <p:cNvSpPr>
            <a:spLocks noGrp="1"/>
          </p:cNvSpPr>
          <p:nvPr>
            <p:ph type="ctrTitle"/>
          </p:nvPr>
        </p:nvSpPr>
        <p:spPr>
          <a:xfrm>
            <a:off x="395288" y="407988"/>
            <a:ext cx="8205787" cy="1431925"/>
          </a:xfrm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sz="4800" b="1" u="sng" kern="120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情境导入</a:t>
            </a:r>
            <a:endParaRPr lang="zh-CN" altLang="en-US" sz="4800" b="1" u="sng" kern="1200" dirty="0">
              <a:solidFill>
                <a:srgbClr val="FF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AutoShape 13"/>
          <p:cNvSpPr/>
          <p:nvPr/>
        </p:nvSpPr>
        <p:spPr>
          <a:xfrm>
            <a:off x="739775" y="1816100"/>
            <a:ext cx="6137275" cy="453707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7" name="Rectangle 5"/>
          <p:cNvSpPr>
            <a:spLocks noGrp="1"/>
          </p:cNvSpPr>
          <p:nvPr>
            <p:ph type="subTitle" idx="1"/>
          </p:nvPr>
        </p:nvSpPr>
        <p:spPr>
          <a:xfrm>
            <a:off x="730250" y="2416175"/>
            <a:ext cx="6146800" cy="2654300"/>
          </a:xfrm>
        </p:spPr>
        <p:txBody>
          <a:bodyPr vert="horz" wrap="square" lIns="91440" tIns="45720" rIns="91440" bIns="45720" anchor="t"/>
          <a:p>
            <a:pPr indent="457200" algn="l" eaLnBrk="1" latinLnBrk="0" hangingPunct="1">
              <a:lnSpc>
                <a:spcPct val="80000"/>
              </a:lnSpc>
              <a:spcBef>
                <a:spcPts val="0"/>
              </a:spcBef>
            </a:pPr>
            <a:r>
              <a:rPr lang="en-US" altLang="zh-CN" sz="2000" kern="1200" dirty="0">
                <a:latin typeface="+mn-lt"/>
                <a:ea typeface="+mn-ea"/>
                <a:cs typeface="+mn-cs"/>
              </a:rPr>
              <a:t>周三下午，小（2）班组织了一次家长开放日活动。在下午的体育课上，韩清安排幼儿和家长们做了一个“找妈妈”的亲子游戏：幼儿站在操场的一个圆圈中；家长们则站在幼儿身后外围，围成一个外圈，并且各自拉着“彩虹伞”的一角，幼儿就藏在伞下。韩清一声令下，幼儿和家长们开始转圈，在轻快的音乐节奏声中越走越快。等到韩清喊停时，彩虹伞下的幼儿就需要根据家长的鞋子、裤子或声音找到自己的家长。</a:t>
            </a:r>
            <a:endParaRPr lang="en-US" altLang="zh-CN" sz="2000" kern="1200" dirty="0">
              <a:latin typeface="+mn-lt"/>
              <a:ea typeface="+mn-ea"/>
              <a:cs typeface="+mn-cs"/>
            </a:endParaRPr>
          </a:p>
          <a:p>
            <a:pPr indent="457200" algn="l" eaLnBrk="1" latinLnBrk="0" hangingPunct="1">
              <a:lnSpc>
                <a:spcPct val="80000"/>
              </a:lnSpc>
              <a:spcBef>
                <a:spcPts val="0"/>
              </a:spcBef>
            </a:pPr>
            <a:r>
              <a:rPr lang="en-US" altLang="zh-CN" sz="2000" kern="1200" dirty="0">
                <a:latin typeface="+mn-lt"/>
                <a:ea typeface="+mn-ea"/>
                <a:cs typeface="+mn-cs"/>
              </a:rPr>
              <a:t>活动结束后，一位家长感激地对韩清说：“这次体育活动太有爱心了，既锻炼了身体，又增进了亲子感情，真是既有趣，又有意义！”确实，与人们印象中的上课不同，幼儿园的教育教学活动大多是在快乐的游戏中进行的，这些游戏带给孩子们的，却不仅仅只是快乐！</a:t>
            </a:r>
            <a:endParaRPr lang="en-US" altLang="zh-CN" sz="20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3079" name="Picture 30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63500" y="800100"/>
            <a:ext cx="792163" cy="94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44000" cy="6837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4"/>
          <p:cNvSpPr>
            <a:spLocks noGrp="1"/>
          </p:cNvSpPr>
          <p:nvPr>
            <p:ph type="ctrTitle"/>
          </p:nvPr>
        </p:nvSpPr>
        <p:spPr>
          <a:xfrm>
            <a:off x="395288" y="407988"/>
            <a:ext cx="8205787" cy="1431925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4800" b="1" u="sng" kern="120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探寻1 幼儿的全面发展概述</a:t>
            </a:r>
            <a:endParaRPr lang="zh-CN" altLang="en-US" sz="4800" b="1" u="sng" kern="1200" dirty="0">
              <a:solidFill>
                <a:srgbClr val="FF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AutoShape 13"/>
          <p:cNvSpPr/>
          <p:nvPr/>
        </p:nvSpPr>
        <p:spPr>
          <a:xfrm>
            <a:off x="739775" y="1816100"/>
            <a:ext cx="6137275" cy="453707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7" name="Rectangle 5"/>
          <p:cNvSpPr>
            <a:spLocks noGrp="1"/>
          </p:cNvSpPr>
          <p:nvPr>
            <p:ph type="subTitle" idx="1"/>
          </p:nvPr>
        </p:nvSpPr>
        <p:spPr>
          <a:xfrm>
            <a:off x="765175" y="3067050"/>
            <a:ext cx="6146800" cy="2654300"/>
          </a:xfrm>
          <a:ln/>
        </p:spPr>
        <p:txBody>
          <a:bodyPr vert="horz" wrap="square" lIns="91440" tIns="45720" rIns="91440" bIns="45720" anchor="t"/>
          <a:p>
            <a:pPr algn="l" eaLnBrk="1" hangingPunct="1">
              <a:lnSpc>
                <a:spcPct val="80000"/>
              </a:lnSpc>
            </a:pPr>
            <a:r>
              <a:rPr lang="en-US" altLang="zh-CN" sz="3600" kern="1200" dirty="0">
                <a:latin typeface="+mn-lt"/>
                <a:ea typeface="+mn-ea"/>
                <a:cs typeface="+mn-cs"/>
              </a:rPr>
              <a:t>01幼儿全面发展的内涵</a:t>
            </a:r>
            <a:endParaRPr lang="en-US" altLang="zh-CN" sz="36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zh-CN" sz="3600" kern="1200" dirty="0">
                <a:latin typeface="+mn-lt"/>
                <a:ea typeface="+mn-ea"/>
                <a:cs typeface="+mn-cs"/>
              </a:rPr>
              <a:t>02幼儿全面发展与幼儿园五大领域教育活动的关系</a:t>
            </a:r>
            <a:endParaRPr lang="en-US" altLang="zh-CN" sz="36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zh-CN" sz="3600" kern="1200" dirty="0">
                <a:latin typeface="+mn-lt"/>
                <a:ea typeface="+mn-ea"/>
                <a:cs typeface="+mn-cs"/>
              </a:rPr>
              <a:t>03幼儿全面发展的意义</a:t>
            </a:r>
            <a:endParaRPr lang="en-US" altLang="zh-CN" sz="3600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zh-CN" sz="3600" kern="1200" dirty="0">
                <a:latin typeface="+mn-lt"/>
                <a:ea typeface="+mn-ea"/>
                <a:cs typeface="+mn-cs"/>
              </a:rPr>
              <a:t>04幼儿园促进幼儿全面发展的教育原则</a:t>
            </a:r>
            <a:endParaRPr lang="en-US" altLang="zh-CN" sz="36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3078" name="矩形 3"/>
          <p:cNvSpPr/>
          <p:nvPr/>
        </p:nvSpPr>
        <p:spPr>
          <a:xfrm>
            <a:off x="901700" y="2322513"/>
            <a:ext cx="58134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</a:pPr>
            <a:r>
              <a:rPr lang="en-US" altLang="zh-CN" sz="2400" dirty="0">
                <a:latin typeface="Arial" panose="020B0604020202020204" pitchFamily="34" charset="0"/>
              </a:rPr>
              <a:t>    </a:t>
            </a:r>
            <a:r>
              <a:rPr lang="zh-CN" altLang="en-US" sz="4000" dirty="0">
                <a:latin typeface="黑体" panose="02010600030101010101" pitchFamily="2" charset="-122"/>
                <a:ea typeface="黑体" panose="02010600030101010101" pitchFamily="2" charset="-122"/>
              </a:rPr>
              <a:t>主要</a:t>
            </a:r>
            <a:r>
              <a:rPr lang="zh-CN" altLang="zh-CN" sz="4000" dirty="0">
                <a:latin typeface="黑体" panose="02010600030101010101" pitchFamily="2" charset="-122"/>
                <a:ea typeface="黑体" panose="02010600030101010101" pitchFamily="2" charset="-122"/>
              </a:rPr>
              <a:t>内容</a:t>
            </a:r>
            <a:r>
              <a:rPr lang="zh-CN" altLang="en-US" sz="4000" dirty="0">
                <a:latin typeface="黑体" panose="02010600030101010101" pitchFamily="2" charset="-122"/>
                <a:ea typeface="黑体" panose="02010600030101010101" pitchFamily="2" charset="-122"/>
              </a:rPr>
              <a:t>：</a:t>
            </a:r>
            <a:endParaRPr lang="zh-CN" altLang="zh-CN" sz="4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3079" name="Picture 30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63500" y="800100"/>
            <a:ext cx="792163" cy="94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63"/>
            <a:ext cx="9144000" cy="6827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AutoShape 13"/>
          <p:cNvSpPr/>
          <p:nvPr/>
        </p:nvSpPr>
        <p:spPr>
          <a:xfrm>
            <a:off x="515938" y="2133600"/>
            <a:ext cx="8483600" cy="320833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0" name="Text Box 23"/>
          <p:cNvSpPr txBox="1"/>
          <p:nvPr/>
        </p:nvSpPr>
        <p:spPr>
          <a:xfrm>
            <a:off x="750888" y="2376488"/>
            <a:ext cx="8288337" cy="1968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ctr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</a:pPr>
            <a:r>
              <a:rPr lang="en-US" altLang="zh-CN" sz="2800" dirty="0">
                <a:latin typeface="Arial" panose="020B0604020202020204" pitchFamily="34" charset="0"/>
              </a:rPr>
              <a:t>1.</a:t>
            </a:r>
            <a:r>
              <a:rPr lang="zh-CN" altLang="zh-CN" sz="2800" dirty="0">
                <a:latin typeface="Arial" panose="020B0604020202020204" pitchFamily="34" charset="0"/>
              </a:rPr>
              <a:t>了解幼儿语言发展特征和幼儿园语言教育的特点。</a:t>
            </a:r>
            <a:endParaRPr lang="en-US" altLang="zh-CN" sz="2800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</a:pPr>
            <a:r>
              <a:rPr lang="en-US" altLang="zh-CN" sz="2800" dirty="0">
                <a:latin typeface="Arial" panose="020B0604020202020204" pitchFamily="34" charset="0"/>
              </a:rPr>
              <a:t>2.</a:t>
            </a:r>
            <a:r>
              <a:rPr lang="zh-CN" altLang="zh-CN" sz="2800" dirty="0">
                <a:latin typeface="Arial" panose="020B0604020202020204" pitchFamily="34" charset="0"/>
              </a:rPr>
              <a:t>明确幼儿全面发展与幼儿园五大领域教育活动的关系</a:t>
            </a:r>
            <a:r>
              <a:rPr lang="zh-CN" altLang="en-US" sz="2800" dirty="0">
                <a:latin typeface="Arial" panose="020B0604020202020204" pitchFamily="34" charset="0"/>
              </a:rPr>
              <a:t>。</a:t>
            </a:r>
            <a:br>
              <a:rPr lang="en-US" altLang="zh-CN" sz="2800" dirty="0">
                <a:latin typeface="Arial" panose="020B0604020202020204" pitchFamily="34" charset="0"/>
              </a:rPr>
            </a:b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 in here    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101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247650" y="963613"/>
            <a:ext cx="792163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 Box 32"/>
          <p:cNvSpPr txBox="1"/>
          <p:nvPr/>
        </p:nvSpPr>
        <p:spPr>
          <a:xfrm>
            <a:off x="2052638" y="268922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Rectangle 4"/>
          <p:cNvSpPr txBox="1"/>
          <p:nvPr/>
        </p:nvSpPr>
        <p:spPr>
          <a:xfrm>
            <a:off x="642938" y="546100"/>
            <a:ext cx="4248150" cy="1431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6000" b="1" u="sng" dirty="0">
                <a:solidFill>
                  <a:srgbClr val="FF0066"/>
                </a:solidFill>
                <a:latin typeface="Arial" panose="020B0604020202020204" pitchFamily="34" charset="0"/>
              </a:rPr>
              <a:t>教学目标</a:t>
            </a:r>
            <a:endParaRPr lang="zh-CN" altLang="en-US" sz="6000" b="1" u="sng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Text Box 23"/>
          <p:cNvSpPr txBox="1"/>
          <p:nvPr/>
        </p:nvSpPr>
        <p:spPr>
          <a:xfrm>
            <a:off x="476250" y="3357563"/>
            <a:ext cx="8167688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ctr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</a:pPr>
            <a:endParaRPr lang="zh-CN" altLang="zh-CN" sz="2800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</a:pPr>
            <a:r>
              <a:rPr lang="en-US" altLang="zh-CN" sz="2800" dirty="0">
                <a:latin typeface="Arial" panose="020B0604020202020204" pitchFamily="34" charset="0"/>
              </a:rPr>
              <a:t>   </a:t>
            </a:r>
            <a:r>
              <a:rPr lang="zh-CN" altLang="zh-CN" sz="2800" dirty="0">
                <a:latin typeface="Arial" panose="020B0604020202020204" pitchFamily="34" charset="0"/>
              </a:rPr>
              <a:t>3</a:t>
            </a:r>
            <a:r>
              <a:rPr lang="en-US" altLang="zh-CN" sz="2800" dirty="0">
                <a:latin typeface="Arial" panose="020B0604020202020204" pitchFamily="34" charset="0"/>
              </a:rPr>
              <a:t>.</a:t>
            </a:r>
            <a:r>
              <a:rPr lang="zh-CN" altLang="zh-CN" sz="2800" dirty="0">
                <a:latin typeface="Arial" panose="020B0604020202020204" pitchFamily="34" charset="0"/>
              </a:rPr>
              <a:t>掌握幼儿全面发展的意义及幼儿园促进幼儿全面发展的教育原则</a:t>
            </a:r>
            <a:r>
              <a:rPr lang="zh-CN" altLang="en-US" sz="2800" dirty="0">
                <a:latin typeface="Arial" panose="020B0604020202020204" pitchFamily="34" charset="0"/>
              </a:rPr>
              <a:t>。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63"/>
            <a:ext cx="9144000" cy="6827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AutoShape 13"/>
          <p:cNvSpPr/>
          <p:nvPr/>
        </p:nvSpPr>
        <p:spPr>
          <a:xfrm>
            <a:off x="374650" y="2093913"/>
            <a:ext cx="8658225" cy="219868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4" name="标题 1"/>
          <p:cNvSpPr>
            <a:spLocks noGrp="1"/>
          </p:cNvSpPr>
          <p:nvPr>
            <p:ph type="title"/>
          </p:nvPr>
        </p:nvSpPr>
        <p:spPr>
          <a:xfrm>
            <a:off x="459740" y="1901508"/>
            <a:ext cx="8866188" cy="1143000"/>
          </a:xfrm>
          <a:ln/>
        </p:spPr>
        <p:txBody>
          <a:bodyPr vert="horz" wrap="square" lIns="91440" tIns="45720" rIns="91440" bIns="45720" anchor="ctr"/>
          <a:p>
            <a:pPr algn="l" eaLnBrk="1" hangingPunct="1"/>
            <a:r>
              <a:rPr lang="en-US" sz="3600" dirty="0"/>
              <a:t>1.</a:t>
            </a:r>
            <a:r>
              <a:rPr lang="zh-CN" altLang="en-US" sz="3600" dirty="0"/>
              <a:t>定义</a:t>
            </a:r>
            <a:endParaRPr lang="zh-CN" altLang="en-US" sz="3600" dirty="0"/>
          </a:p>
        </p:txBody>
      </p:sp>
      <p:sp>
        <p:nvSpPr>
          <p:cNvPr id="5125" name="Rectangle 4"/>
          <p:cNvSpPr txBox="1"/>
          <p:nvPr/>
        </p:nvSpPr>
        <p:spPr>
          <a:xfrm>
            <a:off x="633730" y="490855"/>
            <a:ext cx="7896860" cy="9626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l"/>
            <a:r>
              <a:rPr lang="zh-CN" altLang="en-US" sz="4000" b="1" u="sng" dirty="0">
                <a:solidFill>
                  <a:srgbClr val="FF0066"/>
                </a:solidFill>
                <a:latin typeface="Arial" panose="020B0604020202020204" pitchFamily="34" charset="0"/>
              </a:rPr>
              <a:t>一、幼儿全面发展的内涵</a:t>
            </a:r>
            <a:endParaRPr lang="zh-CN" altLang="en-US" sz="4000" b="1" u="sng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5126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234950" y="952500"/>
            <a:ext cx="792163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标题 1"/>
          <p:cNvSpPr txBox="1"/>
          <p:nvPr/>
        </p:nvSpPr>
        <p:spPr>
          <a:xfrm>
            <a:off x="459740" y="3149600"/>
            <a:ext cx="8585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l"/>
            <a:r>
              <a:rPr lang="en-US" altLang="zh-CN" sz="3600" dirty="0">
                <a:solidFill>
                  <a:schemeClr val="tx2"/>
                </a:solidFill>
                <a:latin typeface="Arial" panose="020B0604020202020204" pitchFamily="34" charset="0"/>
              </a:rPr>
              <a:t>    </a:t>
            </a:r>
            <a:r>
              <a:rPr lang="zh-CN" sz="2000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幼儿的全面发展，是指以幼儿身心发展的现实性与可能性为前提，以促进幼儿在体、智、德、美诸方面全面和谐发展为宗旨，并以适合幼儿身心发展特点的方式、方法、手段加以实施，着眼于培养幼儿基本素质的教育。</a:t>
            </a:r>
            <a:br>
              <a:rPr lang="zh-CN" altLang="zh-CN" sz="4400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</a:br>
            <a:endParaRPr lang="zh-CN" altLang="en-US" sz="4400" dirty="0">
              <a:solidFill>
                <a:schemeClr val="tx2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63"/>
            <a:ext cx="9144000" cy="6827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AutoShape 13"/>
          <p:cNvSpPr/>
          <p:nvPr/>
        </p:nvSpPr>
        <p:spPr>
          <a:xfrm>
            <a:off x="374650" y="2093913"/>
            <a:ext cx="8658225" cy="219868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4" name="标题 1"/>
          <p:cNvSpPr>
            <a:spLocks noGrp="1"/>
          </p:cNvSpPr>
          <p:nvPr>
            <p:ph type="title"/>
          </p:nvPr>
        </p:nvSpPr>
        <p:spPr>
          <a:xfrm>
            <a:off x="459740" y="1901508"/>
            <a:ext cx="8866188" cy="1143000"/>
          </a:xfrm>
        </p:spPr>
        <p:txBody>
          <a:bodyPr vert="horz" wrap="square" lIns="91440" tIns="45720" rIns="91440" bIns="45720" anchor="ctr"/>
          <a:p>
            <a:pPr algn="l" eaLnBrk="1" hangingPunct="1"/>
            <a:r>
              <a:rPr lang="en-US" altLang="zh-CN" sz="3600" dirty="0"/>
              <a:t>2.</a:t>
            </a:r>
            <a:r>
              <a:rPr lang="zh-CN" altLang="en-US" sz="3600" dirty="0"/>
              <a:t>各育之间的关系</a:t>
            </a:r>
            <a:endParaRPr lang="zh-CN" altLang="en-US" sz="3600" dirty="0"/>
          </a:p>
        </p:txBody>
      </p:sp>
      <p:sp>
        <p:nvSpPr>
          <p:cNvPr id="5125" name="Rectangle 4"/>
          <p:cNvSpPr txBox="1"/>
          <p:nvPr/>
        </p:nvSpPr>
        <p:spPr>
          <a:xfrm>
            <a:off x="633730" y="490855"/>
            <a:ext cx="7896860" cy="9626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l"/>
            <a:r>
              <a:rPr lang="zh-CN" altLang="en-US" sz="4000" b="1" u="sng" dirty="0">
                <a:solidFill>
                  <a:srgbClr val="FF0066"/>
                </a:solidFill>
                <a:latin typeface="Arial" panose="020B0604020202020204" pitchFamily="34" charset="0"/>
              </a:rPr>
              <a:t>一、幼儿全面发展的内涵</a:t>
            </a:r>
            <a:endParaRPr lang="zh-CN" altLang="en-US" sz="4000" b="1" u="sng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5126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234950" y="952500"/>
            <a:ext cx="792163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标题 1"/>
          <p:cNvSpPr txBox="1"/>
          <p:nvPr/>
        </p:nvSpPr>
        <p:spPr>
          <a:xfrm>
            <a:off x="459740" y="3149600"/>
            <a:ext cx="8585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l"/>
            <a:r>
              <a:rPr lang="zh-CN" altLang="en-US" sz="2000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</a:t>
            </a:r>
            <a:r>
              <a:rPr lang="en-US" altLang="zh-CN" sz="2000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</a:t>
            </a:r>
            <a:r>
              <a:rPr lang="zh-CN" altLang="en-US" sz="2000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）体育是幼儿生长发育的强化剂，为其他各育提供物质基础</a:t>
            </a:r>
            <a:endParaRPr lang="zh-CN" altLang="en-US" sz="2000" dirty="0">
              <a:solidFill>
                <a:schemeClr val="tx2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l"/>
            <a:r>
              <a:rPr lang="zh-CN" altLang="en-US" sz="2000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</a:t>
            </a:r>
            <a:r>
              <a:rPr lang="en-US" altLang="zh-CN" sz="2000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</a:t>
            </a:r>
            <a:r>
              <a:rPr lang="zh-CN" altLang="en-US" sz="2000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）智育是幼儿能力发展的必经之路，为其他各育提供智力支持</a:t>
            </a:r>
            <a:endParaRPr lang="zh-CN" altLang="en-US" sz="2000" dirty="0">
              <a:solidFill>
                <a:schemeClr val="tx2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l"/>
            <a:r>
              <a:rPr lang="zh-CN" altLang="en-US" sz="2000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</a:t>
            </a:r>
            <a:r>
              <a:rPr lang="en-US" altLang="zh-CN" sz="2000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</a:t>
            </a:r>
            <a:r>
              <a:rPr lang="zh-CN" altLang="en-US" sz="2000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）德育是幼儿人格健康的必然要求，为其他各育提供内在动力</a:t>
            </a:r>
            <a:endParaRPr lang="zh-CN" altLang="en-US" sz="2000" dirty="0">
              <a:solidFill>
                <a:schemeClr val="tx2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l"/>
            <a:r>
              <a:rPr lang="zh-CN" altLang="en-US" sz="2000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</a:t>
            </a:r>
            <a:r>
              <a:rPr lang="en-US" altLang="zh-CN" sz="2000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4</a:t>
            </a:r>
            <a:r>
              <a:rPr lang="zh-CN" altLang="en-US" sz="2000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）美育是幼儿身心和谐的催化剂，为其他各育提供美的引导</a:t>
            </a:r>
            <a:br>
              <a:rPr lang="zh-CN" altLang="zh-CN" sz="2000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</a:br>
            <a:endParaRPr lang="zh-CN" altLang="en-US" sz="2000" dirty="0">
              <a:solidFill>
                <a:schemeClr val="tx2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63"/>
            <a:ext cx="9144000" cy="6827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4"/>
          <p:cNvSpPr txBox="1"/>
          <p:nvPr/>
        </p:nvSpPr>
        <p:spPr>
          <a:xfrm>
            <a:off x="633730" y="490855"/>
            <a:ext cx="7896860" cy="9626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l"/>
            <a:r>
              <a:rPr lang="zh-CN" altLang="en-US" sz="4000" b="1" u="sng" dirty="0">
                <a:solidFill>
                  <a:srgbClr val="FF0066"/>
                </a:solidFill>
                <a:latin typeface="Arial" panose="020B0604020202020204" pitchFamily="34" charset="0"/>
              </a:rPr>
              <a:t>一、幼儿全面发展的内涵</a:t>
            </a:r>
            <a:endParaRPr lang="zh-CN" altLang="en-US" sz="4000" b="1" u="sng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5126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234950" y="952500"/>
            <a:ext cx="792163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/>
          <p:nvPr>
            <p:ph type="title"/>
          </p:nvPr>
        </p:nvSpPr>
        <p:spPr>
          <a:xfrm>
            <a:off x="457200" y="400368"/>
            <a:ext cx="8229600" cy="1143000"/>
          </a:xfrm>
        </p:spPr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" y="1453515"/>
            <a:ext cx="3623310" cy="25139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465" y="1453515"/>
            <a:ext cx="3655060" cy="25520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460" y="4163060"/>
            <a:ext cx="3622675" cy="25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923"/>
            <a:ext cx="9144000" cy="6827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Rectangle 4"/>
          <p:cNvSpPr txBox="1"/>
          <p:nvPr/>
        </p:nvSpPr>
        <p:spPr>
          <a:xfrm>
            <a:off x="665480" y="605155"/>
            <a:ext cx="8238490" cy="11156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000" b="1" u="sng" dirty="0">
                <a:solidFill>
                  <a:srgbClr val="FF0066"/>
                </a:solidFill>
                <a:latin typeface="Arial" panose="020B0604020202020204" pitchFamily="34" charset="0"/>
              </a:rPr>
              <a:t>二、幼儿全面发展与幼儿园五大领域教育活动的关系</a:t>
            </a:r>
            <a:endParaRPr lang="zh-CN" altLang="en-US" sz="4000" b="1" u="sng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6150" name="Picture 27" descr="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247650" y="1087438"/>
            <a:ext cx="792163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标题 1"/>
          <p:cNvSpPr txBox="1"/>
          <p:nvPr/>
        </p:nvSpPr>
        <p:spPr>
          <a:xfrm>
            <a:off x="785813" y="3443288"/>
            <a:ext cx="7218362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endParaRPr lang="zh-CN" altLang="en-US" sz="4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 descr="7LL01S42F~JPA8A@GRE@SV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965" y="2156460"/>
            <a:ext cx="7105015" cy="714375"/>
          </a:xfrm>
          <a:prstGeom prst="rect">
            <a:avLst/>
          </a:prstGeom>
        </p:spPr>
      </p:pic>
      <p:pic>
        <p:nvPicPr>
          <p:cNvPr id="3" name="图片 2" descr="6_4IKNHF`(G5Z)CI$(A67MV"/>
          <p:cNvPicPr>
            <a:picLocks noChangeAspect="1"/>
          </p:cNvPicPr>
          <p:nvPr/>
        </p:nvPicPr>
        <p:blipFill>
          <a:blip r:embed="rId4"/>
          <a:srcRect l="53" t="20613"/>
          <a:stretch>
            <a:fillRect/>
          </a:stretch>
        </p:blipFill>
        <p:spPr>
          <a:xfrm>
            <a:off x="1116965" y="2870835"/>
            <a:ext cx="7105650" cy="1395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Group 6"/>
          <p:cNvGrpSpPr>
            <a:grpSpLocks noChangeAspect="1"/>
          </p:cNvGrpSpPr>
          <p:nvPr/>
        </p:nvGrpSpPr>
        <p:grpSpPr>
          <a:xfrm>
            <a:off x="1588" y="4884738"/>
            <a:ext cx="9144000" cy="1371600"/>
            <a:chOff x="0" y="0"/>
            <a:chExt cx="9144000" cy="1371600"/>
          </a:xfrm>
        </p:grpSpPr>
        <p:pic>
          <p:nvPicPr>
            <p:cNvPr id="7187" name="Picture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28875" y="277812"/>
              <a:ext cx="3079750" cy="1093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8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77787"/>
              <a:ext cx="3462338" cy="12938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9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43663" y="0"/>
              <a:ext cx="2700337" cy="13620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0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006561" y="215583"/>
              <a:ext cx="1876476" cy="109378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3" name="矩形 52"/>
          <p:cNvSpPr/>
          <p:nvPr/>
        </p:nvSpPr>
        <p:spPr bwMode="auto">
          <a:xfrm>
            <a:off x="3089275" y="2716530"/>
            <a:ext cx="5963285" cy="901700"/>
          </a:xfrm>
          <a:prstGeom prst="rect">
            <a:avLst/>
          </a:prstGeom>
          <a:gradFill flip="none" rotWithShape="1">
            <a:gsLst>
              <a:gs pos="0">
                <a:srgbClr val="F2554E"/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全面发展是幼儿智力发展的前提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2238375" y="1792605"/>
            <a:ext cx="5939155" cy="923290"/>
          </a:xfrm>
          <a:prstGeom prst="rect">
            <a:avLst/>
          </a:prstGeom>
          <a:gradFill flip="none" rotWithShape="1">
            <a:gsLst>
              <a:gs pos="0">
                <a:srgbClr val="F9871F"/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全面发展是幼儿身心健康的保障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3" name="Rectangle 4"/>
          <p:cNvSpPr txBox="1"/>
          <p:nvPr/>
        </p:nvSpPr>
        <p:spPr>
          <a:xfrm>
            <a:off x="539750" y="193675"/>
            <a:ext cx="6053455" cy="11760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000" b="1" u="sng" dirty="0">
                <a:solidFill>
                  <a:srgbClr val="FF0066"/>
                </a:solidFill>
                <a:latin typeface="Arial" panose="020B0604020202020204" pitchFamily="34" charset="0"/>
              </a:rPr>
              <a:t>三、幼儿全面发展的意义</a:t>
            </a:r>
            <a:endParaRPr lang="zh-CN" altLang="en-US" sz="4000" b="1" u="sng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7174" name="Picture 27" descr="1"/>
          <p:cNvPicPr>
            <a:picLocks noChangeAspect="1"/>
          </p:cNvPicPr>
          <p:nvPr/>
        </p:nvPicPr>
        <p:blipFill>
          <a:blip r:embed="rId5">
            <a:lum bright="-6000" contrast="24000"/>
          </a:blip>
          <a:srcRect l="42606" t="64474" r="19473"/>
          <a:stretch>
            <a:fillRect/>
          </a:stretch>
        </p:blipFill>
        <p:spPr>
          <a:xfrm>
            <a:off x="247650" y="701675"/>
            <a:ext cx="792163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Box 21"/>
          <p:cNvSpPr txBox="1"/>
          <p:nvPr/>
        </p:nvSpPr>
        <p:spPr>
          <a:xfrm flipH="1">
            <a:off x="5046663" y="4379913"/>
            <a:ext cx="23336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/>
        </p:nvSpPr>
        <p:spPr bwMode="auto">
          <a:xfrm>
            <a:off x="1477406" y="1811686"/>
            <a:ext cx="761046" cy="914400"/>
          </a:xfrm>
          <a:prstGeom prst="roundRect">
            <a:avLst/>
          </a:prstGeom>
          <a:solidFill>
            <a:srgbClr val="F9871F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圆角矩形 53"/>
          <p:cNvSpPr/>
          <p:nvPr/>
        </p:nvSpPr>
        <p:spPr bwMode="auto">
          <a:xfrm>
            <a:off x="2268662" y="2681019"/>
            <a:ext cx="791170" cy="914400"/>
          </a:xfrm>
          <a:prstGeom prst="roundRect">
            <a:avLst/>
          </a:prstGeom>
          <a:solidFill>
            <a:srgbClr val="F2554E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182" name="Group 13"/>
          <p:cNvGrpSpPr/>
          <p:nvPr/>
        </p:nvGrpSpPr>
        <p:grpSpPr>
          <a:xfrm>
            <a:off x="17463" y="6169025"/>
            <a:ext cx="7583487" cy="688975"/>
            <a:chOff x="720" y="1392"/>
            <a:chExt cx="4058" cy="480"/>
          </a:xfrm>
        </p:grpSpPr>
        <p:sp>
          <p:nvSpPr>
            <p:cNvPr id="26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7184" name="Group 15"/>
            <p:cNvGrpSpPr/>
            <p:nvPr/>
          </p:nvGrpSpPr>
          <p:grpSpPr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" name="圆角矩形 1"/>
          <p:cNvSpPr/>
          <p:nvPr/>
        </p:nvSpPr>
        <p:spPr bwMode="auto">
          <a:xfrm>
            <a:off x="1477406" y="3595401"/>
            <a:ext cx="761046" cy="914400"/>
          </a:xfrm>
          <a:prstGeom prst="roundRect">
            <a:avLst/>
          </a:prstGeom>
          <a:solidFill>
            <a:srgbClr val="F9871F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2238375" y="3618230"/>
            <a:ext cx="5939155" cy="816610"/>
          </a:xfrm>
          <a:prstGeom prst="rect">
            <a:avLst/>
          </a:prstGeom>
          <a:gradFill flip="none" rotWithShape="1">
            <a:gsLst>
              <a:gs pos="0">
                <a:srgbClr val="F9871F"/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全面发展是幼儿审美发展的需要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2268662" y="4519979"/>
            <a:ext cx="791170" cy="914400"/>
          </a:xfrm>
          <a:prstGeom prst="roundRect">
            <a:avLst/>
          </a:prstGeom>
          <a:solidFill>
            <a:srgbClr val="F2554E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089275" y="4532630"/>
            <a:ext cx="5962650" cy="901700"/>
          </a:xfrm>
          <a:prstGeom prst="rect">
            <a:avLst/>
          </a:prstGeom>
          <a:gradFill flip="none" rotWithShape="1">
            <a:gsLst>
              <a:gs pos="0">
                <a:srgbClr val="F2554E"/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全面发展是幼儿个性发展的基础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1231</Words>
  <Application>WPS 演示</Application>
  <PresentationFormat>全屏显示(4:3)</PresentationFormat>
  <Paragraphs>86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黑体</vt:lpstr>
      <vt:lpstr>微软雅黑</vt:lpstr>
      <vt:lpstr>Calibri</vt:lpstr>
      <vt:lpstr>华文行楷</vt:lpstr>
      <vt:lpstr>Arial Unicode MS</vt:lpstr>
      <vt:lpstr>华文仿宋</vt:lpstr>
      <vt:lpstr>仿宋_GB2312</vt:lpstr>
      <vt:lpstr>楷体_GB2312</vt:lpstr>
      <vt:lpstr>默认设计模板</vt:lpstr>
      <vt:lpstr>1_默认设计模板</vt:lpstr>
      <vt:lpstr>PowerPoint 演示文稿</vt:lpstr>
      <vt:lpstr>探寻1 幼儿的全面发展概述</vt:lpstr>
      <vt:lpstr>PowerPoint 演示文稿</vt:lpstr>
      <vt:lpstr>PowerPoint 演示文稿</vt:lpstr>
      <vt:lpstr>PowerPoint 演示文稿</vt:lpstr>
      <vt:lpstr>1.定义</vt:lpstr>
      <vt:lpstr>2.各育之间的关系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hysy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hysy</dc:creator>
  <cp:lastModifiedBy>M1805001</cp:lastModifiedBy>
  <cp:revision>238</cp:revision>
  <dcterms:created xsi:type="dcterms:W3CDTF">2006-05-10T11:27:41Z</dcterms:created>
  <dcterms:modified xsi:type="dcterms:W3CDTF">2018-11-22T06:17:21Z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