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1890" r:id="rId2"/>
    <p:sldId id="1892" r:id="rId3"/>
    <p:sldId id="1891" r:id="rId4"/>
    <p:sldId id="2109" r:id="rId5"/>
    <p:sldId id="1893" r:id="rId6"/>
    <p:sldId id="1894" r:id="rId7"/>
    <p:sldId id="1895" r:id="rId8"/>
    <p:sldId id="1896" r:id="rId9"/>
    <p:sldId id="2107" r:id="rId10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99FF99"/>
    <a:srgbClr val="CCFF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90" autoAdjust="0"/>
    <p:restoredTop sz="93554" autoAdjust="0"/>
  </p:normalViewPr>
  <p:slideViewPr>
    <p:cSldViewPr>
      <p:cViewPr varScale="1">
        <p:scale>
          <a:sx n="112" d="100"/>
          <a:sy n="112" d="100"/>
        </p:scale>
        <p:origin x="-84" y="-198"/>
      </p:cViewPr>
      <p:guideLst>
        <p:guide orient="horz" pos="1595"/>
        <p:guide pos="282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25080D2-16AF-42B2-B132-A802CE294955}" type="datetimeFigureOut">
              <a:rPr lang="zh-CN" altLang="en-US"/>
              <a:t>2022-03-21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C0F5B17-1E92-4045-ABDB-C8F18340410D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92487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1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xfrm>
            <a:off x="381000" y="685800"/>
            <a:ext cx="6096000" cy="3429000"/>
          </a:xfrm>
          <a:ln>
            <a:solidFill>
              <a:srgbClr val="000000"/>
            </a:solidFill>
            <a:miter lim="800000"/>
          </a:ln>
        </p:spPr>
      </p:sp>
      <p:sp>
        <p:nvSpPr>
          <p:cNvPr id="184322" name="备注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184323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55BA5A0-D301-4D0A-BCD9-3C0C7E16E4A7}" type="slidenum">
              <a:rPr lang="zh-CN" altLang="en-US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8"/>
          <p:cNvSpPr>
            <a:spLocks noChangeArrowheads="1"/>
          </p:cNvSpPr>
          <p:nvPr/>
        </p:nvSpPr>
        <p:spPr bwMode="ltGray">
          <a:xfrm>
            <a:off x="0" y="4958953"/>
            <a:ext cx="9144000" cy="1952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zh-CN" altLang="en-US" smtClean="0">
              <a:ea typeface="宋体" panose="02010600030101010101" pitchFamily="2" charset="-122"/>
            </a:endParaRPr>
          </a:p>
        </p:txBody>
      </p:sp>
      <p:pic>
        <p:nvPicPr>
          <p:cNvPr id="5" name="Pictur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030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1371600" y="4400550"/>
            <a:ext cx="6553200" cy="40005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3200" b="1">
                <a:solidFill>
                  <a:schemeClr val="tx2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zh-CN" altLang="en-US" noProof="0" dirty="0" smtClean="0"/>
              <a:t>单击此处编辑母版副标题样式</a:t>
            </a:r>
            <a:endParaRPr lang="en-US" altLang="zh-CN" noProof="0" dirty="0" smtClean="0"/>
          </a:p>
        </p:txBody>
      </p:sp>
      <p:sp>
        <p:nvSpPr>
          <p:cNvPr id="3093" name="Rectangle 21"/>
          <p:cNvSpPr>
            <a:spLocks noGrp="1" noChangeArrowheads="1"/>
          </p:cNvSpPr>
          <p:nvPr>
            <p:ph type="ctrTitle" sz="quarter"/>
          </p:nvPr>
        </p:nvSpPr>
        <p:spPr bwMode="gray">
          <a:xfrm>
            <a:off x="0" y="3651648"/>
            <a:ext cx="9144000" cy="540544"/>
          </a:xfrm>
          <a:gradFill rotWithShape="1">
            <a:gsLst>
              <a:gs pos="0">
                <a:schemeClr val="tx1">
                  <a:gamma/>
                  <a:shade val="46275"/>
                  <a:invGamma/>
                </a:schemeClr>
              </a:gs>
              <a:gs pos="5000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lin ang="0" scaled="1"/>
          </a:gradFill>
          <a:extLst>
            <a:ext uri="{AF507438-7753-43E0-B8FC-AC1667EBCBE1}">
              <a14:hiddenEffects xmlns:a14="http://schemas.microsoft.com/office/drawing/2010/main">
                <a:effectLst>
                  <a:outerShdw dist="81320" dir="3080412" algn="ctr" rotWithShape="0">
                    <a:schemeClr val="tx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zh-CN" altLang="en-US" noProof="0" dirty="0" smtClean="0"/>
              <a:t>单击此处编辑母版标题样式</a:t>
            </a:r>
            <a:endParaRPr lang="en-US" altLang="ko-KR" noProof="0" dirty="0" smtClean="0"/>
          </a:p>
        </p:txBody>
      </p:sp>
      <p:pic>
        <p:nvPicPr>
          <p:cNvPr id="1026" name="Picture 2" descr="C:\Users\Administrator\Desktop\湛江开放大学标志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09" y="0"/>
            <a:ext cx="904875" cy="8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3505200" y="4845844"/>
            <a:ext cx="2133600" cy="24050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48C0BC-86A4-475B-B73D-4E658E13D930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48450" y="114300"/>
            <a:ext cx="2114550" cy="4686300"/>
          </a:xfrm>
        </p:spPr>
        <p:txBody>
          <a:bodyPr vert="eaVert"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4800" y="114300"/>
            <a:ext cx="6191250" cy="4686300"/>
          </a:xfrm>
        </p:spPr>
        <p:txBody>
          <a:bodyPr vert="eaVert"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3505200" y="4845844"/>
            <a:ext cx="2133600" cy="24050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04D3E-D9A7-40AB-8C71-B65DA3F0426F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4800" y="114300"/>
            <a:ext cx="8458200" cy="4226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 hasCustomPrompt="1"/>
          </p:nvPr>
        </p:nvSpPr>
        <p:spPr>
          <a:xfrm>
            <a:off x="457200" y="864394"/>
            <a:ext cx="8229600" cy="3936206"/>
          </a:xfrm>
        </p:spPr>
        <p:txBody>
          <a:bodyPr/>
          <a:lstStyle/>
          <a:p>
            <a:pPr lvl="0"/>
            <a:r>
              <a:rPr lang="zh-CN" altLang="en-US" noProof="0" smtClean="0"/>
              <a:t>单击图标添加表格</a:t>
            </a:r>
          </a:p>
        </p:txBody>
      </p:sp>
      <p:sp>
        <p:nvSpPr>
          <p:cNvPr id="4" name="灯片编号占位符 4"/>
          <p:cNvSpPr>
            <a:spLocks noGrp="1"/>
          </p:cNvSpPr>
          <p:nvPr>
            <p:ph type="sldNum" sz="quarter" idx="10"/>
          </p:nvPr>
        </p:nvSpPr>
        <p:spPr>
          <a:xfrm>
            <a:off x="3446463" y="4839892"/>
            <a:ext cx="2133600" cy="24050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57AF1-ECD6-4394-B6AE-2C3348930DD3}" type="slidenum">
              <a:rPr lang="en-US" altLang="zh-CN"/>
              <a:t>‹#›</a:t>
            </a:fld>
            <a:endParaRPr lang="en-US" altLang="zh-CN"/>
          </a:p>
        </p:txBody>
      </p:sp>
      <p:sp>
        <p:nvSpPr>
          <p:cNvPr id="5" name="日期占位符 5"/>
          <p:cNvSpPr>
            <a:spLocks noGrp="1"/>
          </p:cNvSpPr>
          <p:nvPr>
            <p:ph type="dt" sz="half" idx="11"/>
          </p:nvPr>
        </p:nvSpPr>
        <p:spPr>
          <a:xfrm>
            <a:off x="14288" y="628650"/>
            <a:ext cx="8458200" cy="1714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71600" y="195487"/>
            <a:ext cx="8458200" cy="4226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>
          <a:xfrm>
            <a:off x="3505200" y="4845844"/>
            <a:ext cx="2133600" cy="24050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B25C4D-1C7A-4555-AD42-9606D3025F47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48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4" name="灯片编号占位符 4"/>
          <p:cNvSpPr>
            <a:spLocks noGrp="1"/>
          </p:cNvSpPr>
          <p:nvPr>
            <p:ph type="sldNum" sz="quarter" idx="10"/>
          </p:nvPr>
        </p:nvSpPr>
        <p:spPr>
          <a:xfrm>
            <a:off x="3505200" y="4845844"/>
            <a:ext cx="2133600" cy="24050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35B3C-E412-4E9C-8D38-33CDCE378A55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864394"/>
            <a:ext cx="4038600" cy="393620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864394"/>
            <a:ext cx="4038600" cy="393620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3505200" y="4845844"/>
            <a:ext cx="2133600" cy="24050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B56A91-5687-4191-9464-54DE67A43DDA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>
          <a:xfrm>
            <a:off x="3505200" y="4845844"/>
            <a:ext cx="2133600" cy="24050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6296B-4D24-4527-888D-5EA2E4E5934C}" type="slidenum">
              <a:rPr lang="en-US" altLang="zh-CN"/>
              <a:t>‹#›</a:t>
            </a:fld>
            <a:endParaRPr lang="en-US" altLang="zh-CN"/>
          </a:p>
        </p:txBody>
      </p:sp>
      <p:sp>
        <p:nvSpPr>
          <p:cNvPr id="9" name="日期占位符 8"/>
          <p:cNvSpPr>
            <a:spLocks noGrp="1"/>
          </p:cNvSpPr>
          <p:nvPr>
            <p:ph type="dt" sz="half" idx="12"/>
          </p:nvPr>
        </p:nvSpPr>
        <p:spPr>
          <a:xfrm>
            <a:off x="14288" y="628650"/>
            <a:ext cx="8458200" cy="1714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altLang="zh-CN"/>
              <a:t>www.themegallery.com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灯片编号占位符 3"/>
          <p:cNvSpPr>
            <a:spLocks noGrp="1"/>
          </p:cNvSpPr>
          <p:nvPr>
            <p:ph type="sldNum" sz="quarter" idx="10"/>
          </p:nvPr>
        </p:nvSpPr>
        <p:spPr>
          <a:xfrm>
            <a:off x="3505200" y="4845844"/>
            <a:ext cx="2133600" cy="24050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AC25D-2C08-4BD6-A4E9-FA5BE86E1EC9}" type="slidenum">
              <a:rPr lang="en-US" altLang="zh-CN"/>
              <a:t>‹#›</a:t>
            </a:fld>
            <a:endParaRPr lang="en-US" altLang="zh-CN"/>
          </a:p>
        </p:txBody>
      </p:sp>
      <p:sp>
        <p:nvSpPr>
          <p:cNvPr id="4" name="日期占位符 4"/>
          <p:cNvSpPr>
            <a:spLocks noGrp="1"/>
          </p:cNvSpPr>
          <p:nvPr>
            <p:ph type="dt" sz="half" idx="11"/>
          </p:nvPr>
        </p:nvSpPr>
        <p:spPr>
          <a:xfrm>
            <a:off x="14288" y="628650"/>
            <a:ext cx="8458200" cy="1714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3505200" y="4845844"/>
            <a:ext cx="2133600" cy="24050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1F9D9D-E7F9-40F8-A48A-15084A85C4F0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0"/>
          </p:nvPr>
        </p:nvSpPr>
        <p:spPr>
          <a:xfrm>
            <a:off x="3505200" y="4845844"/>
            <a:ext cx="2133600" cy="24050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3379B-3C07-49C1-9292-26E13F1E1962}" type="slidenum">
              <a:rPr lang="en-US" altLang="zh-CN"/>
              <a:t>‹#›</a:t>
            </a:fld>
            <a:endParaRPr lang="en-US" altLang="zh-CN"/>
          </a:p>
        </p:txBody>
      </p:sp>
      <p:sp>
        <p:nvSpPr>
          <p:cNvPr id="6" name="日期占位符 6"/>
          <p:cNvSpPr>
            <a:spLocks noGrp="1"/>
          </p:cNvSpPr>
          <p:nvPr>
            <p:ph type="dt" sz="half" idx="11"/>
          </p:nvPr>
        </p:nvSpPr>
        <p:spPr>
          <a:xfrm>
            <a:off x="14288" y="628650"/>
            <a:ext cx="8458200" cy="1714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altLang="zh-CN"/>
              <a:t>www.themegallery.com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3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0"/>
          </p:nvPr>
        </p:nvSpPr>
        <p:spPr>
          <a:xfrm>
            <a:off x="3505200" y="4845844"/>
            <a:ext cx="2133600" cy="24050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4CA9A-33F1-4BF6-B3E6-3BD45B6937E4}" type="slidenum">
              <a:rPr lang="en-US" altLang="zh-CN"/>
              <a:t>‹#›</a:t>
            </a:fld>
            <a:endParaRPr lang="en-US" altLang="zh-CN"/>
          </a:p>
        </p:txBody>
      </p:sp>
      <p:sp>
        <p:nvSpPr>
          <p:cNvPr id="6" name="日期占位符 6"/>
          <p:cNvSpPr>
            <a:spLocks noGrp="1"/>
          </p:cNvSpPr>
          <p:nvPr>
            <p:ph type="dt" sz="half" idx="11"/>
          </p:nvPr>
        </p:nvSpPr>
        <p:spPr>
          <a:xfrm>
            <a:off x="14288" y="628650"/>
            <a:ext cx="8458200" cy="1714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>
              <a:defRPr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/>
          <p:cNvSpPr>
            <a:spLocks noChangeArrowheads="1"/>
          </p:cNvSpPr>
          <p:nvPr/>
        </p:nvSpPr>
        <p:spPr bwMode="ltGray">
          <a:xfrm>
            <a:off x="0" y="0"/>
            <a:ext cx="9144000" cy="627460"/>
          </a:xfrm>
          <a:prstGeom prst="rect">
            <a:avLst/>
          </a:prstGeom>
          <a:gradFill rotWithShape="1">
            <a:gsLst>
              <a:gs pos="0">
                <a:schemeClr val="tx1">
                  <a:gamma/>
                  <a:shade val="46275"/>
                  <a:invGamma/>
                </a:schemeClr>
              </a:gs>
              <a:gs pos="5000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zh-CN" altLang="en-US" smtClean="0">
              <a:ea typeface="宋体" panose="02010600030101010101" pitchFamily="2" charset="-122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64394"/>
            <a:ext cx="8229600" cy="3936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altLang="zh-CN" dirty="0" smtClean="0"/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304800" y="114300"/>
            <a:ext cx="8458200" cy="422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zh-CN" smtClean="0"/>
          </a:p>
        </p:txBody>
      </p:sp>
      <p:sp>
        <p:nvSpPr>
          <p:cNvPr id="1031" name="Text Box 16"/>
          <p:cNvSpPr txBox="1">
            <a:spLocks noChangeArrowheads="1"/>
          </p:cNvSpPr>
          <p:nvPr/>
        </p:nvSpPr>
        <p:spPr bwMode="gray">
          <a:xfrm>
            <a:off x="0" y="627460"/>
            <a:ext cx="9144000" cy="246221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zh-CN" altLang="zh-CN" sz="1000" b="1" smtClean="0">
              <a:solidFill>
                <a:schemeClr val="bg1"/>
              </a:solidFill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pic>
        <p:nvPicPr>
          <p:cNvPr id="2050" name="Picture 2" descr="C:\Users\Administrator\Desktop\湛江开放大学标志.pn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7" y="0"/>
            <a:ext cx="675101" cy="653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黑体" panose="02010609060101010101" pitchFamily="49" charset="-122"/>
          <a:ea typeface="黑体" panose="02010609060101010101" pitchFamily="49" charset="-122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黑体" panose="02010609060101010101" pitchFamily="49" charset="-122"/>
          <a:ea typeface="黑体" panose="02010609060101010101" pitchFamily="49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黑体" panose="02010609060101010101" pitchFamily="49" charset="-122"/>
          <a:ea typeface="黑体" panose="02010609060101010101" pitchFamily="49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黑体" panose="02010609060101010101" pitchFamily="49" charset="-122"/>
          <a:ea typeface="黑体" panose="02010609060101010101" pitchFamily="49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黑体" panose="02010609060101010101" pitchFamily="49" charset="-122"/>
          <a:ea typeface="黑体" panose="02010609060101010101" pitchFamily="49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4000" b="1">
          <a:solidFill>
            <a:srgbClr val="0070C0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3600" b="1">
          <a:solidFill>
            <a:schemeClr val="tx2"/>
          </a:solidFill>
          <a:latin typeface="宋体" panose="02010600030101010101" pitchFamily="2" charset="-122"/>
          <a:ea typeface="宋体" panose="02010600030101010101" pitchFamily="2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 b="1">
          <a:solidFill>
            <a:schemeClr val="tx2"/>
          </a:solidFill>
          <a:latin typeface="宋体" panose="02010600030101010101" pitchFamily="2" charset="-122"/>
          <a:ea typeface="宋体" panose="02010600030101010101" pitchFamily="2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tx2"/>
          </a:solidFill>
          <a:latin typeface="宋体" panose="02010600030101010101" pitchFamily="2" charset="-122"/>
          <a:ea typeface="宋体" panose="02010600030101010101" pitchFamily="2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 b="1">
          <a:solidFill>
            <a:schemeClr val="tx2"/>
          </a:solidFill>
          <a:latin typeface="宋体" panose="02010600030101010101" pitchFamily="2" charset="-122"/>
          <a:ea typeface="宋体" panose="02010600030101010101" pitchFamily="2" charset="-122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uchn.cn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7" name="标题 3"/>
          <p:cNvSpPr>
            <a:spLocks noGrp="1" noChangeArrowheads="1"/>
          </p:cNvSpPr>
          <p:nvPr>
            <p:ph type="title"/>
          </p:nvPr>
        </p:nvSpPr>
        <p:spPr>
          <a:xfrm>
            <a:off x="539750" y="123826"/>
            <a:ext cx="8229600" cy="422275"/>
          </a:xfrm>
        </p:spPr>
        <p:txBody>
          <a:bodyPr/>
          <a:lstStyle/>
          <a:p>
            <a:pPr algn="ctr"/>
            <a:r>
              <a:rPr lang="zh-CN" altLang="en-US" sz="4000" b="1" smtClean="0">
                <a:latin typeface="黑体" panose="02010609060101010101" pitchFamily="49" charset="-122"/>
                <a:ea typeface="黑体" panose="02010609060101010101" pitchFamily="49" charset="-122"/>
              </a:rPr>
              <a:t>形考任务</a:t>
            </a:r>
            <a:r>
              <a:rPr lang="en-US" altLang="zh-CN" sz="4000" b="1" smtClean="0">
                <a:latin typeface="黑体" panose="02010609060101010101" pitchFamily="49" charset="-122"/>
                <a:ea typeface="黑体" panose="02010609060101010101" pitchFamily="49" charset="-122"/>
              </a:rPr>
              <a:t>4  </a:t>
            </a:r>
            <a:r>
              <a:rPr lang="zh-CN" altLang="zh-CN" sz="4000" b="1" smtClean="0">
                <a:latin typeface="黑体" panose="02010609060101010101" pitchFamily="49" charset="-122"/>
                <a:ea typeface="黑体" panose="02010609060101010101" pitchFamily="49" charset="-122"/>
              </a:rPr>
              <a:t>总账初始设置</a:t>
            </a:r>
          </a:p>
        </p:txBody>
      </p:sp>
      <p:sp>
        <p:nvSpPr>
          <p:cNvPr id="5" name="内容占位符 4"/>
          <p:cNvSpPr>
            <a:spLocks noGrp="1" noChangeArrowheads="1"/>
          </p:cNvSpPr>
          <p:nvPr>
            <p:ph idx="1"/>
          </p:nvPr>
        </p:nvSpPr>
        <p:spPr>
          <a:xfrm>
            <a:off x="730250" y="889000"/>
            <a:ext cx="8122285" cy="3657600"/>
          </a:xfrm>
        </p:spPr>
        <p:txBody>
          <a:bodyPr/>
          <a:lstStyle/>
          <a:p>
            <a:pPr marL="0" indent="0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CN" sz="2800" dirty="0" smtClean="0">
                <a:solidFill>
                  <a:srgbClr val="160B37"/>
                </a:solidFill>
                <a:ea typeface="宋体" panose="02010600030101010101" pitchFamily="2" charset="-122"/>
              </a:rPr>
              <a:t>1</a:t>
            </a:r>
            <a:r>
              <a:rPr lang="zh-CN" altLang="en-US" sz="2800" dirty="0" smtClean="0">
                <a:solidFill>
                  <a:srgbClr val="160B37"/>
                </a:solidFill>
                <a:ea typeface="宋体" panose="02010600030101010101" pitchFamily="2" charset="-122"/>
              </a:rPr>
              <a:t>、在浏览器</a:t>
            </a:r>
            <a:r>
              <a:rPr lang="zh-CN" altLang="en-US" sz="2800" dirty="0" smtClean="0">
                <a:solidFill>
                  <a:srgbClr val="FF0000"/>
                </a:solidFill>
                <a:ea typeface="宋体" panose="02010600030101010101" pitchFamily="2" charset="-122"/>
              </a:rPr>
              <a:t>（电脑建议安装谷歌浏览器）</a:t>
            </a:r>
            <a:r>
              <a:rPr lang="zh-CN" altLang="en-US" sz="2800" dirty="0" smtClean="0">
                <a:solidFill>
                  <a:srgbClr val="160B37"/>
                </a:solidFill>
                <a:ea typeface="宋体" panose="02010600030101010101" pitchFamily="2" charset="-122"/>
              </a:rPr>
              <a:t>中输入</a:t>
            </a:r>
            <a:r>
              <a:rPr lang="en-US" altLang="zh-CN" sz="2800" dirty="0" smtClean="0">
                <a:solidFill>
                  <a:srgbClr val="160B37"/>
                </a:solidFill>
                <a:ea typeface="宋体" panose="02010600030101010101" pitchFamily="2" charset="-122"/>
                <a:hlinkClick r:id="rId3"/>
              </a:rPr>
              <a:t>www.ouchn.cn/</a:t>
            </a:r>
            <a:r>
              <a:rPr lang="zh-CN" altLang="en-US" sz="2800" dirty="0" smtClean="0">
                <a:solidFill>
                  <a:srgbClr val="160B37"/>
                </a:solidFill>
                <a:ea typeface="宋体" panose="02010600030101010101" pitchFamily="2" charset="-122"/>
              </a:rPr>
              <a:t>，进入国开学习网；</a:t>
            </a:r>
            <a:endParaRPr lang="en-US" altLang="zh-CN" sz="2800" dirty="0" smtClean="0">
              <a:solidFill>
                <a:srgbClr val="160B37"/>
              </a:solidFill>
              <a:ea typeface="宋体" panose="02010600030101010101" pitchFamily="2" charset="-122"/>
            </a:endParaRPr>
          </a:p>
          <a:p>
            <a:pPr marL="0" indent="0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CN" sz="2800" dirty="0" smtClean="0">
                <a:solidFill>
                  <a:srgbClr val="160B37"/>
                </a:solidFill>
                <a:ea typeface="宋体" panose="02010600030101010101" pitchFamily="2" charset="-122"/>
              </a:rPr>
              <a:t>2</a:t>
            </a:r>
            <a:r>
              <a:rPr lang="zh-CN" altLang="en-US" sz="2800" dirty="0" smtClean="0">
                <a:solidFill>
                  <a:srgbClr val="160B37"/>
                </a:solidFill>
                <a:ea typeface="宋体" panose="02010600030101010101" pitchFamily="2" charset="-122"/>
              </a:rPr>
              <a:t>、选择“学生登陆”</a:t>
            </a:r>
            <a:endParaRPr lang="en-US" altLang="zh-CN" sz="2800" dirty="0" smtClean="0">
              <a:solidFill>
                <a:srgbClr val="160B37"/>
              </a:solidFill>
              <a:ea typeface="宋体" panose="02010600030101010101" pitchFamily="2" charset="-122"/>
            </a:endParaRPr>
          </a:p>
          <a:p>
            <a:pPr marL="0" indent="0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CN" sz="2800" dirty="0" smtClean="0">
                <a:solidFill>
                  <a:srgbClr val="160B37"/>
                </a:solidFill>
                <a:ea typeface="宋体" panose="02010600030101010101" pitchFamily="2" charset="-122"/>
              </a:rPr>
              <a:t>3</a:t>
            </a:r>
            <a:r>
              <a:rPr lang="zh-CN" altLang="en-US" sz="2800" dirty="0" smtClean="0">
                <a:solidFill>
                  <a:srgbClr val="160B37"/>
                </a:solidFill>
                <a:ea typeface="宋体" panose="02010600030101010101" pitchFamily="2" charset="-122"/>
              </a:rPr>
              <a:t>、点击“电算化会计”课程</a:t>
            </a:r>
            <a:r>
              <a:rPr lang="en-US" altLang="zh-CN" sz="2800" dirty="0" smtClean="0">
                <a:solidFill>
                  <a:srgbClr val="160B37"/>
                </a:solidFill>
                <a:ea typeface="宋体" panose="02010600030101010101" pitchFamily="2" charset="-122"/>
              </a:rPr>
              <a:t>——</a:t>
            </a:r>
            <a:r>
              <a:rPr lang="zh-CN" altLang="en-US" sz="2800" dirty="0" smtClean="0">
                <a:solidFill>
                  <a:srgbClr val="160B37"/>
                </a:solidFill>
                <a:ea typeface="宋体" panose="02010600030101010101" pitchFamily="2" charset="-122"/>
              </a:rPr>
              <a:t>进入学习</a:t>
            </a:r>
            <a:endParaRPr lang="en-US" altLang="zh-CN" sz="2800" dirty="0" smtClean="0">
              <a:solidFill>
                <a:srgbClr val="160B37"/>
              </a:solidFill>
              <a:ea typeface="宋体" panose="02010600030101010101" pitchFamily="2" charset="-122"/>
            </a:endParaRPr>
          </a:p>
          <a:p>
            <a:pPr marL="0" indent="0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CN" sz="2800" dirty="0" smtClean="0">
                <a:solidFill>
                  <a:srgbClr val="160B37"/>
                </a:solidFill>
                <a:ea typeface="宋体" panose="02010600030101010101" pitchFamily="2" charset="-122"/>
              </a:rPr>
              <a:t>4</a:t>
            </a:r>
            <a:r>
              <a:rPr lang="zh-CN" altLang="en-US" sz="2800" dirty="0" smtClean="0">
                <a:solidFill>
                  <a:srgbClr val="160B37"/>
                </a:solidFill>
                <a:ea typeface="宋体" panose="02010600030101010101" pitchFamily="2" charset="-122"/>
              </a:rPr>
              <a:t>、形考任务</a:t>
            </a:r>
            <a:r>
              <a:rPr lang="en-US" altLang="zh-CN" sz="2800" dirty="0" smtClean="0">
                <a:solidFill>
                  <a:srgbClr val="160B37"/>
                </a:solidFill>
                <a:ea typeface="宋体" panose="02010600030101010101" pitchFamily="2" charset="-122"/>
              </a:rPr>
              <a:t>——</a:t>
            </a:r>
            <a:r>
              <a:rPr lang="zh-CN" altLang="en-US" sz="2800" dirty="0" smtClean="0">
                <a:solidFill>
                  <a:srgbClr val="FF0000"/>
                </a:solidFill>
                <a:ea typeface="宋体" panose="02010600030101010101" pitchFamily="2" charset="-122"/>
              </a:rPr>
              <a:t>形考任务</a:t>
            </a:r>
            <a:r>
              <a:rPr lang="en-US" altLang="zh-CN" sz="2800" dirty="0" smtClean="0">
                <a:solidFill>
                  <a:srgbClr val="FF0000"/>
                </a:solidFill>
                <a:ea typeface="宋体" panose="02010600030101010101" pitchFamily="2" charset="-122"/>
              </a:rPr>
              <a:t>4 ——</a:t>
            </a:r>
            <a:r>
              <a:rPr lang="zh-CN" altLang="en-US" sz="2800" dirty="0" smtClean="0">
                <a:solidFill>
                  <a:srgbClr val="FF0000"/>
                </a:solidFill>
                <a:ea typeface="宋体" panose="02010600030101010101" pitchFamily="2" charset="-122"/>
              </a:rPr>
              <a:t>总账初始设置</a:t>
            </a:r>
            <a:endParaRPr lang="en-US" altLang="zh-CN" sz="2800" dirty="0" smtClean="0">
              <a:solidFill>
                <a:srgbClr val="160B37"/>
              </a:solidFill>
              <a:ea typeface="宋体" panose="02010600030101010101" pitchFamily="2" charset="-122"/>
            </a:endParaRPr>
          </a:p>
          <a:p>
            <a:pPr marL="0" indent="0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CN" sz="2800" dirty="0" smtClean="0">
                <a:solidFill>
                  <a:srgbClr val="160B37"/>
                </a:solidFill>
                <a:ea typeface="宋体" panose="02010600030101010101" pitchFamily="2" charset="-122"/>
              </a:rPr>
              <a:t>5</a:t>
            </a:r>
            <a:r>
              <a:rPr lang="zh-CN" altLang="en-US" sz="2800" dirty="0" smtClean="0">
                <a:solidFill>
                  <a:srgbClr val="160B37"/>
                </a:solidFill>
                <a:ea typeface="宋体" panose="02010600030101010101" pitchFamily="2" charset="-122"/>
              </a:rPr>
              <a:t>、参考教材</a:t>
            </a:r>
            <a:r>
              <a:rPr lang="en-US" altLang="zh-CN" sz="2800" dirty="0" smtClean="0">
                <a:solidFill>
                  <a:srgbClr val="FF0000"/>
                </a:solidFill>
                <a:ea typeface="宋体" panose="02010600030101010101" pitchFamily="2" charset="-122"/>
              </a:rPr>
              <a:t>P215—217</a:t>
            </a:r>
            <a:r>
              <a:rPr lang="zh-CN" altLang="en-US" sz="2800" dirty="0" smtClean="0">
                <a:solidFill>
                  <a:srgbClr val="160B37"/>
                </a:solidFill>
                <a:ea typeface="宋体" panose="02010600030101010101" pitchFamily="2" charset="-122"/>
              </a:rPr>
              <a:t>完成任务</a:t>
            </a:r>
            <a:endParaRPr lang="en-US" altLang="zh-CN" sz="2800" dirty="0" smtClean="0">
              <a:solidFill>
                <a:srgbClr val="160B37"/>
              </a:solidFill>
              <a:ea typeface="宋体" panose="02010600030101010101" pitchFamily="2" charset="-122"/>
            </a:endParaRPr>
          </a:p>
          <a:p>
            <a:pPr marL="0" indent="0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CN" sz="2800" dirty="0" smtClean="0">
                <a:solidFill>
                  <a:srgbClr val="160B37"/>
                </a:solidFill>
                <a:ea typeface="宋体" panose="02010600030101010101" pitchFamily="2" charset="-122"/>
              </a:rPr>
              <a:t>6</a:t>
            </a:r>
            <a:r>
              <a:rPr lang="zh-CN" altLang="en-US" sz="2800" dirty="0" smtClean="0">
                <a:solidFill>
                  <a:srgbClr val="160B37"/>
                </a:solidFill>
                <a:ea typeface="宋体" panose="02010600030101010101" pitchFamily="2" charset="-122"/>
              </a:rPr>
              <a:t>、完成本任务所有题目后“交卷”退出</a:t>
            </a:r>
            <a:endParaRPr lang="en-US" altLang="zh-CN" sz="2800" dirty="0" smtClean="0">
              <a:solidFill>
                <a:srgbClr val="160B37"/>
              </a:solidFill>
              <a:ea typeface="宋体" panose="02010600030101010101" pitchFamily="2" charset="-122"/>
            </a:endParaRPr>
          </a:p>
          <a:p>
            <a:pPr marL="0" indent="0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zh-CN" sz="2800" dirty="0" smtClean="0">
                <a:solidFill>
                  <a:srgbClr val="160B37"/>
                </a:solidFill>
                <a:ea typeface="宋体" panose="02010600030101010101" pitchFamily="2" charset="-122"/>
              </a:rPr>
              <a:t>7</a:t>
            </a:r>
            <a:r>
              <a:rPr lang="zh-CN" altLang="en-US" sz="2800" dirty="0" smtClean="0">
                <a:solidFill>
                  <a:srgbClr val="160B37"/>
                </a:solidFill>
                <a:ea typeface="宋体" panose="02010600030101010101" pitchFamily="2" charset="-122"/>
              </a:rPr>
              <a:t>、退回到课程主页，点击右上角头像图标，选择“成绩”查看任务是否通过。</a:t>
            </a:r>
            <a:r>
              <a:rPr lang="zh-CN" altLang="en-US" sz="2800" dirty="0" smtClean="0">
                <a:solidFill>
                  <a:srgbClr val="FF0000"/>
                </a:solidFill>
                <a:ea typeface="宋体" panose="02010600030101010101" pitchFamily="2" charset="-122"/>
              </a:rPr>
              <a:t>（</a:t>
            </a:r>
            <a:r>
              <a:rPr lang="en-US" altLang="zh-CN" sz="2800" dirty="0" smtClean="0">
                <a:solidFill>
                  <a:srgbClr val="FF0000"/>
                </a:solidFill>
                <a:ea typeface="宋体" panose="02010600030101010101" pitchFamily="2" charset="-122"/>
              </a:rPr>
              <a:t>5</a:t>
            </a:r>
            <a:r>
              <a:rPr lang="zh-CN" altLang="en-US" sz="2800" dirty="0" smtClean="0">
                <a:solidFill>
                  <a:srgbClr val="FF0000"/>
                </a:solidFill>
                <a:ea typeface="宋体" panose="02010600030101010101" pitchFamily="2" charset="-122"/>
              </a:rPr>
              <a:t>分）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57555" y="1402080"/>
            <a:ext cx="7545705" cy="1753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0" algn="l" defTabSz="9144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anose="05000000000000000000" pitchFamily="2" charset="2"/>
              <a:buChar char="p"/>
              <a:defRPr/>
            </a:pPr>
            <a:r>
              <a:rPr kumimoji="0" lang="en-US" altLang="zh-CN" sz="36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P215</a:t>
            </a:r>
            <a:r>
              <a:rPr kumimoji="0" lang="zh-CN" alt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【操作指导】</a:t>
            </a:r>
            <a:r>
              <a:rPr kumimoji="0" lang="en-US" altLang="zh-CN" sz="36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1.</a:t>
            </a:r>
            <a:r>
              <a:rPr kumimoji="0" lang="zh-CN" alt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</a:p>
          <a:p>
            <a:pPr marL="285750" marR="0" lvl="0" indent="0" algn="l" defTabSz="9144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总账→设置→选项</a:t>
            </a:r>
            <a:r>
              <a:rPr lang="zh-CN" altLang="en-US" sz="3600" b="1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宋体" panose="02010600030101010101" pitchFamily="2" charset="-122"/>
                <a:sym typeface="+mn-ea"/>
              </a:rPr>
              <a:t>→</a:t>
            </a:r>
            <a:r>
              <a:rPr lang="en-US" altLang="zh-CN" sz="3600" b="1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宋体" panose="02010600030101010101" pitchFamily="2" charset="-122"/>
                <a:sym typeface="+mn-ea"/>
              </a:rPr>
              <a:t>......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5420" name="Text Box 3"/>
          <p:cNvSpPr txBox="1"/>
          <p:nvPr/>
        </p:nvSpPr>
        <p:spPr>
          <a:xfrm>
            <a:off x="1006158" y="71755"/>
            <a:ext cx="8137525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marL="342900" indent="-342900">
              <a:spcAft>
                <a:spcPct val="20000"/>
              </a:spcAft>
              <a:buClr>
                <a:srgbClr val="FF0000"/>
              </a:buClr>
              <a:buSzPct val="120000"/>
              <a:buFont typeface="Wingdings" panose="05000000000000000000" pitchFamily="2" charset="2"/>
            </a:pPr>
            <a:r>
              <a:rPr lang="zh-CN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任务</a:t>
            </a:r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04  </a:t>
            </a:r>
            <a:r>
              <a:rPr lang="zh-CN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第</a:t>
            </a:r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zh-CN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题【设置总账控制参数】  </a:t>
            </a:r>
            <a:endParaRPr lang="zh-CN" altLang="en-US" sz="24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29870" y="916305"/>
            <a:ext cx="8684260" cy="4061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0" algn="l" defTabSz="9144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anose="05000000000000000000" pitchFamily="2" charset="2"/>
              <a:buChar char="p"/>
              <a:defRPr/>
            </a:pPr>
            <a:r>
              <a:rPr kumimoji="0" lang="en-US" altLang="zh-CN" sz="36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P215-216</a:t>
            </a:r>
            <a:r>
              <a:rPr kumimoji="0" lang="zh-CN" alt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【操作指导】</a:t>
            </a:r>
            <a:r>
              <a:rPr kumimoji="0" lang="en-US" altLang="zh-CN" sz="36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2.</a:t>
            </a:r>
          </a:p>
          <a:p>
            <a:pPr eaLnBrk="1" hangingPunct="1"/>
            <a:r>
              <a:rPr lang="zh-CN" altLang="en-US" sz="2800" b="1" dirty="0" smtClean="0">
                <a:solidFill>
                  <a:schemeClr val="tx2"/>
                </a:solidFill>
                <a:sym typeface="+mn-ea"/>
              </a:rPr>
              <a:t>（</a:t>
            </a:r>
            <a:r>
              <a:rPr lang="en-US" altLang="zh-CN" sz="2800" b="1" dirty="0">
                <a:solidFill>
                  <a:schemeClr val="tx2"/>
                </a:solidFill>
                <a:sym typeface="+mn-ea"/>
              </a:rPr>
              <a:t>1</a:t>
            </a:r>
            <a:r>
              <a:rPr lang="zh-CN" altLang="en-US" sz="2800" b="1" dirty="0">
                <a:solidFill>
                  <a:schemeClr val="tx2"/>
                </a:solidFill>
                <a:sym typeface="+mn-ea"/>
              </a:rPr>
              <a:t>）增加会计科目  </a:t>
            </a:r>
            <a:r>
              <a:rPr lang="en-US" altLang="zh-CN" sz="2400" b="1" dirty="0">
                <a:solidFill>
                  <a:schemeClr val="tx2"/>
                </a:solidFill>
                <a:sym typeface="+mn-ea"/>
              </a:rPr>
              <a:t>P215</a:t>
            </a:r>
            <a:endParaRPr lang="zh-CN" altLang="en-US" sz="2800" b="1" dirty="0">
              <a:solidFill>
                <a:schemeClr val="tx2"/>
              </a:solidFill>
              <a:sym typeface="+mn-ea"/>
            </a:endParaRPr>
          </a:p>
          <a:p>
            <a:pPr eaLnBrk="1" hangingPunct="1"/>
            <a:r>
              <a:rPr lang="zh-CN" altLang="en-US" sz="2800" b="1" dirty="0" smtClean="0">
                <a:solidFill>
                  <a:srgbClr val="FF0000"/>
                </a:solidFill>
                <a:sym typeface="+mn-ea"/>
              </a:rPr>
              <a:t>操作：</a:t>
            </a:r>
            <a:r>
              <a:rPr lang="zh-CN" altLang="en-US" sz="2800" b="1" dirty="0" smtClean="0">
                <a:solidFill>
                  <a:schemeClr val="tx2"/>
                </a:solidFill>
                <a:sym typeface="+mn-ea"/>
              </a:rPr>
              <a:t>基础</a:t>
            </a:r>
            <a:r>
              <a:rPr lang="zh-CN" altLang="en-US" sz="2800" b="1" dirty="0">
                <a:solidFill>
                  <a:schemeClr val="tx2"/>
                </a:solidFill>
                <a:sym typeface="+mn-ea"/>
              </a:rPr>
              <a:t>设置→财务→会计科目→增加→</a:t>
            </a:r>
            <a:r>
              <a:rPr lang="en-US" altLang="zh-CN" sz="2800" b="1" dirty="0">
                <a:solidFill>
                  <a:schemeClr val="tx2"/>
                </a:solidFill>
                <a:sym typeface="+mn-ea"/>
              </a:rPr>
              <a:t>......</a:t>
            </a:r>
            <a:endParaRPr kumimoji="0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indent="0" eaLnBrk="1" hangingPunct="1">
              <a:buFont typeface="Wingdings" panose="05000000000000000000" charset="0"/>
              <a:buNone/>
            </a:pPr>
            <a:r>
              <a:rPr lang="zh-CN" altLang="en-US" sz="2800" b="1" dirty="0">
                <a:solidFill>
                  <a:schemeClr val="tx2"/>
                </a:solidFill>
                <a:sym typeface="+mn-ea"/>
              </a:rPr>
              <a:t>（</a:t>
            </a:r>
            <a:r>
              <a:rPr lang="en-US" altLang="zh-CN" sz="2800" b="1" dirty="0">
                <a:solidFill>
                  <a:schemeClr val="tx2"/>
                </a:solidFill>
                <a:sym typeface="+mn-ea"/>
              </a:rPr>
              <a:t>2</a:t>
            </a:r>
            <a:r>
              <a:rPr lang="zh-CN" altLang="en-US" sz="2800" b="1" dirty="0">
                <a:solidFill>
                  <a:schemeClr val="tx2"/>
                </a:solidFill>
                <a:sym typeface="+mn-ea"/>
              </a:rPr>
              <a:t>）修改会计科目  </a:t>
            </a:r>
            <a:r>
              <a:rPr lang="en-US" altLang="zh-CN" sz="2800" b="1" dirty="0">
                <a:solidFill>
                  <a:schemeClr val="tx2"/>
                </a:solidFill>
                <a:sym typeface="+mn-ea"/>
              </a:rPr>
              <a:t>P216</a:t>
            </a:r>
            <a:endParaRPr lang="zh-CN" altLang="en-US" sz="2800" b="1" dirty="0">
              <a:solidFill>
                <a:schemeClr val="tx2"/>
              </a:solidFill>
              <a:sym typeface="+mn-ea"/>
            </a:endParaRPr>
          </a:p>
          <a:p>
            <a:pPr marL="0" indent="0" eaLnBrk="1" hangingPunct="1">
              <a:buFont typeface="Wingdings" panose="05000000000000000000" charset="0"/>
              <a:buNone/>
            </a:pPr>
            <a:r>
              <a:rPr lang="zh-CN" altLang="en-US" sz="2800" b="1" dirty="0" smtClean="0">
                <a:solidFill>
                  <a:srgbClr val="FF0000"/>
                </a:solidFill>
                <a:sym typeface="+mn-ea"/>
              </a:rPr>
              <a:t>操作：</a:t>
            </a:r>
            <a:r>
              <a:rPr lang="zh-CN" altLang="en-US" sz="2800" b="1" dirty="0" smtClean="0">
                <a:solidFill>
                  <a:schemeClr val="tx2"/>
                </a:solidFill>
                <a:sym typeface="+mn-ea"/>
              </a:rPr>
              <a:t>基础</a:t>
            </a:r>
            <a:r>
              <a:rPr lang="zh-CN" altLang="en-US" sz="2800" b="1" dirty="0">
                <a:solidFill>
                  <a:schemeClr val="tx2"/>
                </a:solidFill>
                <a:sym typeface="+mn-ea"/>
              </a:rPr>
              <a:t>设置→财务→会计科目→找到要修改的会计科目→修改</a:t>
            </a:r>
          </a:p>
          <a:p>
            <a:pPr marL="0" indent="0" eaLnBrk="1" hangingPunct="1">
              <a:buFont typeface="Wingdings" panose="05000000000000000000" charset="0"/>
              <a:buNone/>
            </a:pPr>
            <a:r>
              <a:rPr lang="zh-CN" altLang="en-US" sz="3600" b="1" dirty="0" smtClean="0">
                <a:solidFill>
                  <a:schemeClr val="tx2"/>
                </a:solidFill>
                <a:sym typeface="+mn-ea"/>
              </a:rPr>
              <a:t> </a:t>
            </a:r>
            <a:r>
              <a:rPr lang="zh-CN" altLang="en-US" sz="2800" b="1" dirty="0" smtClean="0">
                <a:solidFill>
                  <a:schemeClr val="tx2"/>
                </a:solidFill>
                <a:sym typeface="+mn-ea"/>
              </a:rPr>
              <a:t> </a:t>
            </a:r>
            <a:r>
              <a:rPr lang="zh-CN" altLang="en-US" sz="2800" b="1" u="sng" dirty="0">
                <a:solidFill>
                  <a:srgbClr val="FF0000"/>
                </a:solidFill>
                <a:sym typeface="+mn-ea"/>
              </a:rPr>
              <a:t>（</a:t>
            </a:r>
            <a:r>
              <a:rPr lang="en-US" altLang="zh-CN" sz="2800" b="1" u="sng" dirty="0">
                <a:solidFill>
                  <a:srgbClr val="FF0000"/>
                </a:solidFill>
                <a:sym typeface="+mn-ea"/>
              </a:rPr>
              <a:t>3</a:t>
            </a:r>
            <a:r>
              <a:rPr lang="zh-CN" altLang="en-US" sz="2800" b="1" u="sng" dirty="0">
                <a:solidFill>
                  <a:srgbClr val="FF0000"/>
                </a:solidFill>
                <a:sym typeface="+mn-ea"/>
              </a:rPr>
              <a:t>）指定会计科目</a:t>
            </a:r>
            <a:r>
              <a:rPr lang="zh-CN" altLang="en-US" sz="2800" b="1" dirty="0" smtClean="0">
                <a:solidFill>
                  <a:schemeClr val="tx2"/>
                </a:solidFill>
                <a:sym typeface="+mn-ea"/>
              </a:rPr>
              <a:t>  </a:t>
            </a:r>
            <a:r>
              <a:rPr lang="en-US" altLang="zh-CN" sz="2800" b="1" dirty="0" smtClean="0">
                <a:solidFill>
                  <a:schemeClr val="tx2"/>
                </a:solidFill>
                <a:sym typeface="+mn-ea"/>
              </a:rPr>
              <a:t>P216</a:t>
            </a:r>
            <a:endParaRPr lang="zh-CN" altLang="zh-CN" sz="2800" b="1" dirty="0" smtClean="0">
              <a:solidFill>
                <a:schemeClr val="tx2"/>
              </a:solidFill>
              <a:ea typeface="宋体" panose="02010600030101010101" pitchFamily="2" charset="-122"/>
              <a:sym typeface="+mn-ea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zh-CN" altLang="zh-CN" sz="2800" b="1" dirty="0" smtClean="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易错题，具体操作见下一页</a:t>
            </a:r>
            <a:r>
              <a:rPr lang="en-US" altLang="zh-CN" sz="2800" b="1" dirty="0" smtClean="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PPT</a:t>
            </a:r>
            <a:r>
              <a:rPr lang="zh-CN" altLang="en-US" sz="2800" b="1" dirty="0" smtClean="0">
                <a:solidFill>
                  <a:srgbClr val="FF0000"/>
                </a:solidFill>
                <a:sym typeface="+mn-ea"/>
              </a:rPr>
              <a:t>  </a:t>
            </a:r>
            <a:endParaRPr kumimoji="0" lang="zh-CN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145420" name="Text Box 3"/>
          <p:cNvSpPr txBox="1"/>
          <p:nvPr/>
        </p:nvSpPr>
        <p:spPr>
          <a:xfrm>
            <a:off x="1006158" y="71755"/>
            <a:ext cx="8137525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marL="342900" indent="-342900">
              <a:spcAft>
                <a:spcPct val="20000"/>
              </a:spcAft>
              <a:buClr>
                <a:srgbClr val="FF0000"/>
              </a:buClr>
              <a:buSzPct val="120000"/>
              <a:buFont typeface="Wingdings" panose="05000000000000000000" pitchFamily="2" charset="2"/>
            </a:pPr>
            <a:r>
              <a:rPr lang="zh-CN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任务</a:t>
            </a:r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04  </a:t>
            </a:r>
            <a:r>
              <a:rPr lang="zh-CN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第</a:t>
            </a:r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zh-CN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题【设置会计科目</a:t>
            </a:r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zh-CN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】  </a:t>
            </a:r>
            <a:endParaRPr lang="zh-CN" altLang="en-US" sz="24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500" y="2961005"/>
            <a:ext cx="5518150" cy="2181860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229870" y="773430"/>
            <a:ext cx="8684260" cy="2984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eaLnBrk="1" hangingPunct="1">
              <a:buFont typeface="Wingdings" panose="05000000000000000000" charset="0"/>
              <a:buNone/>
            </a:pPr>
            <a:r>
              <a:rPr lang="zh-CN" altLang="en-US" sz="2800" b="1" u="sng" dirty="0">
                <a:solidFill>
                  <a:srgbClr val="FF0000"/>
                </a:solidFill>
                <a:sym typeface="+mn-ea"/>
              </a:rPr>
              <a:t>（</a:t>
            </a:r>
            <a:r>
              <a:rPr lang="en-US" altLang="zh-CN" sz="2800" b="1" u="sng" dirty="0">
                <a:solidFill>
                  <a:srgbClr val="FF0000"/>
                </a:solidFill>
                <a:sym typeface="+mn-ea"/>
              </a:rPr>
              <a:t>3</a:t>
            </a:r>
            <a:r>
              <a:rPr lang="zh-CN" altLang="en-US" sz="2800" b="1" u="sng" dirty="0">
                <a:solidFill>
                  <a:srgbClr val="FF0000"/>
                </a:solidFill>
                <a:sym typeface="+mn-ea"/>
              </a:rPr>
              <a:t>）指定会计科目（易错）</a:t>
            </a:r>
            <a:r>
              <a:rPr lang="en-US" altLang="zh-CN" sz="2800" b="1" dirty="0" smtClean="0">
                <a:solidFill>
                  <a:schemeClr val="tx2"/>
                </a:solidFill>
                <a:sym typeface="+mn-ea"/>
              </a:rPr>
              <a:t>P216</a:t>
            </a:r>
            <a:endParaRPr lang="zh-CN" altLang="en-US" sz="2800" b="1" u="sng" dirty="0">
              <a:solidFill>
                <a:srgbClr val="FF0000"/>
              </a:solidFill>
              <a:sym typeface="+mn-ea"/>
            </a:endParaRPr>
          </a:p>
          <a:p>
            <a:pPr marL="0" indent="0" eaLnBrk="1" hangingPunct="1">
              <a:buFont typeface="Wingdings" panose="05000000000000000000" charset="0"/>
              <a:buNone/>
            </a:pPr>
            <a:r>
              <a:rPr lang="zh-CN" altLang="en-US" sz="2800" b="1" dirty="0" smtClean="0">
                <a:solidFill>
                  <a:srgbClr val="FF0000"/>
                </a:solidFill>
                <a:sym typeface="+mn-ea"/>
              </a:rPr>
              <a:t>操作：</a:t>
            </a:r>
            <a:r>
              <a:rPr lang="zh-CN" altLang="en-US" sz="2400" b="1" dirty="0" smtClean="0">
                <a:solidFill>
                  <a:schemeClr val="tx2"/>
                </a:solidFill>
                <a:sym typeface="+mn-ea"/>
              </a:rPr>
              <a:t>①基础</a:t>
            </a:r>
            <a:r>
              <a:rPr lang="zh-CN" altLang="en-US" sz="2400" b="1" dirty="0">
                <a:solidFill>
                  <a:schemeClr val="tx2"/>
                </a:solidFill>
                <a:sym typeface="+mn-ea"/>
              </a:rPr>
              <a:t>设置→财务→会计科目→编辑→指定科目；②点击左边的</a:t>
            </a:r>
            <a:r>
              <a:rPr lang="en-US" altLang="zh-CN" sz="2400" b="1" dirty="0">
                <a:solidFill>
                  <a:schemeClr val="tx2"/>
                </a:solidFill>
                <a:sym typeface="+mn-ea"/>
              </a:rPr>
              <a:t>“</a:t>
            </a:r>
            <a:r>
              <a:rPr lang="zh-CN" altLang="en-US" sz="2400" b="1" dirty="0">
                <a:solidFill>
                  <a:schemeClr val="tx2"/>
                </a:solidFill>
                <a:sym typeface="+mn-ea"/>
              </a:rPr>
              <a:t>现金总账科目</a:t>
            </a:r>
            <a:r>
              <a:rPr lang="en-US" altLang="zh-CN" sz="2400" b="1" dirty="0">
                <a:solidFill>
                  <a:schemeClr val="tx2"/>
                </a:solidFill>
                <a:sym typeface="+mn-ea"/>
              </a:rPr>
              <a:t>”</a:t>
            </a:r>
            <a:r>
              <a:rPr lang="zh-CN" altLang="en-US" sz="2400" b="1" dirty="0">
                <a:solidFill>
                  <a:schemeClr val="tx2"/>
                </a:solidFill>
                <a:sym typeface="+mn-ea"/>
              </a:rPr>
              <a:t>→在</a:t>
            </a:r>
            <a:r>
              <a:rPr lang="en-US" altLang="zh-CN" sz="2400" b="1" dirty="0">
                <a:solidFill>
                  <a:schemeClr val="tx2"/>
                </a:solidFill>
                <a:sym typeface="+mn-ea"/>
              </a:rPr>
              <a:t>“</a:t>
            </a:r>
            <a:r>
              <a:rPr lang="zh-CN" altLang="en-US" sz="2400" b="1" dirty="0">
                <a:solidFill>
                  <a:schemeClr val="tx2"/>
                </a:solidFill>
                <a:ea typeface="宋体" panose="02010600030101010101" pitchFamily="2" charset="-122"/>
                <a:sym typeface="+mn-ea"/>
              </a:rPr>
              <a:t>待选科目</a:t>
            </a:r>
            <a:r>
              <a:rPr lang="en-US" altLang="zh-CN" sz="2400" b="1" dirty="0">
                <a:solidFill>
                  <a:schemeClr val="tx2"/>
                </a:solidFill>
                <a:ea typeface="宋体" panose="02010600030101010101" pitchFamily="2" charset="-122"/>
                <a:sym typeface="+mn-ea"/>
              </a:rPr>
              <a:t>”</a:t>
            </a:r>
            <a:r>
              <a:rPr lang="zh-CN" altLang="en-US" sz="2400" b="1" dirty="0">
                <a:solidFill>
                  <a:schemeClr val="tx2"/>
                </a:solidFill>
                <a:ea typeface="宋体" panose="02010600030101010101" pitchFamily="2" charset="-122"/>
                <a:sym typeface="+mn-ea"/>
              </a:rPr>
              <a:t>选定</a:t>
            </a:r>
            <a:r>
              <a:rPr lang="en-US" altLang="zh-CN" sz="2400" b="1" dirty="0">
                <a:solidFill>
                  <a:schemeClr val="tx2"/>
                </a:solidFill>
                <a:ea typeface="宋体" panose="02010600030101010101" pitchFamily="2" charset="-122"/>
                <a:sym typeface="+mn-ea"/>
              </a:rPr>
              <a:t>“1001 </a:t>
            </a:r>
            <a:r>
              <a:rPr lang="zh-CN" altLang="en-US" sz="2400" b="1" dirty="0">
                <a:solidFill>
                  <a:schemeClr val="tx2"/>
                </a:solidFill>
                <a:ea typeface="宋体" panose="02010600030101010101" pitchFamily="2" charset="-122"/>
                <a:sym typeface="+mn-ea"/>
              </a:rPr>
              <a:t>库存现金</a:t>
            </a:r>
            <a:r>
              <a:rPr lang="en-US" altLang="zh-CN" sz="2400" b="1" dirty="0">
                <a:solidFill>
                  <a:schemeClr val="tx2"/>
                </a:solidFill>
                <a:ea typeface="宋体" panose="02010600030101010101" pitchFamily="2" charset="-122"/>
                <a:sym typeface="+mn-ea"/>
              </a:rPr>
              <a:t>”</a:t>
            </a:r>
            <a:r>
              <a:rPr lang="zh-CN" altLang="en-US" sz="2400" b="1" dirty="0" smtClean="0">
                <a:solidFill>
                  <a:schemeClr val="tx2"/>
                </a:solidFill>
                <a:sym typeface="+mn-ea"/>
              </a:rPr>
              <a:t> </a:t>
            </a:r>
            <a:r>
              <a:rPr lang="zh-CN" altLang="en-US" sz="2400" b="1" dirty="0">
                <a:solidFill>
                  <a:schemeClr val="tx2"/>
                </a:solidFill>
                <a:sym typeface="+mn-ea"/>
              </a:rPr>
              <a:t>→点击</a:t>
            </a:r>
            <a:r>
              <a:rPr lang="en-US" altLang="zh-CN" sz="2400" b="1" dirty="0">
                <a:solidFill>
                  <a:schemeClr val="tx2"/>
                </a:solidFill>
                <a:sym typeface="+mn-ea"/>
              </a:rPr>
              <a:t>“&gt;”</a:t>
            </a:r>
            <a:r>
              <a:rPr lang="zh-CN" altLang="en-US" sz="2400" b="1" dirty="0">
                <a:solidFill>
                  <a:schemeClr val="tx2"/>
                </a:solidFill>
                <a:ea typeface="宋体" panose="02010600030101010101" pitchFamily="2" charset="-122"/>
                <a:sym typeface="+mn-ea"/>
              </a:rPr>
              <a:t>按钮，把</a:t>
            </a:r>
            <a:r>
              <a:rPr lang="en-US" altLang="zh-CN" sz="2400" b="1" dirty="0">
                <a:solidFill>
                  <a:schemeClr val="tx2"/>
                </a:solidFill>
                <a:ea typeface="宋体" panose="02010600030101010101" pitchFamily="2" charset="-122"/>
                <a:sym typeface="+mn-ea"/>
              </a:rPr>
              <a:t>1001</a:t>
            </a:r>
            <a:r>
              <a:rPr lang="zh-CN" altLang="en-US" sz="2400" b="1" dirty="0">
                <a:solidFill>
                  <a:schemeClr val="tx2"/>
                </a:solidFill>
                <a:ea typeface="宋体" panose="02010600030101010101" pitchFamily="2" charset="-122"/>
                <a:sym typeface="+mn-ea"/>
              </a:rPr>
              <a:t>选到</a:t>
            </a:r>
            <a:r>
              <a:rPr lang="en-US" altLang="zh-CN" sz="2400" b="1" dirty="0">
                <a:solidFill>
                  <a:schemeClr val="tx2"/>
                </a:solidFill>
                <a:ea typeface="宋体" panose="02010600030101010101" pitchFamily="2" charset="-122"/>
                <a:sym typeface="+mn-ea"/>
              </a:rPr>
              <a:t>“</a:t>
            </a:r>
            <a:r>
              <a:rPr lang="zh-CN" altLang="en-US" sz="2400" b="1" dirty="0">
                <a:solidFill>
                  <a:schemeClr val="tx2"/>
                </a:solidFill>
                <a:ea typeface="宋体" panose="02010600030101010101" pitchFamily="2" charset="-122"/>
                <a:sym typeface="+mn-ea"/>
              </a:rPr>
              <a:t>已选科目</a:t>
            </a:r>
            <a:r>
              <a:rPr lang="en-US" altLang="zh-CN" sz="2400" b="1" dirty="0">
                <a:solidFill>
                  <a:schemeClr val="tx2"/>
                </a:solidFill>
                <a:ea typeface="宋体" panose="02010600030101010101" pitchFamily="2" charset="-122"/>
                <a:sym typeface="+mn-ea"/>
              </a:rPr>
              <a:t>”</a:t>
            </a:r>
            <a:r>
              <a:rPr lang="zh-CN" altLang="en-US" sz="2400" b="1" dirty="0">
                <a:solidFill>
                  <a:schemeClr val="tx2"/>
                </a:solidFill>
                <a:ea typeface="宋体" panose="02010600030101010101" pitchFamily="2" charset="-122"/>
                <a:sym typeface="+mn-ea"/>
              </a:rPr>
              <a:t>中；③</a:t>
            </a:r>
            <a:r>
              <a:rPr lang="zh-CN" altLang="en-US" sz="2400" b="1" dirty="0">
                <a:solidFill>
                  <a:schemeClr val="tx2"/>
                </a:solidFill>
                <a:sym typeface="+mn-ea"/>
              </a:rPr>
              <a:t> 点击左边的</a:t>
            </a:r>
            <a:r>
              <a:rPr lang="en-US" altLang="zh-CN" sz="2400" b="1" dirty="0">
                <a:solidFill>
                  <a:schemeClr val="tx2"/>
                </a:solidFill>
                <a:sym typeface="+mn-ea"/>
              </a:rPr>
              <a:t>“</a:t>
            </a:r>
            <a:r>
              <a:rPr lang="zh-CN" altLang="en-US" sz="2400" b="1" dirty="0">
                <a:solidFill>
                  <a:schemeClr val="tx2"/>
                </a:solidFill>
                <a:ea typeface="宋体" panose="02010600030101010101" pitchFamily="2" charset="-122"/>
                <a:sym typeface="+mn-ea"/>
              </a:rPr>
              <a:t>银行</a:t>
            </a:r>
            <a:r>
              <a:rPr lang="zh-CN" altLang="en-US" sz="2400" b="1" dirty="0">
                <a:solidFill>
                  <a:schemeClr val="tx2"/>
                </a:solidFill>
                <a:sym typeface="+mn-ea"/>
              </a:rPr>
              <a:t>总账科目</a:t>
            </a:r>
            <a:r>
              <a:rPr lang="en-US" altLang="zh-CN" sz="2400" b="1" dirty="0">
                <a:solidFill>
                  <a:schemeClr val="tx2"/>
                </a:solidFill>
                <a:sym typeface="+mn-ea"/>
              </a:rPr>
              <a:t>”</a:t>
            </a:r>
            <a:r>
              <a:rPr lang="zh-CN" altLang="en-US" sz="2400" b="1" dirty="0">
                <a:solidFill>
                  <a:schemeClr val="tx2"/>
                </a:solidFill>
                <a:sym typeface="+mn-ea"/>
              </a:rPr>
              <a:t>→在</a:t>
            </a:r>
            <a:r>
              <a:rPr lang="en-US" altLang="zh-CN" sz="2400" b="1" dirty="0">
                <a:solidFill>
                  <a:schemeClr val="tx2"/>
                </a:solidFill>
                <a:sym typeface="+mn-ea"/>
              </a:rPr>
              <a:t>“</a:t>
            </a:r>
            <a:r>
              <a:rPr lang="zh-CN" altLang="en-US" sz="2400" b="1" dirty="0">
                <a:solidFill>
                  <a:schemeClr val="tx2"/>
                </a:solidFill>
                <a:ea typeface="宋体" panose="02010600030101010101" pitchFamily="2" charset="-122"/>
                <a:sym typeface="+mn-ea"/>
              </a:rPr>
              <a:t>待选科目</a:t>
            </a:r>
            <a:r>
              <a:rPr lang="en-US" altLang="zh-CN" sz="2400" b="1" dirty="0">
                <a:solidFill>
                  <a:schemeClr val="tx2"/>
                </a:solidFill>
                <a:ea typeface="宋体" panose="02010600030101010101" pitchFamily="2" charset="-122"/>
                <a:sym typeface="+mn-ea"/>
              </a:rPr>
              <a:t>”</a:t>
            </a:r>
            <a:r>
              <a:rPr lang="zh-CN" altLang="en-US" sz="2400" b="1" dirty="0">
                <a:solidFill>
                  <a:schemeClr val="tx2"/>
                </a:solidFill>
                <a:ea typeface="宋体" panose="02010600030101010101" pitchFamily="2" charset="-122"/>
                <a:sym typeface="+mn-ea"/>
              </a:rPr>
              <a:t>选定</a:t>
            </a:r>
            <a:r>
              <a:rPr lang="en-US" altLang="zh-CN" sz="2400" b="1" dirty="0">
                <a:solidFill>
                  <a:schemeClr val="tx2"/>
                </a:solidFill>
                <a:ea typeface="宋体" panose="02010600030101010101" pitchFamily="2" charset="-122"/>
                <a:sym typeface="+mn-ea"/>
              </a:rPr>
              <a:t>“1002 </a:t>
            </a:r>
            <a:r>
              <a:rPr lang="zh-CN" altLang="en-US" sz="2400" b="1" dirty="0">
                <a:solidFill>
                  <a:schemeClr val="tx2"/>
                </a:solidFill>
                <a:ea typeface="宋体" panose="02010600030101010101" pitchFamily="2" charset="-122"/>
                <a:sym typeface="+mn-ea"/>
              </a:rPr>
              <a:t>银行存款</a:t>
            </a:r>
            <a:r>
              <a:rPr lang="en-US" altLang="zh-CN" sz="2400" b="1" dirty="0">
                <a:solidFill>
                  <a:schemeClr val="tx2"/>
                </a:solidFill>
                <a:ea typeface="宋体" panose="02010600030101010101" pitchFamily="2" charset="-122"/>
                <a:sym typeface="+mn-ea"/>
              </a:rPr>
              <a:t>”</a:t>
            </a:r>
            <a:r>
              <a:rPr lang="zh-CN" altLang="en-US" sz="2400" b="1" dirty="0" smtClean="0">
                <a:solidFill>
                  <a:schemeClr val="tx2"/>
                </a:solidFill>
                <a:sym typeface="+mn-ea"/>
              </a:rPr>
              <a:t> </a:t>
            </a:r>
            <a:r>
              <a:rPr lang="zh-CN" altLang="en-US" sz="2400" b="1" dirty="0">
                <a:solidFill>
                  <a:schemeClr val="tx2"/>
                </a:solidFill>
                <a:sym typeface="+mn-ea"/>
              </a:rPr>
              <a:t>→点击</a:t>
            </a:r>
            <a:r>
              <a:rPr lang="en-US" altLang="zh-CN" sz="2400" b="1" dirty="0">
                <a:solidFill>
                  <a:schemeClr val="tx2"/>
                </a:solidFill>
                <a:sym typeface="+mn-ea"/>
              </a:rPr>
              <a:t>“&gt;”</a:t>
            </a:r>
            <a:r>
              <a:rPr lang="zh-CN" altLang="en-US" sz="2400" b="1" dirty="0">
                <a:solidFill>
                  <a:schemeClr val="tx2"/>
                </a:solidFill>
                <a:ea typeface="宋体" panose="02010600030101010101" pitchFamily="2" charset="-122"/>
                <a:sym typeface="+mn-ea"/>
              </a:rPr>
              <a:t>按钮，把</a:t>
            </a:r>
            <a:r>
              <a:rPr lang="en-US" altLang="zh-CN" sz="2400" b="1" dirty="0">
                <a:solidFill>
                  <a:schemeClr val="tx2"/>
                </a:solidFill>
                <a:ea typeface="宋体" panose="02010600030101010101" pitchFamily="2" charset="-122"/>
                <a:sym typeface="+mn-ea"/>
              </a:rPr>
              <a:t>1002</a:t>
            </a:r>
            <a:r>
              <a:rPr lang="zh-CN" altLang="en-US" sz="2400" b="1" dirty="0">
                <a:solidFill>
                  <a:schemeClr val="tx2"/>
                </a:solidFill>
                <a:ea typeface="宋体" panose="02010600030101010101" pitchFamily="2" charset="-122"/>
                <a:sym typeface="+mn-ea"/>
              </a:rPr>
              <a:t>选到</a:t>
            </a:r>
            <a:r>
              <a:rPr lang="en-US" altLang="zh-CN" sz="2400" b="1" dirty="0">
                <a:solidFill>
                  <a:schemeClr val="tx2"/>
                </a:solidFill>
                <a:ea typeface="宋体" panose="02010600030101010101" pitchFamily="2" charset="-122"/>
                <a:sym typeface="+mn-ea"/>
              </a:rPr>
              <a:t>“</a:t>
            </a:r>
            <a:r>
              <a:rPr lang="zh-CN" altLang="en-US" sz="2400" b="1" dirty="0">
                <a:solidFill>
                  <a:schemeClr val="tx2"/>
                </a:solidFill>
                <a:ea typeface="宋体" panose="02010600030101010101" pitchFamily="2" charset="-122"/>
                <a:sym typeface="+mn-ea"/>
              </a:rPr>
              <a:t>已选科目</a:t>
            </a:r>
            <a:r>
              <a:rPr lang="en-US" altLang="zh-CN" sz="2400" b="1" dirty="0">
                <a:solidFill>
                  <a:schemeClr val="tx2"/>
                </a:solidFill>
                <a:ea typeface="宋体" panose="02010600030101010101" pitchFamily="2" charset="-122"/>
                <a:sym typeface="+mn-ea"/>
              </a:rPr>
              <a:t>”</a:t>
            </a:r>
            <a:r>
              <a:rPr lang="zh-CN" altLang="en-US" sz="2400" b="1" dirty="0">
                <a:solidFill>
                  <a:schemeClr val="tx2"/>
                </a:solidFill>
                <a:ea typeface="宋体" panose="02010600030101010101" pitchFamily="2" charset="-122"/>
                <a:sym typeface="+mn-ea"/>
              </a:rPr>
              <a:t>中；④确定。</a:t>
            </a:r>
            <a:r>
              <a:rPr lang="zh-CN" altLang="en-US" sz="2400" b="1" u="sng" dirty="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完成结果如下图：</a:t>
            </a:r>
            <a:r>
              <a:rPr lang="zh-CN" altLang="en-US" sz="2400" b="1" dirty="0" smtClean="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      </a:t>
            </a:r>
            <a:endParaRPr kumimoji="0" lang="en-US" altLang="zh-CN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  <a:sym typeface="+mn-ea"/>
            </a:endParaRPr>
          </a:p>
          <a:p>
            <a:pPr marL="0" indent="0" eaLnBrk="1" hangingPunct="1">
              <a:buFont typeface="Wingdings" panose="05000000000000000000" charset="0"/>
              <a:buNone/>
            </a:pPr>
            <a:r>
              <a:rPr lang="zh-CN" altLang="en-US" sz="3600" b="1" dirty="0" smtClean="0">
                <a:solidFill>
                  <a:schemeClr val="tx2"/>
                </a:solidFill>
                <a:sym typeface="+mn-ea"/>
              </a:rPr>
              <a:t>      </a:t>
            </a:r>
            <a:endParaRPr kumimoji="0" lang="en-US" altLang="zh-CN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145420" name="Text Box 3"/>
          <p:cNvSpPr txBox="1"/>
          <p:nvPr/>
        </p:nvSpPr>
        <p:spPr>
          <a:xfrm>
            <a:off x="1006158" y="71755"/>
            <a:ext cx="8137525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marL="342900" indent="-342900">
              <a:spcAft>
                <a:spcPct val="20000"/>
              </a:spcAft>
              <a:buClr>
                <a:srgbClr val="FF0000"/>
              </a:buClr>
              <a:buSzPct val="120000"/>
              <a:buFont typeface="Wingdings" panose="05000000000000000000" pitchFamily="2" charset="2"/>
            </a:pPr>
            <a:r>
              <a:rPr lang="zh-CN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任务</a:t>
            </a:r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04  </a:t>
            </a:r>
            <a:r>
              <a:rPr lang="zh-CN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第</a:t>
            </a:r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zh-CN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题【设置会计科目</a:t>
            </a:r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zh-CN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】  </a:t>
            </a:r>
            <a:endParaRPr lang="zh-CN" altLang="en-US" sz="24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57555" y="1402080"/>
            <a:ext cx="7545705" cy="1753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0" algn="l" defTabSz="9144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anose="05000000000000000000" pitchFamily="2" charset="2"/>
              <a:buChar char="p"/>
              <a:defRPr/>
            </a:pPr>
            <a:r>
              <a:rPr kumimoji="0" lang="en-US" altLang="zh-CN" sz="36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P216</a:t>
            </a:r>
            <a:r>
              <a:rPr kumimoji="0" lang="zh-CN" alt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【操作指导】</a:t>
            </a:r>
            <a:r>
              <a:rPr kumimoji="0" lang="en-US" altLang="zh-CN" sz="36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3.</a:t>
            </a:r>
            <a:r>
              <a:rPr kumimoji="0" lang="zh-CN" alt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</a:p>
          <a:p>
            <a:pPr marL="285750" marR="0" lvl="0" indent="0" algn="l" defTabSz="9144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基础设置→财务→凭证类别  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5420" name="Text Box 3"/>
          <p:cNvSpPr txBox="1"/>
          <p:nvPr/>
        </p:nvSpPr>
        <p:spPr>
          <a:xfrm>
            <a:off x="1006158" y="71755"/>
            <a:ext cx="8137525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marL="342900" indent="-342900">
              <a:spcAft>
                <a:spcPct val="20000"/>
              </a:spcAft>
              <a:buClr>
                <a:srgbClr val="FF0000"/>
              </a:buClr>
              <a:buSzPct val="120000"/>
              <a:buFont typeface="Wingdings" panose="05000000000000000000" pitchFamily="2" charset="2"/>
            </a:pPr>
            <a:r>
              <a:rPr lang="zh-CN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任务</a:t>
            </a:r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04  </a:t>
            </a:r>
            <a:r>
              <a:rPr lang="zh-CN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第</a:t>
            </a:r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3</a:t>
            </a:r>
            <a:r>
              <a:rPr lang="zh-CN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题【设置凭证类别】  </a:t>
            </a:r>
            <a:endParaRPr lang="zh-CN" altLang="en-US" sz="24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48920" y="893445"/>
            <a:ext cx="8283575" cy="2584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0" algn="l" defTabSz="9144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anose="05000000000000000000" pitchFamily="2" charset="2"/>
              <a:buChar char="p"/>
              <a:defRPr/>
            </a:pPr>
            <a:r>
              <a:rPr kumimoji="0" lang="en-US" altLang="zh-CN" sz="36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P216</a:t>
            </a:r>
            <a:r>
              <a:rPr kumimoji="0" lang="zh-CN" alt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【操作指导】</a:t>
            </a:r>
            <a:r>
              <a:rPr kumimoji="0" lang="en-US" altLang="zh-CN" sz="36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4.</a:t>
            </a:r>
            <a:r>
              <a:rPr kumimoji="0" lang="zh-CN" alt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</a:p>
          <a:p>
            <a:pPr marL="285750" marR="0" lvl="0" indent="0" algn="l" defTabSz="9144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基础设置→财务→项目目录</a:t>
            </a:r>
          </a:p>
          <a:p>
            <a:pPr marL="285750" marR="0" lvl="0" indent="0" algn="l" defTabSz="9144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（</a:t>
            </a:r>
            <a:r>
              <a:rPr kumimoji="0" lang="zh-CN" alt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易错题！具体操作见下页</a:t>
            </a:r>
            <a:r>
              <a:rPr kumimoji="0" lang="en-US" altLang="zh-CN" sz="3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表格。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）  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5420" name="Text Box 3"/>
          <p:cNvSpPr txBox="1"/>
          <p:nvPr/>
        </p:nvSpPr>
        <p:spPr>
          <a:xfrm>
            <a:off x="1006158" y="71755"/>
            <a:ext cx="8137525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marL="342900" indent="-342900">
              <a:spcAft>
                <a:spcPct val="20000"/>
              </a:spcAft>
              <a:buClr>
                <a:srgbClr val="FF0000"/>
              </a:buClr>
              <a:buSzPct val="120000"/>
              <a:buFont typeface="Wingdings" panose="05000000000000000000" pitchFamily="2" charset="2"/>
            </a:pPr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任务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04  </a:t>
            </a:r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第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4</a:t>
            </a:r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题【设置项目目录】</a:t>
            </a:r>
            <a:r>
              <a:rPr lang="zh-CN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</a:t>
            </a:r>
            <a:endParaRPr lang="zh-CN" altLang="en-US" sz="24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64" name="Group 36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844103239"/>
              </p:ext>
            </p:extLst>
          </p:nvPr>
        </p:nvGraphicFramePr>
        <p:xfrm>
          <a:off x="175261" y="1344667"/>
          <a:ext cx="8793480" cy="3747363"/>
        </p:xfrm>
        <a:graphic>
          <a:graphicData uri="http://schemas.openxmlformats.org/drawingml/2006/table">
            <a:tbl>
              <a:tblPr/>
              <a:tblGrid>
                <a:gridCol w="1783715"/>
                <a:gridCol w="2924175"/>
                <a:gridCol w="4085590"/>
              </a:tblGrid>
              <a:tr h="3632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项目设置步骤</a:t>
                      </a:r>
                    </a:p>
                  </a:txBody>
                  <a:tcPr marT="34280" marB="342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设置内容</a:t>
                      </a:r>
                    </a:p>
                  </a:txBody>
                  <a:tcPr marT="34280" marB="342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操作命令</a:t>
                      </a:r>
                    </a:p>
                  </a:txBody>
                  <a:tcPr marT="34280" marB="342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1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项目大类</a:t>
                      </a:r>
                    </a:p>
                  </a:txBody>
                  <a:tcPr marT="34280" marB="342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生产成本</a:t>
                      </a:r>
                    </a:p>
                  </a:txBody>
                  <a:tcPr marT="34280" marB="342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增加</a:t>
                      </a:r>
                      <a:r>
                        <a:rPr kumimoji="0" lang="en-US" altLang="zh-CN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→</a:t>
                      </a:r>
                      <a:r>
                        <a:rPr kumimoji="0" lang="zh-CN" altLang="zh-CN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下一步</a:t>
                      </a:r>
                      <a:r>
                        <a:rPr lang="en-US" altLang="zh-CN" sz="1500" b="1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→</a:t>
                      </a:r>
                      <a:r>
                        <a:rPr kumimoji="0" lang="zh-CN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下一步</a:t>
                      </a:r>
                      <a:r>
                        <a:rPr lang="en-US" altLang="zh-CN" sz="1500" b="1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→</a:t>
                      </a:r>
                      <a:r>
                        <a:rPr kumimoji="0" lang="zh-CN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完成</a:t>
                      </a:r>
                    </a:p>
                  </a:txBody>
                  <a:tcPr marT="34280" marB="342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核算科目</a:t>
                      </a:r>
                    </a:p>
                  </a:txBody>
                  <a:tcPr marT="34280" marB="342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直接材料（</a:t>
                      </a: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500101</a:t>
                      </a:r>
                      <a:r>
                        <a:rPr kumimoji="0" lang="zh-CN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）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直接人工（</a:t>
                      </a: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500102</a:t>
                      </a:r>
                      <a:r>
                        <a:rPr kumimoji="0" lang="zh-CN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）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制造费用（</a:t>
                      </a:r>
                      <a:r>
                        <a:rPr kumimoji="0" lang="en-US" altLang="zh-CN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500103</a:t>
                      </a:r>
                      <a:r>
                        <a:rPr kumimoji="0" lang="zh-CN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）</a:t>
                      </a:r>
                    </a:p>
                  </a:txBody>
                  <a:tcPr marT="34280" marB="342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“</a:t>
                      </a:r>
                      <a:r>
                        <a:rPr kumimoji="0" lang="zh-CN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核算科目</a:t>
                      </a:r>
                      <a:r>
                        <a:rPr kumimoji="0" lang="zh-CN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”</a:t>
                      </a:r>
                      <a:r>
                        <a:rPr kumimoji="0" lang="zh-CN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页签</a:t>
                      </a:r>
                      <a:endParaRPr kumimoji="0" lang="en-US" altLang="zh-CN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单击“</a:t>
                      </a:r>
                      <a:r>
                        <a:rPr kumimoji="0" lang="en-US" altLang="zh-CN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↓</a:t>
                      </a:r>
                      <a:r>
                        <a:rPr kumimoji="0" lang="zh-CN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”选择科目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选完科目记得按</a:t>
                      </a:r>
                      <a:r>
                        <a:rPr kumimoji="0" lang="zh-CN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“</a:t>
                      </a:r>
                      <a:r>
                        <a:rPr kumimoji="0" lang="zh-CN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确定</a:t>
                      </a:r>
                      <a:r>
                        <a:rPr kumimoji="0" lang="zh-CN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”</a:t>
                      </a:r>
                    </a:p>
                  </a:txBody>
                  <a:tcPr marT="34280" marB="342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44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核算分类</a:t>
                      </a:r>
                    </a:p>
                  </a:txBody>
                  <a:tcPr marT="34280" marB="342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1</a:t>
                      </a:r>
                      <a:r>
                        <a:rPr kumimoji="0" lang="zh-CN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：学习类软件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kumimoji="0" lang="zh-CN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：工具类软件</a:t>
                      </a:r>
                    </a:p>
                  </a:txBody>
                  <a:tcPr marT="34280" marB="342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“</a:t>
                      </a:r>
                      <a:r>
                        <a:rPr kumimoji="0" lang="zh-CN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项目分类定义</a:t>
                      </a:r>
                      <a:r>
                        <a:rPr kumimoji="0" lang="zh-CN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”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单击“增加”</a:t>
                      </a:r>
                      <a:r>
                        <a:rPr lang="en-US" altLang="zh-CN" sz="1500" b="1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→</a:t>
                      </a:r>
                      <a:r>
                        <a:rPr lang="zh-CN" altLang="en-US" sz="1500" b="1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依次输入</a:t>
                      </a:r>
                      <a:r>
                        <a:rPr lang="zh-CN" altLang="en-US" sz="1500" b="1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编码（数字）、名称（中文），注意题目中的</a:t>
                      </a:r>
                      <a:r>
                        <a:rPr lang="en-US" altLang="zh-CN" sz="1500" b="1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“.”</a:t>
                      </a:r>
                      <a:r>
                        <a:rPr lang="zh-CN" altLang="en-US" sz="1500" b="1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不用输</a:t>
                      </a:r>
                      <a:endParaRPr kumimoji="0" lang="en-US" altLang="zh-CN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mic Sans MS" panose="030F0702030302020204" pitchFamily="66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输完分类按</a:t>
                      </a:r>
                      <a:r>
                        <a:rPr kumimoji="0" lang="zh-CN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“</a:t>
                      </a:r>
                      <a:r>
                        <a:rPr kumimoji="0" lang="zh-CN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确定</a:t>
                      </a:r>
                      <a:r>
                        <a:rPr kumimoji="0" lang="zh-CN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”</a:t>
                      </a:r>
                      <a:r>
                        <a:rPr kumimoji="0" lang="zh-CN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保存</a:t>
                      </a:r>
                    </a:p>
                  </a:txBody>
                  <a:tcPr marT="34280" marB="342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07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项目名称</a:t>
                      </a:r>
                    </a:p>
                  </a:txBody>
                  <a:tcPr marT="34280" marB="342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101  </a:t>
                      </a:r>
                      <a:r>
                        <a:rPr kumimoji="0" lang="zh-CN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学习革命（所属分类：</a:t>
                      </a:r>
                      <a:r>
                        <a:rPr kumimoji="0" lang="en-US" altLang="zh-CN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1</a:t>
                      </a:r>
                      <a:r>
                        <a:rPr kumimoji="0" lang="zh-CN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）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201</a:t>
                      </a:r>
                      <a:r>
                        <a:rPr kumimoji="0" lang="en-US" altLang="zh-CN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  </a:t>
                      </a:r>
                      <a:r>
                        <a:rPr kumimoji="0" lang="zh-CN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轻松杀毒（所属分类：</a:t>
                      </a:r>
                      <a:r>
                        <a:rPr kumimoji="0" lang="en-US" altLang="zh-CN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kumimoji="0" lang="zh-CN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）</a:t>
                      </a:r>
                    </a:p>
                  </a:txBody>
                  <a:tcPr marT="34280" marB="342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“</a:t>
                      </a:r>
                      <a:r>
                        <a:rPr kumimoji="0" lang="zh-CN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项目目录</a:t>
                      </a:r>
                      <a:r>
                        <a:rPr kumimoji="0" lang="zh-CN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”</a:t>
                      </a:r>
                      <a:r>
                        <a:rPr kumimoji="0" lang="zh-CN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→</a:t>
                      </a:r>
                      <a:r>
                        <a:rPr kumimoji="0" lang="zh-CN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维护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500" b="1" dirty="0" smtClean="0">
                          <a:ln>
                            <a:noFill/>
                          </a:ln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→</a:t>
                      </a:r>
                      <a:r>
                        <a:rPr kumimoji="0" lang="zh-CN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输入完成后按“</a:t>
                      </a:r>
                      <a:r>
                        <a:rPr kumimoji="0" lang="zh-CN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增加</a:t>
                      </a:r>
                      <a:r>
                        <a:rPr kumimoji="0" lang="zh-CN" altLang="en-US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宋体" panose="02010600030101010101" pitchFamily="2" charset="-122"/>
                        </a:rPr>
                        <a:t>”保存</a:t>
                      </a:r>
                      <a:r>
                        <a:rPr lang="zh-CN" altLang="en-US" sz="1500" b="1" dirty="0" smtClean="0">
                          <a:ln>
                            <a:noFill/>
                          </a:ln>
                          <a:effectLst/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→退出</a:t>
                      </a:r>
                      <a:endParaRPr kumimoji="0" lang="zh-CN" alt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 marT="34280" marB="342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48" name="Rectangle 64"/>
          <p:cNvSpPr>
            <a:spLocks noChangeArrowheads="1"/>
          </p:cNvSpPr>
          <p:nvPr/>
        </p:nvSpPr>
        <p:spPr bwMode="auto">
          <a:xfrm>
            <a:off x="655676" y="510366"/>
            <a:ext cx="8103235" cy="837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任务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04  </a:t>
            </a:r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第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4</a:t>
            </a:r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题</a:t>
            </a:r>
            <a:r>
              <a:rPr lang="zh-CN" alt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  <a:sym typeface="+mn-ea"/>
              </a:rPr>
              <a:t>【设置项目目录】</a:t>
            </a:r>
            <a:endParaRPr lang="en-US" altLang="zh-CN" sz="3200" dirty="0" smtClean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  <a:sym typeface="+mn-ea"/>
            </a:endParaRPr>
          </a:p>
          <a:p>
            <a:pPr algn="ctr" eaLnBrk="1" hangingPunct="1">
              <a:lnSpc>
                <a:spcPct val="150000"/>
              </a:lnSpc>
            </a:pPr>
            <a:r>
              <a:rPr lang="en-US" altLang="zh-CN" sz="2400" b="0" dirty="0" smtClean="0">
                <a:solidFill>
                  <a:schemeClr val="bg1"/>
                </a:solidFill>
              </a:rPr>
              <a:t>P</a:t>
            </a:r>
            <a:r>
              <a:rPr lang="en-US" altLang="zh-CN" sz="2400" b="0" dirty="0" smtClean="0">
                <a:solidFill>
                  <a:schemeClr val="tx2"/>
                </a:solidFill>
              </a:rPr>
              <a:t>216  </a:t>
            </a:r>
            <a:r>
              <a:rPr lang="zh-CN" altLang="en-US" sz="2800" dirty="0">
                <a:solidFill>
                  <a:schemeClr val="tx2"/>
                </a:solidFill>
              </a:rPr>
              <a:t>操作：基础设置 →财务 →</a:t>
            </a:r>
            <a:r>
              <a:rPr lang="zh-CN" altLang="en-US" sz="2800" dirty="0">
                <a:solidFill>
                  <a:schemeClr val="tx2"/>
                </a:solidFill>
                <a:latin typeface="Arial" panose="020B0604020202020204" pitchFamily="34" charset="0"/>
              </a:rPr>
              <a:t>“</a:t>
            </a:r>
            <a:r>
              <a:rPr lang="zh-CN" altLang="en-US" sz="2800" dirty="0">
                <a:solidFill>
                  <a:schemeClr val="tx2"/>
                </a:solidFill>
              </a:rPr>
              <a:t>项目目录</a:t>
            </a:r>
            <a:r>
              <a:rPr lang="zh-CN" altLang="en-US" sz="2800" dirty="0">
                <a:solidFill>
                  <a:schemeClr val="tx2"/>
                </a:solidFill>
                <a:latin typeface="Arial" panose="020B0604020202020204" pitchFamily="34" charset="0"/>
              </a:rPr>
              <a:t>”</a:t>
            </a:r>
            <a:r>
              <a:rPr lang="zh-CN" altLang="en-US" sz="28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" name="矩形 1"/>
          <p:cNvSpPr/>
          <p:nvPr/>
        </p:nvSpPr>
        <p:spPr>
          <a:xfrm>
            <a:off x="4898390" y="1362040"/>
            <a:ext cx="4149090" cy="372999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57555" y="1402080"/>
            <a:ext cx="7545705" cy="1753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0" algn="l" defTabSz="9144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anose="05000000000000000000" pitchFamily="2" charset="2"/>
              <a:buChar char="p"/>
              <a:defRPr/>
            </a:pPr>
            <a:r>
              <a:rPr kumimoji="0" lang="en-US" altLang="zh-CN" sz="36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P217</a:t>
            </a:r>
            <a:r>
              <a:rPr kumimoji="0" lang="zh-CN" alt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【操作指导】</a:t>
            </a:r>
            <a:r>
              <a:rPr kumimoji="0" lang="en-US" altLang="zh-CN" sz="36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5.</a:t>
            </a:r>
            <a:r>
              <a:rPr kumimoji="0" lang="zh-CN" alt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</a:p>
          <a:p>
            <a:pPr marL="285750" marR="0" lvl="0" indent="0" algn="l" defTabSz="9144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总账</a:t>
            </a:r>
            <a:r>
              <a:rPr lang="zh-CN" altLang="en-US" sz="3600" b="1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宋体" panose="02010600030101010101" pitchFamily="2" charset="-122"/>
                <a:sym typeface="+mn-ea"/>
              </a:rPr>
              <a:t>→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设置→期初余额 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45420" name="Text Box 3"/>
          <p:cNvSpPr txBox="1"/>
          <p:nvPr/>
        </p:nvSpPr>
        <p:spPr>
          <a:xfrm>
            <a:off x="1006158" y="71755"/>
            <a:ext cx="8137525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marL="342900" indent="-342900">
              <a:spcAft>
                <a:spcPct val="20000"/>
              </a:spcAft>
              <a:buClr>
                <a:srgbClr val="FF0000"/>
              </a:buClr>
              <a:buSzPct val="120000"/>
              <a:buFont typeface="Wingdings" panose="05000000000000000000" pitchFamily="2" charset="2"/>
            </a:pPr>
            <a:r>
              <a:rPr lang="zh-CN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任务</a:t>
            </a:r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04  </a:t>
            </a:r>
            <a:r>
              <a:rPr lang="zh-CN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第</a:t>
            </a:r>
            <a:r>
              <a:rPr lang="en-US" altLang="zh-CN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5</a:t>
            </a:r>
            <a:r>
              <a:rPr lang="zh-CN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题【输入初始余额】  </a:t>
            </a:r>
            <a:endParaRPr lang="zh-CN" altLang="en-US" sz="24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839470"/>
            <a:ext cx="8892540" cy="3784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0" algn="l" defTabSz="9144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en-US" altLang="zh-CN" sz="32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1</a:t>
            </a:r>
            <a:r>
              <a:rPr kumimoji="0" lang="zh-CN" alt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、设置总账控制参数：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总账→设置→选项</a:t>
            </a:r>
          </a:p>
          <a:p>
            <a:pPr marL="285750" marR="0" lvl="0" indent="0" algn="l" defTabSz="9144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en-US" altLang="zh-CN" sz="32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2、</a:t>
            </a:r>
            <a:r>
              <a:rPr lang="en-US" altLang="zh-CN" sz="3200" b="1" u="sng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设置会计科目：</a:t>
            </a:r>
            <a:r>
              <a:rPr lang="zh-CN" altLang="en-US" sz="3200" b="1" dirty="0" smtClean="0">
                <a:solidFill>
                  <a:schemeClr val="tx2">
                    <a:lumMod val="95000"/>
                    <a:lumOff val="5000"/>
                  </a:schemeClr>
                </a:solidFill>
                <a:sym typeface="+mn-ea"/>
              </a:rPr>
              <a:t>基础</a:t>
            </a:r>
            <a:r>
              <a:rPr lang="zh-CN" altLang="en-US" sz="3200" b="1" dirty="0">
                <a:solidFill>
                  <a:schemeClr val="tx2">
                    <a:lumMod val="95000"/>
                    <a:lumOff val="5000"/>
                  </a:schemeClr>
                </a:solidFill>
                <a:sym typeface="+mn-ea"/>
              </a:rPr>
              <a:t>设置→财务→会计科目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95000"/>
                  <a:lumOff val="5000"/>
                </a:schemeClr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285750" marR="0" lvl="0" indent="0" algn="l" defTabSz="9144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en-US" altLang="zh-CN" sz="32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3、</a:t>
            </a:r>
            <a:r>
              <a:rPr lang="en-US" altLang="zh-CN" sz="3200" b="1" u="sng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设置凭证类别：</a:t>
            </a:r>
            <a:r>
              <a:rPr lang="zh-CN" altLang="en-US" sz="3200" b="1" noProof="0" dirty="0">
                <a:ln>
                  <a:noFill/>
                </a:ln>
                <a:solidFill>
                  <a:schemeClr val="tx2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宋体" panose="02010600030101010101" pitchFamily="2" charset="-122"/>
                <a:sym typeface="+mn-ea"/>
              </a:rPr>
              <a:t>基础设置→财务→凭证类别</a:t>
            </a:r>
          </a:p>
          <a:p>
            <a:pPr marL="285750" marR="0" lvl="0" indent="0" algn="l" defTabSz="9144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anose="05000000000000000000" pitchFamily="2" charset="2"/>
              <a:buNone/>
              <a:defRPr/>
            </a:pPr>
            <a:r>
              <a:rPr lang="en-US" altLang="zh-CN" sz="3200" b="1" u="sng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4、设置项目目录：</a:t>
            </a:r>
            <a:r>
              <a:rPr lang="zh-CN" altLang="en-US" sz="3200" b="1" noProof="0" dirty="0">
                <a:ln>
                  <a:noFill/>
                </a:ln>
                <a:solidFill>
                  <a:schemeClr val="tx2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宋体" panose="02010600030101010101" pitchFamily="2" charset="-122"/>
                <a:sym typeface="+mn-ea"/>
              </a:rPr>
              <a:t>基础设置→财务→项目目录</a:t>
            </a:r>
          </a:p>
          <a:p>
            <a:pPr marL="285750" marR="0" lvl="0" indent="0" algn="l" defTabSz="914400" rtl="0" eaLnBrk="1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anose="05000000000000000000" pitchFamily="2" charset="2"/>
              <a:buNone/>
              <a:defRPr/>
            </a:pPr>
            <a:r>
              <a:rPr lang="en-US" altLang="zh-CN" sz="3200" b="1" u="sng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5、输入初始余额：</a:t>
            </a:r>
            <a:r>
              <a:rPr lang="zh-CN" altLang="en-US" sz="3200" b="1" noProof="0" dirty="0">
                <a:ln>
                  <a:noFill/>
                </a:ln>
                <a:solidFill>
                  <a:schemeClr val="tx2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ea typeface="宋体" panose="02010600030101010101" pitchFamily="2" charset="-122"/>
                <a:sym typeface="+mn-ea"/>
              </a:rPr>
              <a:t>总账→设置→期初余额 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  </a:t>
            </a:r>
          </a:p>
        </p:txBody>
      </p:sp>
      <p:sp>
        <p:nvSpPr>
          <p:cNvPr id="145420" name="Text Box 3"/>
          <p:cNvSpPr txBox="1"/>
          <p:nvPr/>
        </p:nvSpPr>
        <p:spPr>
          <a:xfrm>
            <a:off x="1452245" y="85090"/>
            <a:ext cx="6972935" cy="6451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marL="342900" indent="-342900">
              <a:spcAft>
                <a:spcPct val="20000"/>
              </a:spcAft>
              <a:buClr>
                <a:srgbClr val="FF0000"/>
              </a:buClr>
              <a:buSzPct val="120000"/>
              <a:buFont typeface="Wingdings" panose="05000000000000000000" pitchFamily="2" charset="2"/>
            </a:pPr>
            <a:r>
              <a:rPr 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3.2   </a:t>
            </a:r>
            <a:r>
              <a:rPr lang="zh-CN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总账初始设置  小结  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P215-217</a:t>
            </a:r>
            <a:r>
              <a:rPr lang="zh-CN" altLang="en-US" sz="3200" b="1" dirty="0">
                <a:solidFill>
                  <a:schemeClr val="bg1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</a:t>
            </a:r>
            <a:endParaRPr lang="zh-CN" altLang="en-US" sz="32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2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1e800b9e-b76b-4660-94a9-9ad3c08162fe}"/>
</p:tagLst>
</file>

<file path=ppt/theme/theme1.xml><?xml version="1.0" encoding="utf-8"?>
<a:theme xmlns:a="http://schemas.openxmlformats.org/drawingml/2006/main" name="国外精美的的PPT模板及图标">
  <a:themeElements>
    <a:clrScheme name="sample 1">
      <a:dk1>
        <a:srgbClr val="163794"/>
      </a:dk1>
      <a:lt1>
        <a:srgbClr val="FFFFFF"/>
      </a:lt1>
      <a:dk2>
        <a:srgbClr val="000000"/>
      </a:dk2>
      <a:lt2>
        <a:srgbClr val="C0C0C0"/>
      </a:lt2>
      <a:accent1>
        <a:srgbClr val="009999"/>
      </a:accent1>
      <a:accent2>
        <a:srgbClr val="990000"/>
      </a:accent2>
      <a:accent3>
        <a:srgbClr val="FFFFFF"/>
      </a:accent3>
      <a:accent4>
        <a:srgbClr val="112D7E"/>
      </a:accent4>
      <a:accent5>
        <a:srgbClr val="AACACA"/>
      </a:accent5>
      <a:accent6>
        <a:srgbClr val="8A0000"/>
      </a:accent6>
      <a:hlink>
        <a:srgbClr val="6699FF"/>
      </a:hlink>
      <a:folHlink>
        <a:srgbClr val="969696"/>
      </a:folHlink>
    </a:clrScheme>
    <a:fontScheme name="sample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1">
        <a:dk1>
          <a:srgbClr val="163794"/>
        </a:dk1>
        <a:lt1>
          <a:srgbClr val="FFFFFF"/>
        </a:lt1>
        <a:dk2>
          <a:srgbClr val="000000"/>
        </a:dk2>
        <a:lt2>
          <a:srgbClr val="C0C0C0"/>
        </a:lt2>
        <a:accent1>
          <a:srgbClr val="009999"/>
        </a:accent1>
        <a:accent2>
          <a:srgbClr val="990000"/>
        </a:accent2>
        <a:accent3>
          <a:srgbClr val="FFFFFF"/>
        </a:accent3>
        <a:accent4>
          <a:srgbClr val="112D7E"/>
        </a:accent4>
        <a:accent5>
          <a:srgbClr val="AACACA"/>
        </a:accent5>
        <a:accent6>
          <a:srgbClr val="8A0000"/>
        </a:accent6>
        <a:hlink>
          <a:srgbClr val="66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29698D"/>
        </a:dk1>
        <a:lt1>
          <a:srgbClr val="FFFFFF"/>
        </a:lt1>
        <a:dk2>
          <a:srgbClr val="000000"/>
        </a:dk2>
        <a:lt2>
          <a:srgbClr val="A1BABD"/>
        </a:lt2>
        <a:accent1>
          <a:srgbClr val="FF5050"/>
        </a:accent1>
        <a:accent2>
          <a:srgbClr val="FF9933"/>
        </a:accent2>
        <a:accent3>
          <a:srgbClr val="FFFFFF"/>
        </a:accent3>
        <a:accent4>
          <a:srgbClr val="215978"/>
        </a:accent4>
        <a:accent5>
          <a:srgbClr val="FFB3B3"/>
        </a:accent5>
        <a:accent6>
          <a:srgbClr val="E78A2D"/>
        </a:accent6>
        <a:hlink>
          <a:srgbClr val="00CC99"/>
        </a:hlink>
        <a:folHlink>
          <a:srgbClr val="83A6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666699"/>
        </a:dk1>
        <a:lt1>
          <a:srgbClr val="FFFFFF"/>
        </a:lt1>
        <a:dk2>
          <a:srgbClr val="000000"/>
        </a:dk2>
        <a:lt2>
          <a:srgbClr val="C0C0C0"/>
        </a:lt2>
        <a:accent1>
          <a:srgbClr val="72B88E"/>
        </a:accent1>
        <a:accent2>
          <a:srgbClr val="C78DD7"/>
        </a:accent2>
        <a:accent3>
          <a:srgbClr val="FFFFFF"/>
        </a:accent3>
        <a:accent4>
          <a:srgbClr val="565682"/>
        </a:accent4>
        <a:accent5>
          <a:srgbClr val="BCD8C6"/>
        </a:accent5>
        <a:accent6>
          <a:srgbClr val="B47FC3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586</Words>
  <Application>Microsoft Office PowerPoint</Application>
  <PresentationFormat>全屏显示(16:9)</PresentationFormat>
  <Paragraphs>66</Paragraphs>
  <Slides>9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国外精美的的PPT模板及图标</vt:lpstr>
      <vt:lpstr>形考任务4  总账初始设置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会计电算化教案</dc:title>
  <dc:creator>陈迎丽</dc:creator>
  <cp:lastModifiedBy>Administrator</cp:lastModifiedBy>
  <cp:revision>326</cp:revision>
  <dcterms:created xsi:type="dcterms:W3CDTF">2015-01-04T12:34:00Z</dcterms:created>
  <dcterms:modified xsi:type="dcterms:W3CDTF">2022-03-21T08:15:04Z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2052-11.1.0.9513</vt:lpwstr>
  </property>
</Properties>
</file>