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1028" r:id="rId3"/>
    <p:sldId id="1029" r:id="rId5"/>
    <p:sldId id="1030" r:id="rId6"/>
    <p:sldId id="1031" r:id="rId7"/>
    <p:sldId id="1032" r:id="rId8"/>
    <p:sldId id="1033" r:id="rId9"/>
    <p:sldId id="1034" r:id="rId10"/>
    <p:sldId id="1035" r:id="rId11"/>
    <p:sldId id="1036" r:id="rId12"/>
    <p:sldId id="1037" r:id="rId13"/>
    <p:sldId id="1038" r:id="rId14"/>
  </p:sldIdLst>
  <p:sldSz cx="9144000" cy="51435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FF"/>
    <a:srgbClr val="FA4C06"/>
    <a:srgbClr val="008A3E"/>
    <a:srgbClr val="F32D3B"/>
    <a:srgbClr val="A2F090"/>
    <a:srgbClr val="CCFFCC"/>
    <a:srgbClr val="66FF99"/>
    <a:srgbClr val="DC6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15"/>
    <p:restoredTop sz="94660"/>
  </p:normalViewPr>
  <p:slideViewPr>
    <p:cSldViewPr showGuides="1">
      <p:cViewPr>
        <p:scale>
          <a:sx n="100" d="100"/>
          <a:sy n="100" d="100"/>
        </p:scale>
        <p:origin x="-690" y="-294"/>
      </p:cViewPr>
      <p:guideLst>
        <p:guide orient="horz" pos="1592"/>
        <p:guide pos="29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16BB78-4723-4576-8897-A75C47ECA61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61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843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43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5BA5A0-D301-4D0A-BCD9-3C0C7E16E4A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7920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7920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B2CCA90-7911-44D8-A72A-ABB7D43166F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8841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841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97BBD8D-0314-494F-85A6-64D844963D6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9046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9046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B3E476C-8A26-4A9A-B044-85B88E1F2F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92514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9251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81B31DC-D97D-4E8E-AD23-813F9E3AAD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1"/>
          <p:cNvSpPr/>
          <p:nvPr/>
        </p:nvSpPr>
        <p:spPr bwMode="ltGray">
          <a:xfrm>
            <a:off x="-6350" y="-57150"/>
            <a:ext cx="9188450" cy="1501775"/>
          </a:xfrm>
          <a:custGeom>
            <a:avLst/>
            <a:gdLst/>
            <a:ahLst/>
            <a:cxnLst>
              <a:cxn ang="0">
                <a:pos x="14" y="14"/>
              </a:cxn>
              <a:cxn ang="0">
                <a:pos x="7" y="1254"/>
              </a:cxn>
              <a:cxn ang="0">
                <a:pos x="3091" y="421"/>
              </a:cxn>
              <a:cxn ang="0">
                <a:pos x="5774" y="841"/>
              </a:cxn>
              <a:cxn ang="0">
                <a:pos x="5774" y="14"/>
              </a:cxn>
              <a:cxn ang="0">
                <a:pos x="14" y="14"/>
              </a:cxn>
            </a:cxnLst>
            <a:rect l="0" t="0" r="r" b="b"/>
            <a:pathLst>
              <a:path w="5788" h="1261">
                <a:moveTo>
                  <a:pt x="14" y="14"/>
                </a:moveTo>
                <a:cubicBezTo>
                  <a:pt x="28" y="0"/>
                  <a:pt x="7" y="1261"/>
                  <a:pt x="7" y="1254"/>
                </a:cubicBezTo>
                <a:cubicBezTo>
                  <a:pt x="7" y="1247"/>
                  <a:pt x="1254" y="488"/>
                  <a:pt x="3091" y="421"/>
                </a:cubicBezTo>
                <a:cubicBezTo>
                  <a:pt x="4928" y="354"/>
                  <a:pt x="5760" y="780"/>
                  <a:pt x="5774" y="841"/>
                </a:cubicBezTo>
                <a:cubicBezTo>
                  <a:pt x="5788" y="902"/>
                  <a:pt x="5784" y="24"/>
                  <a:pt x="5774" y="14"/>
                </a:cubicBezTo>
                <a:cubicBezTo>
                  <a:pt x="5772" y="16"/>
                  <a:pt x="0" y="28"/>
                  <a:pt x="14" y="1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gray">
          <a:xfrm>
            <a:off x="34925" y="123825"/>
            <a:ext cx="297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《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电算化会计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》</a:t>
            </a:r>
            <a:endParaRPr kumimoji="0" lang="en-US" altLang="zh-CN" sz="32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3568" y="1563638"/>
            <a:ext cx="7632848" cy="971550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altLang="zh-CN" strike="noStrike" noProof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6477000" cy="28575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单击此处编辑母版副标题样式</a:t>
            </a:r>
            <a:endParaRPr lang="en-US" altLang="zh-CN" strike="noStrike" noProof="1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28600" y="4914900"/>
            <a:ext cx="2133600" cy="1270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733800" y="4916488"/>
            <a:ext cx="2297113" cy="158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4914900"/>
            <a:ext cx="2133600" cy="165100"/>
          </a:xfrm>
          <a:prstGeom prst="rect">
            <a:avLst/>
          </a:prstGeom>
        </p:spPr>
        <p:txBody>
          <a:bodyPr/>
          <a:p>
            <a:pPr lvl="0" algn="r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171450"/>
            <a:ext cx="2057400" cy="4572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171450"/>
            <a:ext cx="6019800" cy="4572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171451"/>
            <a:ext cx="8229600" cy="42267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533400" y="1085850"/>
            <a:ext cx="8191500" cy="3657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单击图标添加表格</a:t>
            </a:r>
            <a:endParaRPr kumimoji="0" lang="zh-CN" altLang="en-US" sz="28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0535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7"/>
          <p:cNvSpPr>
            <a:spLocks noGrp="1"/>
          </p:cNvSpPr>
          <p:nvPr>
            <p:ph type="sldNum" sz="quarter" idx="1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1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body"/>
          </p:nvPr>
        </p:nvSpPr>
        <p:spPr>
          <a:xfrm>
            <a:off x="533400" y="1085850"/>
            <a:ext cx="8191500" cy="3657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xfrm>
            <a:off x="533400" y="171450"/>
            <a:ext cx="8229600" cy="422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《</a:t>
            </a:r>
            <a:r>
              <a:rPr lang="zh-CN" altLang="en-US" dirty="0"/>
              <a:t>电算化会计</a:t>
            </a:r>
            <a:r>
              <a:rPr lang="en-US" altLang="zh-CN" dirty="0"/>
              <a:t>》</a:t>
            </a:r>
            <a:endParaRPr lang="en-US" altLang="zh-CN" dirty="0"/>
          </a:p>
        </p:txBody>
      </p:sp>
      <p:sp>
        <p:nvSpPr>
          <p:cNvPr id="2" name="Line 93"/>
          <p:cNvSpPr/>
          <p:nvPr/>
        </p:nvSpPr>
        <p:spPr>
          <a:xfrm>
            <a:off x="304800" y="4881563"/>
            <a:ext cx="861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ouchn.c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标题 3"/>
          <p:cNvSpPr>
            <a:spLocks noGrp="1" noChangeArrowheads="1"/>
          </p:cNvSpPr>
          <p:nvPr>
            <p:ph type="title"/>
          </p:nvPr>
        </p:nvSpPr>
        <p:spPr>
          <a:xfrm>
            <a:off x="539750" y="123826"/>
            <a:ext cx="8229600" cy="422275"/>
          </a:xfrm>
        </p:spPr>
        <p:txBody>
          <a:bodyPr/>
          <a:lstStyle/>
          <a:p>
            <a:pPr algn="ctr"/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形考任务</a:t>
            </a:r>
            <a:r>
              <a:rPr lang="en-US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基础设置</a:t>
            </a:r>
            <a:endParaRPr lang="zh-CN" altLang="en-US" smtClean="0"/>
          </a:p>
        </p:txBody>
      </p:sp>
      <p:sp>
        <p:nvSpPr>
          <p:cNvPr id="5" name="内容占位符 4"/>
          <p:cNvSpPr>
            <a:spLocks noGrp="1" noChangeArrowheads="1"/>
          </p:cNvSpPr>
          <p:nvPr>
            <p:ph idx="1"/>
          </p:nvPr>
        </p:nvSpPr>
        <p:spPr>
          <a:xfrm>
            <a:off x="730250" y="889000"/>
            <a:ext cx="8122285" cy="3657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、在浏览器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（电脑建议安装谷歌浏览器）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中输入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  <a:hlinkClick r:id="rId1"/>
              </a:rPr>
              <a:t>www.ouchn.cn/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，进入国开学习网；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、选择“学生登陆”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、点击“电算化会计”课程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进入学习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4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、形考任务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形考任务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3 ——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基础设置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5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、参考教材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P209—210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完成任务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6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、完成本任务所有题目后“交卷”退出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7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、退回到课程主页，点击右上角头像图标，选择“成绩”查看任务是否通过。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8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分）</a:t>
            </a:r>
            <a:endParaRPr lang="zh-CN" altLang="en-US" sz="28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标题 3"/>
          <p:cNvSpPr>
            <a:spLocks noGrp="1" noChangeArrowheads="1"/>
          </p:cNvSpPr>
          <p:nvPr>
            <p:ph type="title"/>
          </p:nvPr>
        </p:nvSpPr>
        <p:spPr>
          <a:xfrm>
            <a:off x="539750" y="123826"/>
            <a:ext cx="8229600" cy="422275"/>
          </a:xfrm>
        </p:spPr>
        <p:txBody>
          <a:bodyPr/>
          <a:lstStyle/>
          <a:p>
            <a:pPr algn="ctr"/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形考查看成绩步骤</a:t>
            </a:r>
            <a:r>
              <a:rPr lang="en-US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mtClean="0"/>
          </a:p>
        </p:txBody>
      </p:sp>
      <p:pic>
        <p:nvPicPr>
          <p:cNvPr id="18944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31889"/>
            <a:ext cx="8126413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标题 3"/>
          <p:cNvSpPr>
            <a:spLocks noGrp="1" noChangeArrowheads="1"/>
          </p:cNvSpPr>
          <p:nvPr>
            <p:ph type="title"/>
          </p:nvPr>
        </p:nvSpPr>
        <p:spPr>
          <a:xfrm>
            <a:off x="539750" y="123826"/>
            <a:ext cx="8229600" cy="422275"/>
          </a:xfrm>
        </p:spPr>
        <p:txBody>
          <a:bodyPr/>
          <a:lstStyle/>
          <a:p>
            <a:pPr algn="ctr"/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形考查看成绩步骤</a:t>
            </a:r>
            <a:r>
              <a:rPr lang="en-US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zh-CN" altLang="en-US" smtClean="0"/>
          </a:p>
        </p:txBody>
      </p:sp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1" y="627063"/>
            <a:ext cx="7777163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istrator\AppData\Roaming\Tencent\Users\86868459\QQ\WinTemp\RichOle\(HBYMD6YT1~06%Q2`71N`UP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62611" y="843558"/>
            <a:ext cx="3868959" cy="407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5343523" y="1491258"/>
            <a:ext cx="1316038" cy="11747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5" name="直接箭头连接符 4"/>
          <p:cNvCxnSpPr/>
          <p:nvPr/>
        </p:nvCxnSpPr>
        <p:spPr>
          <a:xfrm>
            <a:off x="4735861" y="1635720"/>
            <a:ext cx="28733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0810" y="1132483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/>
              <a:t>部门档案</a:t>
            </a:r>
            <a:endParaRPr lang="en-US" altLang="zh-CN" sz="1200" b="1"/>
          </a:p>
          <a:p>
            <a:r>
              <a:rPr lang="zh-CN" altLang="en-US" sz="1200" b="1"/>
              <a:t>职员档案</a:t>
            </a:r>
            <a:endParaRPr lang="zh-CN" altLang="en-US" sz="1200" b="1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222971" y="1408708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19697" y="1683345"/>
            <a:ext cx="80021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/>
              <a:t>会计科目</a:t>
            </a:r>
            <a:endParaRPr lang="en-US" altLang="zh-CN" sz="1200" b="1"/>
          </a:p>
          <a:p>
            <a:r>
              <a:rPr lang="zh-CN" altLang="en-US" sz="1200" b="1"/>
              <a:t>凭证类别</a:t>
            </a:r>
            <a:endParaRPr lang="en-US" altLang="zh-CN" sz="1200" b="1"/>
          </a:p>
          <a:p>
            <a:r>
              <a:rPr lang="zh-CN" altLang="en-US" sz="1200" b="1">
                <a:solidFill>
                  <a:srgbClr val="FF0000"/>
                </a:solidFill>
              </a:rPr>
              <a:t>外币种类</a:t>
            </a:r>
            <a:endParaRPr lang="en-US" altLang="zh-CN" sz="1200" b="1">
              <a:solidFill>
                <a:srgbClr val="FF0000"/>
              </a:solidFill>
            </a:endParaRPr>
          </a:p>
          <a:p>
            <a:r>
              <a:rPr lang="zh-CN" altLang="en-US" sz="1200" b="1"/>
              <a:t>项目目录</a:t>
            </a:r>
            <a:endParaRPr lang="zh-CN" altLang="en-US" sz="1200" b="1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3211859" y="2094508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411760" y="2796183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/>
              <a:t>结算方式</a:t>
            </a:r>
            <a:endParaRPr lang="en-US" altLang="zh-CN" sz="1200" b="1"/>
          </a:p>
          <a:p>
            <a:r>
              <a:rPr lang="zh-CN" altLang="en-US" sz="1200" b="1"/>
              <a:t>付款条件</a:t>
            </a:r>
            <a:endParaRPr lang="zh-CN" altLang="en-US" sz="1200" b="1"/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3248371" y="2323108"/>
            <a:ext cx="452438" cy="64770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5363417" y="1491258"/>
            <a:ext cx="1404342" cy="11724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3346797" y="843559"/>
            <a:ext cx="720476" cy="2889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204788" y="2140867"/>
            <a:ext cx="1846262" cy="787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“基础设置”菜单</a:t>
            </a:r>
            <a:endParaRPr lang="en-US" altLang="zh-CN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右箭头 27"/>
          <p:cNvSpPr/>
          <p:nvPr/>
        </p:nvSpPr>
        <p:spPr>
          <a:xfrm>
            <a:off x="1809750" y="2344067"/>
            <a:ext cx="674688" cy="36195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右箭头 20"/>
          <p:cNvSpPr/>
          <p:nvPr/>
        </p:nvSpPr>
        <p:spPr>
          <a:xfrm>
            <a:off x="6804248" y="2040384"/>
            <a:ext cx="647700" cy="38735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7379716" y="1563638"/>
            <a:ext cx="1728788" cy="1401763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选择相应的子菜单；</a:t>
            </a:r>
            <a:endParaRPr lang="en-US" altLang="zh-CN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录入相关档案信息；</a:t>
            </a:r>
            <a:endParaRPr lang="en-US" altLang="zh-CN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保存。</a:t>
            </a:r>
            <a:endParaRPr lang="en-US" altLang="zh-CN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" name="图片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2" y="1848767"/>
            <a:ext cx="3143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979713" y="53212"/>
            <a:ext cx="591375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2.2 </a:t>
            </a:r>
            <a:r>
              <a:rPr lang="zh-CN" altLang="en-US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基础设置</a:t>
            </a:r>
            <a:r>
              <a:rPr lang="zh-CN" altLang="en-US" sz="36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归纳小结 </a:t>
            </a:r>
            <a:r>
              <a:rPr lang="en-US" altLang="zh-CN" sz="28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P209</a:t>
            </a:r>
            <a:endParaRPr lang="en-US" altLang="zh-CN" sz="28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pic>
        <p:nvPicPr>
          <p:cNvPr id="17819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59743"/>
            <a:ext cx="1403647" cy="118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19" grpId="0" bldLvl="0" animBg="1"/>
      <p:bldP spid="24" grpId="0" bldLvl="0" animBg="1"/>
      <p:bldP spid="25" grpId="0" bldLvl="0" animBg="1"/>
      <p:bldP spid="27" grpId="0" bldLvl="0" animBg="1"/>
      <p:bldP spid="28" grpId="0" bldLvl="0" animBg="1"/>
      <p:bldP spid="21" grpId="0" bldLvl="0" animBg="1"/>
      <p:bldP spid="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716145" y="1166495"/>
            <a:ext cx="4283710" cy="216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P209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基础设置→机构设置→部门档案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8" name="Picture 1" descr="C:\Users\Administrator\AppData\Roaming\Tencent\Users\86868459\QQ\WinTemp\RichOle\AT1(AG_R5W8YHL7SA29XJPX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2898" y="1136650"/>
            <a:ext cx="4464050" cy="3379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接箭头连接符 3"/>
          <p:cNvCxnSpPr/>
          <p:nvPr/>
        </p:nvCxnSpPr>
        <p:spPr>
          <a:xfrm flipH="1">
            <a:off x="4355148" y="1616075"/>
            <a:ext cx="727075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420" name="Text Box 3"/>
          <p:cNvSpPr txBox="1"/>
          <p:nvPr/>
        </p:nvSpPr>
        <p:spPr>
          <a:xfrm>
            <a:off x="1456373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题【设置部门档案】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716145" y="1453515"/>
            <a:ext cx="4427220" cy="216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P209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基础设置→机构设置→职员档案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8" name="Picture 1" descr="C:\Users\Administrator\AppData\Roaming\Tencent\Users\86868459\QQ\WinTemp\RichOle\AT1(AG_R5W8YHL7SA29XJPX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2898" y="1136650"/>
            <a:ext cx="4464050" cy="3379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接箭头连接符 3"/>
          <p:cNvCxnSpPr/>
          <p:nvPr/>
        </p:nvCxnSpPr>
        <p:spPr>
          <a:xfrm flipH="1">
            <a:off x="4355148" y="1831340"/>
            <a:ext cx="727075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420" name="Text Box 3"/>
          <p:cNvSpPr txBox="1"/>
          <p:nvPr/>
        </p:nvSpPr>
        <p:spPr>
          <a:xfrm>
            <a:off x="1528128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题【设置职员档案】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351020" y="941705"/>
            <a:ext cx="4491355" cy="216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P209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3.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基础设置→往来单位→客户分类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456373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题【设置客户分类】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051" name="Picture 3" descr="C:\Users\Administrator\AppData\Roaming\Tencent\Users\86868459\QQ\WinTemp\RichOle\(HBYMD6YT1~06%Q2`71N`UP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4383" y="863283"/>
            <a:ext cx="3476625" cy="407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12850" y="915670"/>
            <a:ext cx="694690" cy="2508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547495" y="1563370"/>
            <a:ext cx="792480" cy="2159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H="1">
            <a:off x="3910648" y="1361440"/>
            <a:ext cx="727075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3" grpId="1" animBg="1"/>
      <p:bldP spid="5" grpId="0" bldLvl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349750" y="1166495"/>
            <a:ext cx="4582160" cy="216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P209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6.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基础设置→往来单位→客户档案  </a:t>
            </a: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312863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题【设置客户档案】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051" name="Picture 3" descr="C:\Users\Administrator\AppData\Roaming\Tencent\Users\86868459\QQ\WinTemp\RichOle\(HBYMD6YT1~06%Q2`71N`UP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4383" y="863283"/>
            <a:ext cx="3476625" cy="407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12850" y="915670"/>
            <a:ext cx="694690" cy="2508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547495" y="1563370"/>
            <a:ext cx="792480" cy="2159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H="1">
            <a:off x="3958908" y="1586230"/>
            <a:ext cx="727075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3" grpId="1" animBg="1"/>
      <p:bldP spid="5" grpId="0" bldLvl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3" descr="C:\Users\Administrator\AppData\Roaming\Tencent\Users\86868459\QQ\WinTemp\RichOle\(HBYMD6YT1~06%Q2`71N`UP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0378" y="787400"/>
            <a:ext cx="3476625" cy="407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接箭头连接符 15"/>
          <p:cNvCxnSpPr/>
          <p:nvPr/>
        </p:nvCxnSpPr>
        <p:spPr>
          <a:xfrm flipH="1">
            <a:off x="2172970" y="2044700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圆角矩形 24"/>
          <p:cNvSpPr/>
          <p:nvPr/>
        </p:nvSpPr>
        <p:spPr>
          <a:xfrm>
            <a:off x="965200" y="787400"/>
            <a:ext cx="576263" cy="2889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78605" y="1276350"/>
            <a:ext cx="470789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P210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8.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基础设置→财务→外币种类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241108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题【设置外币及汇率】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20800" y="1932305"/>
            <a:ext cx="792480" cy="2159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TextBox 14"/>
          <p:cNvSpPr txBox="1"/>
          <p:nvPr/>
        </p:nvSpPr>
        <p:spPr>
          <a:xfrm>
            <a:off x="2748280" y="1517650"/>
            <a:ext cx="1209040" cy="104521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16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会计科目</a:t>
            </a:r>
            <a:endParaRPr lang="en-US" altLang="zh-CN" sz="16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zh-CN" altLang="en-US" sz="16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凭证类别</a:t>
            </a:r>
            <a:endParaRPr lang="en-US" altLang="zh-CN" sz="16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外币种类</a:t>
            </a:r>
            <a:endParaRPr lang="en-US" altLang="zh-CN" sz="1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>
              <a:buClrTx/>
              <a:buSzTx/>
              <a:buNone/>
            </a:pPr>
            <a:r>
              <a:rPr lang="zh-CN" altLang="en-US" sz="16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项目目录</a:t>
            </a:r>
            <a:endParaRPr lang="zh-CN" altLang="en-US" sz="16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ldLvl="0" animBg="1"/>
      <p:bldP spid="5" grpId="1" animBg="1"/>
      <p:bldP spid="7" grpId="0" bldLvl="0" animBg="1"/>
      <p:bldP spid="25" grpId="0" bldLvl="0" animBg="1"/>
      <p:bldP spid="2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3" descr="C:\Users\Administrator\AppData\Roaming\Tencent\Users\86868459\QQ\WinTemp\RichOle\(HBYMD6YT1~06%Q2`71N`UP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0378" y="787400"/>
            <a:ext cx="3476625" cy="407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接箭头连接符 15"/>
          <p:cNvCxnSpPr/>
          <p:nvPr/>
        </p:nvCxnSpPr>
        <p:spPr>
          <a:xfrm flipH="1">
            <a:off x="2172970" y="2259965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圆角矩形 24"/>
          <p:cNvSpPr/>
          <p:nvPr/>
        </p:nvSpPr>
        <p:spPr>
          <a:xfrm>
            <a:off x="965200" y="787400"/>
            <a:ext cx="576263" cy="2889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78605" y="1276350"/>
            <a:ext cx="470789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P210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.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基础设置→收付结算→结算方式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241108" y="77470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03 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题【设置外币及汇率】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20800" y="2147570"/>
            <a:ext cx="792480" cy="21590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TextBox 14"/>
          <p:cNvSpPr txBox="1"/>
          <p:nvPr/>
        </p:nvSpPr>
        <p:spPr>
          <a:xfrm>
            <a:off x="2748280" y="1804670"/>
            <a:ext cx="1522730" cy="101473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结算方式</a:t>
            </a:r>
            <a:endParaRPr lang="en-US" altLang="zh-CN" sz="18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zh-CN" altLang="en-US" sz="1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付款条件</a:t>
            </a:r>
            <a:endParaRPr lang="en-US" altLang="zh-CN" sz="18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algn="l">
              <a:buClrTx/>
              <a:buSzTx/>
              <a:buNone/>
            </a:pPr>
            <a:r>
              <a:rPr lang="zh-CN" altLang="en-US" sz="1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开户银行</a:t>
            </a:r>
            <a:endParaRPr lang="zh-CN" altLang="en-US" sz="1800" b="1" dirty="0">
              <a:solidFill>
                <a:schemeClr val="tx2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ldLvl="0" animBg="1"/>
      <p:bldP spid="5" grpId="1" animBg="1"/>
      <p:bldP spid="7" grpId="0" bldLvl="0" animBg="1"/>
      <p:bldP spid="25" grpId="0" bldLvl="0" animBg="1"/>
      <p:bldP spid="2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标题 3"/>
          <p:cNvSpPr>
            <a:spLocks noGrp="1" noChangeArrowheads="1"/>
          </p:cNvSpPr>
          <p:nvPr>
            <p:ph type="title"/>
          </p:nvPr>
        </p:nvSpPr>
        <p:spPr>
          <a:xfrm>
            <a:off x="539750" y="123826"/>
            <a:ext cx="8229600" cy="422275"/>
          </a:xfrm>
        </p:spPr>
        <p:txBody>
          <a:bodyPr/>
          <a:lstStyle/>
          <a:p>
            <a:pPr algn="ctr"/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形考查看成绩步骤</a:t>
            </a:r>
            <a:r>
              <a:rPr lang="en-US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smtClean="0"/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1" y="627064"/>
            <a:ext cx="6913563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REFSHAPE" val="446672188"/>
  <p:tag name="KSO_WM_UNIT_PLACING_PICTURE_USER_VIEWPORT" val="{&quot;height&quot;:6410,&quot;width&quot;:5475}"/>
</p:tagLst>
</file>

<file path=ppt/tags/tag2.xml><?xml version="1.0" encoding="utf-8"?>
<p:tagLst xmlns:p="http://schemas.openxmlformats.org/presentationml/2006/main">
  <p:tag name="REFSHAPE" val="446672188"/>
  <p:tag name="KSO_WM_UNIT_PLACING_PICTURE_USER_VIEWPORT" val="{&quot;height&quot;:6410,&quot;width&quot;:5475}"/>
</p:tagLst>
</file>

<file path=ppt/theme/theme1.xml><?xml version="1.0" encoding="utf-8"?>
<a:theme xmlns:a="http://schemas.openxmlformats.org/drawingml/2006/main" name="041TGp_figure_blue_v3">
  <a:themeElements>
    <a:clrScheme name="Default Design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WPS 演示</Application>
  <PresentationFormat/>
  <Paragraphs>74</Paragraphs>
  <Slides>11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华文新魏</vt:lpstr>
      <vt:lpstr>Verdana</vt:lpstr>
      <vt:lpstr>Times New Roman</vt:lpstr>
      <vt:lpstr>黑体</vt:lpstr>
      <vt:lpstr>微软雅黑</vt:lpstr>
      <vt:lpstr>Arial Unicode MS</vt:lpstr>
      <vt:lpstr>Calibri</vt:lpstr>
      <vt:lpstr>041TGp_figure_blue_v3</vt:lpstr>
      <vt:lpstr>形考任务3  基础设置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形考查看成绩步骤1</vt:lpstr>
      <vt:lpstr>形考查看成绩步骤2</vt:lpstr>
      <vt:lpstr>形考查看成绩步骤3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2.2基础档案设置</dc:title>
  <dc:creator>湛江电大陈迎丽</dc:creator>
  <cp:lastModifiedBy>Administrator</cp:lastModifiedBy>
  <cp:revision>233</cp:revision>
  <dcterms:created xsi:type="dcterms:W3CDTF">2013-01-12T05:45:00Z</dcterms:created>
  <dcterms:modified xsi:type="dcterms:W3CDTF">2020-04-18T15:02:41Z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