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6"/>
  </p:notesMasterIdLst>
  <p:handoutMasterIdLst>
    <p:handoutMasterId r:id="rId10"/>
  </p:handoutMasterIdLst>
  <p:sldIdLst>
    <p:sldId id="923" r:id="rId4"/>
    <p:sldId id="570" r:id="rId5"/>
    <p:sldId id="827" r:id="rId7"/>
    <p:sldId id="828" r:id="rId8"/>
    <p:sldId id="829" r:id="rId9"/>
  </p:sldIdLst>
  <p:sldSz cx="9144000" cy="51435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FFFF"/>
    <a:srgbClr val="FA4C06"/>
    <a:srgbClr val="008A3E"/>
    <a:srgbClr val="F32D3B"/>
    <a:srgbClr val="A2F090"/>
    <a:srgbClr val="CCFFCC"/>
    <a:srgbClr val="66FF99"/>
    <a:srgbClr val="DC65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15"/>
    <p:restoredTop sz="94660"/>
  </p:normalViewPr>
  <p:slideViewPr>
    <p:cSldViewPr showGuides="1">
      <p:cViewPr>
        <p:scale>
          <a:sx n="100" d="100"/>
          <a:sy n="100" d="100"/>
        </p:scale>
        <p:origin x="-690" y="-294"/>
      </p:cViewPr>
      <p:guideLst>
        <p:guide orient="horz" pos="1580"/>
        <p:guide pos="29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en-US" altLang="zh-CN" sz="1200" dirty="0"/>
            </a:fld>
            <a:endParaRPr lang="en-US" altLang="zh-CN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16BB78-4723-4576-8897-A75C47ECA61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595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2595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 txBox="1">
            <a:spLocks noGrp="1"/>
          </p:cNvSpPr>
          <p:nvPr>
            <p:ph type="sldNum" sz="quarter"/>
          </p:nvPr>
        </p:nvSpPr>
        <p:spPr>
          <a:noFill/>
        </p:spPr>
        <p:txBody>
          <a:bodyPr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5170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5171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 txBox="1">
            <a:spLocks noGrp="1"/>
          </p:cNvSpPr>
          <p:nvPr>
            <p:ph type="sldNum" sz="quarter"/>
          </p:nvPr>
        </p:nvSpPr>
        <p:spPr>
          <a:noFill/>
        </p:spPr>
        <p:txBody>
          <a:bodyPr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6194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6195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 txBox="1">
            <a:spLocks noGrp="1"/>
          </p:cNvSpPr>
          <p:nvPr>
            <p:ph type="sldNum" sz="quarter"/>
          </p:nvPr>
        </p:nvSpPr>
        <p:spPr>
          <a:noFill/>
        </p:spPr>
        <p:txBody>
          <a:bodyPr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7218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137219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/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 txBox="1">
            <a:spLocks noGrp="1"/>
          </p:cNvSpPr>
          <p:nvPr>
            <p:ph type="sldNum" sz="quarter"/>
          </p:nvPr>
        </p:nvSpPr>
        <p:spPr>
          <a:noFill/>
        </p:spPr>
        <p:txBody>
          <a:bodyPr lIns="91440" tIns="45720" rIns="91440" bIns="45720" rtlCol="0" anchor="b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1"/>
          <p:cNvSpPr/>
          <p:nvPr/>
        </p:nvSpPr>
        <p:spPr bwMode="ltGray">
          <a:xfrm>
            <a:off x="-6350" y="-57150"/>
            <a:ext cx="9188450" cy="1501775"/>
          </a:xfrm>
          <a:custGeom>
            <a:avLst/>
            <a:gdLst/>
            <a:ahLst/>
            <a:cxnLst>
              <a:cxn ang="0">
                <a:pos x="14" y="14"/>
              </a:cxn>
              <a:cxn ang="0">
                <a:pos x="7" y="1254"/>
              </a:cxn>
              <a:cxn ang="0">
                <a:pos x="3091" y="421"/>
              </a:cxn>
              <a:cxn ang="0">
                <a:pos x="5774" y="841"/>
              </a:cxn>
              <a:cxn ang="0">
                <a:pos x="5774" y="14"/>
              </a:cxn>
              <a:cxn ang="0">
                <a:pos x="14" y="14"/>
              </a:cxn>
            </a:cxnLst>
            <a:rect l="0" t="0" r="r" b="b"/>
            <a:pathLst>
              <a:path w="5788" h="1261">
                <a:moveTo>
                  <a:pt x="14" y="14"/>
                </a:moveTo>
                <a:cubicBezTo>
                  <a:pt x="28" y="0"/>
                  <a:pt x="7" y="1261"/>
                  <a:pt x="7" y="1254"/>
                </a:cubicBezTo>
                <a:cubicBezTo>
                  <a:pt x="7" y="1247"/>
                  <a:pt x="1254" y="488"/>
                  <a:pt x="3091" y="421"/>
                </a:cubicBezTo>
                <a:cubicBezTo>
                  <a:pt x="4928" y="354"/>
                  <a:pt x="5760" y="780"/>
                  <a:pt x="5774" y="841"/>
                </a:cubicBezTo>
                <a:cubicBezTo>
                  <a:pt x="5788" y="902"/>
                  <a:pt x="5784" y="24"/>
                  <a:pt x="5774" y="14"/>
                </a:cubicBezTo>
                <a:cubicBezTo>
                  <a:pt x="5772" y="16"/>
                  <a:pt x="0" y="28"/>
                  <a:pt x="14" y="1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gray">
          <a:xfrm>
            <a:off x="34925" y="123825"/>
            <a:ext cx="297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《</a:t>
            </a: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电算化会计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》</a:t>
            </a:r>
            <a:endParaRPr kumimoji="0" lang="en-US" altLang="zh-CN" sz="32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83568" y="1563638"/>
            <a:ext cx="7632848" cy="971550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6477000" cy="28575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hlink"/>
                </a:solidFill>
              </a:defRPr>
            </a:lvl1pPr>
          </a:lstStyle>
          <a:p>
            <a:r>
              <a:rPr lang="zh-CN" altLang="en-US" dirty="0" smtClean="0"/>
              <a:t>单击此处编辑母版副标题样式</a:t>
            </a:r>
            <a:endParaRPr lang="en-US" altLang="zh-CN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28600" y="4914900"/>
            <a:ext cx="2133600" cy="1270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733800" y="4916488"/>
            <a:ext cx="2297113" cy="1587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ffectLst/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4914900"/>
            <a:ext cx="2133600" cy="165100"/>
          </a:xfrm>
          <a:prstGeom prst="rect">
            <a:avLst/>
          </a:prstGeom>
        </p:spPr>
        <p:txBody>
          <a:bodyPr/>
          <a:p>
            <a:pPr lvl="0" algn="r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171450"/>
            <a:ext cx="2057400" cy="4572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3400" y="171450"/>
            <a:ext cx="6019800" cy="4572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171451"/>
            <a:ext cx="8229600" cy="4226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533400" y="1085850"/>
            <a:ext cx="8191500" cy="36576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单击图标添加表格</a:t>
            </a:r>
            <a:endParaRPr kumimoji="0" lang="zh-CN" altLang="en-US" sz="28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31"/>
          <p:cNvSpPr/>
          <p:nvPr/>
        </p:nvSpPr>
        <p:spPr bwMode="ltGray">
          <a:xfrm>
            <a:off x="-6350" y="-57150"/>
            <a:ext cx="9188450" cy="1501775"/>
          </a:xfrm>
          <a:custGeom>
            <a:avLst/>
            <a:gdLst/>
            <a:ahLst/>
            <a:cxnLst>
              <a:cxn ang="0">
                <a:pos x="14" y="14"/>
              </a:cxn>
              <a:cxn ang="0">
                <a:pos x="7" y="1254"/>
              </a:cxn>
              <a:cxn ang="0">
                <a:pos x="3091" y="421"/>
              </a:cxn>
              <a:cxn ang="0">
                <a:pos x="5774" y="841"/>
              </a:cxn>
              <a:cxn ang="0">
                <a:pos x="5774" y="14"/>
              </a:cxn>
              <a:cxn ang="0">
                <a:pos x="14" y="14"/>
              </a:cxn>
            </a:cxnLst>
            <a:rect l="0" t="0" r="r" b="b"/>
            <a:pathLst>
              <a:path w="5788" h="1261">
                <a:moveTo>
                  <a:pt x="14" y="14"/>
                </a:moveTo>
                <a:cubicBezTo>
                  <a:pt x="28" y="0"/>
                  <a:pt x="7" y="1261"/>
                  <a:pt x="7" y="1254"/>
                </a:cubicBezTo>
                <a:cubicBezTo>
                  <a:pt x="7" y="1247"/>
                  <a:pt x="1254" y="488"/>
                  <a:pt x="3091" y="421"/>
                </a:cubicBezTo>
                <a:cubicBezTo>
                  <a:pt x="4928" y="354"/>
                  <a:pt x="5760" y="780"/>
                  <a:pt x="5774" y="841"/>
                </a:cubicBezTo>
                <a:cubicBezTo>
                  <a:pt x="5788" y="902"/>
                  <a:pt x="5784" y="24"/>
                  <a:pt x="5774" y="14"/>
                </a:cubicBezTo>
                <a:cubicBezTo>
                  <a:pt x="5772" y="16"/>
                  <a:pt x="0" y="28"/>
                  <a:pt x="14" y="14"/>
                </a:cubicBez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gray">
          <a:xfrm>
            <a:off x="34925" y="123825"/>
            <a:ext cx="297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《</a:t>
            </a:r>
            <a: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电算化会计</a:t>
            </a:r>
            <a:r>
              <a:rPr kumimoji="0" lang="en-US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</a:rPr>
              <a:t>》</a:t>
            </a:r>
            <a:endParaRPr kumimoji="0" lang="en-US" altLang="zh-CN" sz="32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83568" y="1563638"/>
            <a:ext cx="7632848" cy="971550"/>
          </a:xfrm>
          <a:effectLst>
            <a:outerShdw dist="35921" dir="2700000" algn="ctr" rotWithShape="0">
              <a:srgbClr val="FFFFFF"/>
            </a:outerShdw>
          </a:effectLst>
        </p:spPr>
        <p:txBody>
          <a:bodyPr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6477000" cy="28575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hlink"/>
                </a:solidFill>
              </a:defRPr>
            </a:lvl1pPr>
          </a:lstStyle>
          <a:p>
            <a:r>
              <a:rPr lang="zh-CN" altLang="en-US" dirty="0" smtClean="0"/>
              <a:t>单击此处编辑母版副标题样式</a:t>
            </a:r>
            <a:endParaRPr lang="en-US" altLang="zh-CN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228600" y="4914900"/>
            <a:ext cx="2133600" cy="1270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733800" y="4916488"/>
            <a:ext cx="2297113" cy="1587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ffectLst/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4914900"/>
            <a:ext cx="2133600" cy="165100"/>
          </a:xfrm>
          <a:prstGeom prst="rect">
            <a:avLst/>
          </a:prstGeom>
        </p:spPr>
        <p:txBody>
          <a:bodyPr/>
          <a:p>
            <a:pPr lvl="0" algn="r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1085850"/>
            <a:ext cx="401955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05350" y="1085850"/>
            <a:ext cx="401955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6"/>
          <p:cNvSpPr>
            <a:spLocks noGrp="1"/>
          </p:cNvSpPr>
          <p:nvPr>
            <p:ph type="ftr" sz="quarter" idx="1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7"/>
          <p:cNvSpPr>
            <a:spLocks noGrp="1"/>
          </p:cNvSpPr>
          <p:nvPr>
            <p:ph type="sldNum" sz="quarter" idx="1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1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5600" y="171450"/>
            <a:ext cx="2057400" cy="4572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33400" y="171450"/>
            <a:ext cx="6019800" cy="4572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171451"/>
            <a:ext cx="8229600" cy="4226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533400" y="1085850"/>
            <a:ext cx="8191500" cy="36576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zh-CN" alt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单击图标添加表格</a:t>
            </a:r>
            <a:endParaRPr kumimoji="0" lang="zh-CN" altLang="en-US" sz="28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华文新魏" panose="02010800040101010101" pitchFamily="2" charset="-122"/>
                <a:ea typeface="华文新魏" panose="02010800040101010101" pitchFamily="2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1085850"/>
            <a:ext cx="401955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05350" y="1085850"/>
            <a:ext cx="401955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6"/>
          <p:cNvSpPr>
            <a:spLocks noGrp="1"/>
          </p:cNvSpPr>
          <p:nvPr>
            <p:ph type="ftr" sz="quarter" idx="1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7"/>
          <p:cNvSpPr>
            <a:spLocks noGrp="1"/>
          </p:cNvSpPr>
          <p:nvPr>
            <p:ph type="sldNum" sz="quarter" idx="1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1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  <a:endParaRPr kumimoji="0" lang="zh-CN" altLang="en-US" sz="3200" b="1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505200" y="4857750"/>
            <a:ext cx="1828800" cy="254000"/>
          </a:xfrm>
          <a:prstGeom prst="rect">
            <a:avLst/>
          </a:prstGeom>
        </p:spPr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  <p:sp>
        <p:nvSpPr>
          <p:cNvPr id="10" name="日期占位符 4"/>
          <p:cNvSpPr>
            <a:spLocks noGrp="1"/>
          </p:cNvSpPr>
          <p:nvPr>
            <p:ph type="dt" sz="quarter" idx="1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4" Type="http://schemas.openxmlformats.org/officeDocument/2006/relationships/theme" Target="../theme/theme2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3"/>
          <p:cNvSpPr>
            <a:spLocks noGrp="1"/>
          </p:cNvSpPr>
          <p:nvPr>
            <p:ph type="body" idx="1"/>
          </p:nvPr>
        </p:nvSpPr>
        <p:spPr>
          <a:xfrm>
            <a:off x="533400" y="1085850"/>
            <a:ext cx="81915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大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8" name="Rectangle 2"/>
          <p:cNvSpPr>
            <a:spLocks noGrp="1"/>
          </p:cNvSpPr>
          <p:nvPr>
            <p:ph type="title"/>
          </p:nvPr>
        </p:nvSpPr>
        <p:spPr>
          <a:xfrm>
            <a:off x="533400" y="171450"/>
            <a:ext cx="8229600" cy="422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《</a:t>
            </a:r>
            <a:r>
              <a:rPr lang="zh-CN" altLang="en-US" dirty="0"/>
              <a:t>电算化会计</a:t>
            </a:r>
            <a:r>
              <a:rPr lang="en-US" altLang="zh-CN" dirty="0"/>
              <a:t>》</a:t>
            </a:r>
            <a:endParaRPr lang="en-US" altLang="zh-CN" dirty="0"/>
          </a:p>
        </p:txBody>
      </p:sp>
      <p:sp>
        <p:nvSpPr>
          <p:cNvPr id="2" name="Line 93"/>
          <p:cNvSpPr/>
          <p:nvPr/>
        </p:nvSpPr>
        <p:spPr>
          <a:xfrm>
            <a:off x="304800" y="4881563"/>
            <a:ext cx="8610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3"/>
          <p:cNvSpPr>
            <a:spLocks noGrp="1"/>
          </p:cNvSpPr>
          <p:nvPr>
            <p:ph type="body" idx="1"/>
          </p:nvPr>
        </p:nvSpPr>
        <p:spPr>
          <a:xfrm>
            <a:off x="533400" y="1085850"/>
            <a:ext cx="81915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6096000" y="4857750"/>
            <a:ext cx="2819400" cy="238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宋体" panose="02010600030101010101" pitchFamily="2" charset="-122"/>
                <a:cs typeface="+mn-cs"/>
              </a:rPr>
              <a:t>湛江开放大学  陈迎丽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8" name="Rectangle 2"/>
          <p:cNvSpPr>
            <a:spLocks noGrp="1"/>
          </p:cNvSpPr>
          <p:nvPr>
            <p:ph type="title"/>
          </p:nvPr>
        </p:nvSpPr>
        <p:spPr>
          <a:xfrm>
            <a:off x="533400" y="171450"/>
            <a:ext cx="8229600" cy="4222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《</a:t>
            </a:r>
            <a:r>
              <a:rPr lang="zh-CN" altLang="en-US" dirty="0"/>
              <a:t>电算化会计</a:t>
            </a:r>
            <a:r>
              <a:rPr lang="en-US" altLang="zh-CN" dirty="0"/>
              <a:t>》</a:t>
            </a:r>
            <a:endParaRPr lang="en-US" altLang="zh-CN" dirty="0"/>
          </a:p>
        </p:txBody>
      </p:sp>
      <p:sp>
        <p:nvSpPr>
          <p:cNvPr id="2" name="Line 93"/>
          <p:cNvSpPr/>
          <p:nvPr/>
        </p:nvSpPr>
        <p:spPr>
          <a:xfrm>
            <a:off x="304800" y="4881563"/>
            <a:ext cx="8610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" name="日期占位符 4"/>
          <p:cNvSpPr>
            <a:spLocks noGrp="1"/>
          </p:cNvSpPr>
          <p:nvPr>
            <p:ph type="dt" sz="quarter" idx="2"/>
          </p:nvPr>
        </p:nvSpPr>
        <p:spPr>
          <a:xfrm>
            <a:off x="228600" y="4857750"/>
            <a:ext cx="3983038" cy="285750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宋体" panose="02010600030101010101" pitchFamily="2" charset="-122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单元二 系统应用基础</a:t>
            </a:r>
            <a:r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——2.2 </a:t>
            </a: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基础档案设置</a:t>
            </a: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华文新魏" panose="02010800040101010101" pitchFamily="2" charset="-122"/>
          <a:ea typeface="华文新魏" panose="02010800040101010101" pitchFamily="2" charset="-122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hyperlink" Target="http://www.ouchn.cn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Picture 2" descr="http://www.akuziti.com/kt/cache/149631192473694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19998" y="-236537"/>
            <a:ext cx="9239250" cy="1314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1023938" y="1436688"/>
            <a:ext cx="7392035" cy="341503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       →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系统→注册→</a:t>
            </a: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admin</a:t>
            </a:r>
            <a:endParaRPr lang="en-US" altLang="zh-CN" sz="36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1.   建立账套：账套→建立  </a:t>
            </a:r>
            <a:r>
              <a:rPr lang="en-US" altLang="zh-CN" sz="3200" dirty="0">
                <a:solidFill>
                  <a:srgbClr val="000000"/>
                </a:solidFill>
                <a:latin typeface="宋体" panose="02010600030101010101" pitchFamily="2" charset="-122"/>
              </a:rPr>
              <a:t>P24</a:t>
            </a:r>
            <a:endParaRPr lang="zh-CN" altLang="en-US" sz="36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600" b="1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2.   </a:t>
            </a: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增加操作员：权限→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操作员</a:t>
            </a:r>
            <a:r>
              <a:rPr lang="zh-CN" altLang="en-US" sz="36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</a:t>
            </a:r>
            <a:r>
              <a:rPr lang="en-US" altLang="zh-CN" sz="3600" dirty="0">
                <a:solidFill>
                  <a:srgbClr val="0070C0"/>
                </a:solidFill>
                <a:latin typeface="宋体" panose="02010600030101010101" pitchFamily="2" charset="-122"/>
                <a:sym typeface="+mn-ea"/>
              </a:rPr>
              <a:t>P32</a:t>
            </a:r>
            <a:endParaRPr lang="zh-CN" altLang="en-US" sz="3600" b="1" dirty="0">
              <a:solidFill>
                <a:srgbClr val="0070C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600" b="1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3. </a:t>
            </a: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 分配权限：权限</a:t>
            </a:r>
            <a:r>
              <a:rPr lang="zh-CN" alt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黑体" panose="02010609060101010101" pitchFamily="49" charset="-122"/>
                <a:sym typeface="+mn-ea"/>
              </a:rPr>
              <a:t>→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sym typeface="+mn-ea"/>
              </a:rPr>
              <a:t>权限  </a:t>
            </a:r>
            <a:r>
              <a:rPr lang="en-US" altLang="zh-CN" sz="3600" dirty="0">
                <a:solidFill>
                  <a:srgbClr val="0070C0"/>
                </a:solidFill>
                <a:latin typeface="宋体" panose="02010600030101010101" pitchFamily="2" charset="-122"/>
                <a:sym typeface="+mn-ea"/>
              </a:rPr>
              <a:t>P33</a:t>
            </a:r>
            <a:endParaRPr lang="en-US" altLang="zh-CN" sz="3600" b="1" dirty="0">
              <a:solidFill>
                <a:srgbClr val="0070C0"/>
              </a:solidFill>
              <a:latin typeface="宋体" panose="02010600030101010101" pitchFamily="2" charset="-122"/>
              <a:ea typeface="黑体" panose="02010609060101010101" pitchFamily="49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925" y="1436688"/>
            <a:ext cx="993775" cy="936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30" name="Picture 6" descr="http://www.akuziti.com/kt/cache/14963664449573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4035" y="589280"/>
            <a:ext cx="7625080" cy="10845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38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charRg st="56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7106" name="标题 3"/>
          <p:cNvSpPr>
            <a:spLocks noGrp="1"/>
          </p:cNvSpPr>
          <p:nvPr>
            <p:ph type="title"/>
          </p:nvPr>
        </p:nvSpPr>
        <p:spPr>
          <a:xfrm>
            <a:off x="539750" y="123825"/>
            <a:ext cx="8229600" cy="422275"/>
          </a:xfrm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形考任务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2  </a:t>
            </a: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系统管理</a:t>
            </a:r>
            <a:endParaRPr lang="zh-CN" altLang="en-US" dirty="0"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27088" y="915988"/>
            <a:ext cx="7489825" cy="3657600"/>
          </a:xfrm>
        </p:spPr>
        <p:txBody>
          <a:bodyPr vert="horz" wrap="square" lIns="91440" tIns="45720" rIns="91440" bIns="45720" numCol="1" anchor="t" anchorCtr="0" compatLnSpc="1"/>
          <a:p>
            <a:pPr marL="0" indent="0">
              <a:spcBef>
                <a:spcPct val="0"/>
              </a:spcBef>
              <a:buNone/>
            </a:pPr>
            <a:r>
              <a:rPr lang="en-US" altLang="zh-CN" dirty="0">
                <a:solidFill>
                  <a:srgbClr val="160B37"/>
                </a:solidFill>
              </a:rPr>
              <a:t>1</a:t>
            </a:r>
            <a:r>
              <a:rPr lang="zh-CN" altLang="en-US" dirty="0">
                <a:solidFill>
                  <a:srgbClr val="160B37"/>
                </a:solidFill>
              </a:rPr>
              <a:t>、在浏览器</a:t>
            </a:r>
            <a:r>
              <a:rPr lang="zh-CN" altLang="en-US" dirty="0">
                <a:solidFill>
                  <a:srgbClr val="FF0000"/>
                </a:solidFill>
              </a:rPr>
              <a:t>（电脑建议安装谷歌浏览器）</a:t>
            </a:r>
            <a:r>
              <a:rPr lang="zh-CN" altLang="en-US" dirty="0">
                <a:solidFill>
                  <a:srgbClr val="160B37"/>
                </a:solidFill>
              </a:rPr>
              <a:t>中输入</a:t>
            </a:r>
            <a:r>
              <a:rPr lang="en-US" altLang="zh-CN" dirty="0">
                <a:solidFill>
                  <a:srgbClr val="160B37"/>
                </a:solidFill>
                <a:hlinkClick r:id="rId1"/>
              </a:rPr>
              <a:t>www.ouchn.cn/</a:t>
            </a:r>
            <a:r>
              <a:rPr lang="zh-CN" altLang="en-US" dirty="0">
                <a:solidFill>
                  <a:srgbClr val="160B37"/>
                </a:solidFill>
              </a:rPr>
              <a:t>，进入国开学习网；</a:t>
            </a:r>
            <a:endParaRPr lang="en-US" altLang="zh-CN" dirty="0">
              <a:solidFill>
                <a:srgbClr val="160B37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dirty="0">
                <a:solidFill>
                  <a:srgbClr val="160B37"/>
                </a:solidFill>
              </a:rPr>
              <a:t>2</a:t>
            </a:r>
            <a:r>
              <a:rPr lang="zh-CN" altLang="en-US" dirty="0">
                <a:solidFill>
                  <a:srgbClr val="160B37"/>
                </a:solidFill>
              </a:rPr>
              <a:t>、选择“学生登陆”</a:t>
            </a:r>
            <a:endParaRPr lang="en-US" altLang="zh-CN" dirty="0">
              <a:solidFill>
                <a:srgbClr val="160B37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dirty="0">
                <a:solidFill>
                  <a:srgbClr val="160B37"/>
                </a:solidFill>
              </a:rPr>
              <a:t>3</a:t>
            </a:r>
            <a:r>
              <a:rPr lang="zh-CN" altLang="en-US" dirty="0">
                <a:solidFill>
                  <a:srgbClr val="160B37"/>
                </a:solidFill>
              </a:rPr>
              <a:t>、点击“电算化会计”课程</a:t>
            </a:r>
            <a:r>
              <a:rPr lang="en-US" altLang="zh-CN" dirty="0">
                <a:solidFill>
                  <a:srgbClr val="160B37"/>
                </a:solidFill>
              </a:rPr>
              <a:t>——</a:t>
            </a:r>
            <a:r>
              <a:rPr lang="zh-CN" altLang="en-US" dirty="0">
                <a:solidFill>
                  <a:srgbClr val="160B37"/>
                </a:solidFill>
              </a:rPr>
              <a:t>进入学习</a:t>
            </a:r>
            <a:endParaRPr lang="en-US" altLang="zh-CN" dirty="0">
              <a:solidFill>
                <a:srgbClr val="160B37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dirty="0">
                <a:solidFill>
                  <a:srgbClr val="160B37"/>
                </a:solidFill>
              </a:rPr>
              <a:t>4</a:t>
            </a:r>
            <a:r>
              <a:rPr lang="zh-CN" altLang="en-US" dirty="0">
                <a:solidFill>
                  <a:srgbClr val="160B37"/>
                </a:solidFill>
              </a:rPr>
              <a:t>、</a:t>
            </a:r>
            <a:r>
              <a:rPr lang="zh-CN" altLang="en-US" dirty="0">
                <a:solidFill>
                  <a:srgbClr val="FF0000"/>
                </a:solidFill>
              </a:rPr>
              <a:t>形考任务</a:t>
            </a:r>
            <a:r>
              <a:rPr lang="en-US" altLang="zh-CN" dirty="0">
                <a:solidFill>
                  <a:srgbClr val="FF0000"/>
                </a:solidFill>
              </a:rPr>
              <a:t>——</a:t>
            </a:r>
            <a:r>
              <a:rPr lang="zh-CN" altLang="en-US" dirty="0">
                <a:solidFill>
                  <a:srgbClr val="FF0000"/>
                </a:solidFill>
              </a:rPr>
              <a:t>形考任务</a:t>
            </a:r>
            <a:r>
              <a:rPr lang="en-US" altLang="zh-CN" dirty="0">
                <a:solidFill>
                  <a:srgbClr val="FF0000"/>
                </a:solidFill>
              </a:rPr>
              <a:t>2 ——</a:t>
            </a:r>
            <a:r>
              <a:rPr lang="zh-CN" altLang="en-US" dirty="0">
                <a:solidFill>
                  <a:srgbClr val="FF0000"/>
                </a:solidFill>
              </a:rPr>
              <a:t>系统管理</a:t>
            </a:r>
            <a:endParaRPr lang="en-US" altLang="zh-CN" dirty="0">
              <a:solidFill>
                <a:srgbClr val="160B37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dirty="0">
                <a:solidFill>
                  <a:srgbClr val="160B37"/>
                </a:solidFill>
              </a:rPr>
              <a:t>5</a:t>
            </a:r>
            <a:r>
              <a:rPr lang="zh-CN" altLang="en-US" dirty="0">
                <a:solidFill>
                  <a:srgbClr val="160B37"/>
                </a:solidFill>
              </a:rPr>
              <a:t>、参考教材</a:t>
            </a:r>
            <a:r>
              <a:rPr lang="en-US" altLang="zh-CN" dirty="0">
                <a:solidFill>
                  <a:srgbClr val="FF0000"/>
                </a:solidFill>
              </a:rPr>
              <a:t>P202—203</a:t>
            </a:r>
            <a:r>
              <a:rPr lang="zh-CN" altLang="en-US" dirty="0">
                <a:solidFill>
                  <a:srgbClr val="160B37"/>
                </a:solidFill>
              </a:rPr>
              <a:t>完成任务</a:t>
            </a:r>
            <a:endParaRPr lang="en-US" altLang="zh-CN" dirty="0">
              <a:solidFill>
                <a:srgbClr val="160B37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dirty="0">
                <a:solidFill>
                  <a:srgbClr val="160B37"/>
                </a:solidFill>
              </a:rPr>
              <a:t>6</a:t>
            </a:r>
            <a:r>
              <a:rPr lang="zh-CN" altLang="en-US" dirty="0">
                <a:solidFill>
                  <a:srgbClr val="160B37"/>
                </a:solidFill>
              </a:rPr>
              <a:t>、完成本任务所有题目后“交卷”退出</a:t>
            </a:r>
            <a:endParaRPr lang="en-US" altLang="zh-CN" dirty="0">
              <a:solidFill>
                <a:srgbClr val="160B37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zh-CN" dirty="0">
                <a:solidFill>
                  <a:srgbClr val="160B37"/>
                </a:solidFill>
              </a:rPr>
              <a:t>7</a:t>
            </a:r>
            <a:r>
              <a:rPr lang="zh-CN" altLang="en-US" dirty="0">
                <a:solidFill>
                  <a:srgbClr val="160B37"/>
                </a:solidFill>
              </a:rPr>
              <a:t>、退回到课程主页，点击右上角头像图标，选择“成绩”查看任务是否通过。</a:t>
            </a:r>
            <a:endParaRPr lang="zh-CN" altLang="en-US" dirty="0">
              <a:solidFill>
                <a:srgbClr val="160B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0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45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6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6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97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16" end="1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135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8" name="标题 3"/>
          <p:cNvSpPr>
            <a:spLocks noGrp="1"/>
          </p:cNvSpPr>
          <p:nvPr>
            <p:ph type="title"/>
          </p:nvPr>
        </p:nvSpPr>
        <p:spPr>
          <a:xfrm>
            <a:off x="539750" y="123825"/>
            <a:ext cx="8229600" cy="422275"/>
          </a:xfrm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形考查看成绩步骤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1</a:t>
            </a:r>
            <a:endParaRPr lang="zh-CN" altLang="en-US" dirty="0"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pic>
        <p:nvPicPr>
          <p:cNvPr id="111619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71550" y="627063"/>
            <a:ext cx="6913563" cy="4483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42" name="标题 3"/>
          <p:cNvSpPr>
            <a:spLocks noGrp="1"/>
          </p:cNvSpPr>
          <p:nvPr>
            <p:ph type="title"/>
          </p:nvPr>
        </p:nvSpPr>
        <p:spPr>
          <a:xfrm>
            <a:off x="539750" y="123825"/>
            <a:ext cx="8229600" cy="422275"/>
          </a:xfrm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形考查看成绩步骤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2</a:t>
            </a:r>
            <a:endParaRPr lang="zh-CN" altLang="en-US" dirty="0"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pic>
        <p:nvPicPr>
          <p:cNvPr id="11264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1131888"/>
            <a:ext cx="8126413" cy="34559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3666" name="标题 3"/>
          <p:cNvSpPr>
            <a:spLocks noGrp="1"/>
          </p:cNvSpPr>
          <p:nvPr>
            <p:ph type="title"/>
          </p:nvPr>
        </p:nvSpPr>
        <p:spPr>
          <a:xfrm>
            <a:off x="539750" y="123825"/>
            <a:ext cx="8229600" cy="422275"/>
          </a:xfrm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lang="zh-CN" altLang="en-US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形考查看成绩步骤</a:t>
            </a:r>
            <a:r>
              <a:rPr lang="en-US" altLang="zh-CN" sz="4000" b="1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3</a:t>
            </a:r>
            <a:endParaRPr lang="zh-CN" altLang="en-US" dirty="0"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  <p:pic>
        <p:nvPicPr>
          <p:cNvPr id="113667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9750" y="627063"/>
            <a:ext cx="7777163" cy="4508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41TGp_figure_blue_v3">
  <a:themeElements>
    <a:clrScheme name="Default Design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041TGp_figure_blue_v3">
  <a:themeElements>
    <a:clrScheme name="Default Design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WPS 演示</Application>
  <PresentationFormat/>
  <Paragraphs>21</Paragraphs>
  <Slides>5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31" baseType="lpstr">
      <vt:lpstr>Arial</vt:lpstr>
      <vt:lpstr>宋体</vt:lpstr>
      <vt:lpstr>Wingdings</vt:lpstr>
      <vt:lpstr>华文新魏</vt:lpstr>
      <vt:lpstr>Verdana</vt:lpstr>
      <vt:lpstr>Calibri</vt:lpstr>
      <vt:lpstr>Times New Roman</vt:lpstr>
      <vt:lpstr>微软雅黑</vt:lpstr>
      <vt:lpstr>HY헤드라인M</vt:lpstr>
      <vt:lpstr>Segoe Print</vt:lpstr>
      <vt:lpstr>黑体</vt:lpstr>
      <vt:lpstr>+mn-ea</vt:lpstr>
      <vt:lpstr>Monotype Sorts</vt:lpstr>
      <vt:lpstr>Wingdings</vt:lpstr>
      <vt:lpstr>Gulim</vt:lpstr>
      <vt:lpstr>楷体_GB2312</vt:lpstr>
      <vt:lpstr>新宋体</vt:lpstr>
      <vt:lpstr>Comic Sans MS</vt:lpstr>
      <vt:lpstr>楷体</vt:lpstr>
      <vt:lpstr>Arial Unicode MS</vt:lpstr>
      <vt:lpstr>楷体_GB2312</vt:lpstr>
      <vt:lpstr>Times New Roman</vt:lpstr>
      <vt:lpstr>Arial Narrow</vt:lpstr>
      <vt:lpstr>华文行楷</vt:lpstr>
      <vt:lpstr>041TGp_figure_blue_v3</vt:lpstr>
      <vt:lpstr>1_041TGp_figure_blue_v3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2.2基础档案设置</dc:title>
  <dc:creator>湛江电大陈迎丽</dc:creator>
  <cp:lastModifiedBy>Administrator</cp:lastModifiedBy>
  <cp:revision>226</cp:revision>
  <dcterms:created xsi:type="dcterms:W3CDTF">2013-01-12T05:45:39Z</dcterms:created>
  <dcterms:modified xsi:type="dcterms:W3CDTF">2020-04-11T13:00:14Z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